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1" r:id="rId1"/>
    <p:sldMasterId id="2147483875" r:id="rId2"/>
    <p:sldMasterId id="2147484098" r:id="rId3"/>
    <p:sldMasterId id="2147484405" r:id="rId4"/>
  </p:sldMasterIdLst>
  <p:notesMasterIdLst>
    <p:notesMasterId r:id="rId125"/>
  </p:notesMasterIdLst>
  <p:handoutMasterIdLst>
    <p:handoutMasterId r:id="rId126"/>
  </p:handoutMasterIdLst>
  <p:sldIdLst>
    <p:sldId id="842" r:id="rId5"/>
    <p:sldId id="664" r:id="rId6"/>
    <p:sldId id="823" r:id="rId7"/>
    <p:sldId id="661" r:id="rId8"/>
    <p:sldId id="666" r:id="rId9"/>
    <p:sldId id="725" r:id="rId10"/>
    <p:sldId id="726" r:id="rId11"/>
    <p:sldId id="727" r:id="rId12"/>
    <p:sldId id="728" r:id="rId13"/>
    <p:sldId id="729" r:id="rId14"/>
    <p:sldId id="730" r:id="rId15"/>
    <p:sldId id="731" r:id="rId16"/>
    <p:sldId id="732" r:id="rId17"/>
    <p:sldId id="733" r:id="rId18"/>
    <p:sldId id="734" r:id="rId19"/>
    <p:sldId id="735" r:id="rId20"/>
    <p:sldId id="736" r:id="rId21"/>
    <p:sldId id="737" r:id="rId22"/>
    <p:sldId id="738" r:id="rId23"/>
    <p:sldId id="739" r:id="rId24"/>
    <p:sldId id="740" r:id="rId25"/>
    <p:sldId id="741" r:id="rId26"/>
    <p:sldId id="742" r:id="rId27"/>
    <p:sldId id="743" r:id="rId28"/>
    <p:sldId id="744" r:id="rId29"/>
    <p:sldId id="745" r:id="rId30"/>
    <p:sldId id="746" r:id="rId31"/>
    <p:sldId id="747" r:id="rId32"/>
    <p:sldId id="748" r:id="rId33"/>
    <p:sldId id="749" r:id="rId34"/>
    <p:sldId id="750" r:id="rId35"/>
    <p:sldId id="751" r:id="rId36"/>
    <p:sldId id="752" r:id="rId37"/>
    <p:sldId id="753" r:id="rId38"/>
    <p:sldId id="754" r:id="rId39"/>
    <p:sldId id="755" r:id="rId40"/>
    <p:sldId id="756" r:id="rId41"/>
    <p:sldId id="757" r:id="rId42"/>
    <p:sldId id="758" r:id="rId43"/>
    <p:sldId id="759" r:id="rId44"/>
    <p:sldId id="760" r:id="rId45"/>
    <p:sldId id="761" r:id="rId46"/>
    <p:sldId id="762" r:id="rId47"/>
    <p:sldId id="763" r:id="rId48"/>
    <p:sldId id="764" r:id="rId49"/>
    <p:sldId id="765" r:id="rId50"/>
    <p:sldId id="766" r:id="rId51"/>
    <p:sldId id="767" r:id="rId52"/>
    <p:sldId id="768" r:id="rId53"/>
    <p:sldId id="769" r:id="rId54"/>
    <p:sldId id="770" r:id="rId55"/>
    <p:sldId id="771" r:id="rId56"/>
    <p:sldId id="772" r:id="rId57"/>
    <p:sldId id="773" r:id="rId58"/>
    <p:sldId id="774" r:id="rId59"/>
    <p:sldId id="775" r:id="rId60"/>
    <p:sldId id="776" r:id="rId61"/>
    <p:sldId id="777" r:id="rId62"/>
    <p:sldId id="778" r:id="rId63"/>
    <p:sldId id="779" r:id="rId64"/>
    <p:sldId id="780" r:id="rId65"/>
    <p:sldId id="781" r:id="rId66"/>
    <p:sldId id="782" r:id="rId67"/>
    <p:sldId id="783" r:id="rId68"/>
    <p:sldId id="784" r:id="rId69"/>
    <p:sldId id="785" r:id="rId70"/>
    <p:sldId id="786" r:id="rId71"/>
    <p:sldId id="787" r:id="rId72"/>
    <p:sldId id="788" r:id="rId73"/>
    <p:sldId id="789" r:id="rId74"/>
    <p:sldId id="840" r:id="rId75"/>
    <p:sldId id="790" r:id="rId76"/>
    <p:sldId id="791" r:id="rId77"/>
    <p:sldId id="792" r:id="rId78"/>
    <p:sldId id="793" r:id="rId79"/>
    <p:sldId id="794" r:id="rId80"/>
    <p:sldId id="795" r:id="rId81"/>
    <p:sldId id="796" r:id="rId82"/>
    <p:sldId id="797" r:id="rId83"/>
    <p:sldId id="798" r:id="rId84"/>
    <p:sldId id="799" r:id="rId85"/>
    <p:sldId id="800" r:id="rId86"/>
    <p:sldId id="801" r:id="rId87"/>
    <p:sldId id="802" r:id="rId88"/>
    <p:sldId id="803" r:id="rId89"/>
    <p:sldId id="804" r:id="rId90"/>
    <p:sldId id="805" r:id="rId91"/>
    <p:sldId id="806" r:id="rId92"/>
    <p:sldId id="807" r:id="rId93"/>
    <p:sldId id="808" r:id="rId94"/>
    <p:sldId id="809" r:id="rId95"/>
    <p:sldId id="810" r:id="rId96"/>
    <p:sldId id="811" r:id="rId97"/>
    <p:sldId id="812" r:id="rId98"/>
    <p:sldId id="813" r:id="rId99"/>
    <p:sldId id="814" r:id="rId100"/>
    <p:sldId id="815" r:id="rId101"/>
    <p:sldId id="816" r:id="rId102"/>
    <p:sldId id="817" r:id="rId103"/>
    <p:sldId id="818" r:id="rId104"/>
    <p:sldId id="819" r:id="rId105"/>
    <p:sldId id="820" r:id="rId106"/>
    <p:sldId id="821" r:id="rId107"/>
    <p:sldId id="827" r:id="rId108"/>
    <p:sldId id="828" r:id="rId109"/>
    <p:sldId id="829" r:id="rId110"/>
    <p:sldId id="830" r:id="rId111"/>
    <p:sldId id="831" r:id="rId112"/>
    <p:sldId id="832" r:id="rId113"/>
    <p:sldId id="834" r:id="rId114"/>
    <p:sldId id="835" r:id="rId115"/>
    <p:sldId id="836" r:id="rId116"/>
    <p:sldId id="837" r:id="rId117"/>
    <p:sldId id="838" r:id="rId118"/>
    <p:sldId id="843" r:id="rId119"/>
    <p:sldId id="841" r:id="rId120"/>
    <p:sldId id="824" r:id="rId121"/>
    <p:sldId id="825" r:id="rId122"/>
    <p:sldId id="826" r:id="rId123"/>
    <p:sldId id="633" r:id="rId124"/>
  </p:sldIdLst>
  <p:sldSz cx="9144000" cy="6858000" type="screen4x3"/>
  <p:notesSz cx="6761163" cy="9931400"/>
  <p:defaultTextStyle>
    <a:defPPr>
      <a:defRPr lang="en-GB"/>
    </a:defPPr>
    <a:lvl1pPr algn="l" rtl="0" fontAlgn="base">
      <a:spcBef>
        <a:spcPct val="0"/>
      </a:spcBef>
      <a:spcAft>
        <a:spcPct val="0"/>
      </a:spcAft>
      <a:defRPr sz="9600"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sz="9600"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sz="9600"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sz="9600"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sz="9600" b="1" kern="1200">
        <a:solidFill>
          <a:schemeClr val="tx1"/>
        </a:solidFill>
        <a:latin typeface="Tahoma" pitchFamily="34" charset="0"/>
        <a:ea typeface="宋体" pitchFamily="2" charset="-122"/>
        <a:cs typeface="+mn-cs"/>
      </a:defRPr>
    </a:lvl5pPr>
    <a:lvl6pPr marL="2286000" algn="l" defTabSz="914400" rtl="0" eaLnBrk="1" latinLnBrk="0" hangingPunct="1">
      <a:defRPr sz="9600" b="1" kern="1200">
        <a:solidFill>
          <a:schemeClr val="tx1"/>
        </a:solidFill>
        <a:latin typeface="Tahoma" pitchFamily="34" charset="0"/>
        <a:ea typeface="宋体" pitchFamily="2" charset="-122"/>
        <a:cs typeface="+mn-cs"/>
      </a:defRPr>
    </a:lvl6pPr>
    <a:lvl7pPr marL="2743200" algn="l" defTabSz="914400" rtl="0" eaLnBrk="1" latinLnBrk="0" hangingPunct="1">
      <a:defRPr sz="9600" b="1" kern="1200">
        <a:solidFill>
          <a:schemeClr val="tx1"/>
        </a:solidFill>
        <a:latin typeface="Tahoma" pitchFamily="34" charset="0"/>
        <a:ea typeface="宋体" pitchFamily="2" charset="-122"/>
        <a:cs typeface="+mn-cs"/>
      </a:defRPr>
    </a:lvl7pPr>
    <a:lvl8pPr marL="3200400" algn="l" defTabSz="914400" rtl="0" eaLnBrk="1" latinLnBrk="0" hangingPunct="1">
      <a:defRPr sz="9600" b="1" kern="1200">
        <a:solidFill>
          <a:schemeClr val="tx1"/>
        </a:solidFill>
        <a:latin typeface="Tahoma" pitchFamily="34" charset="0"/>
        <a:ea typeface="宋体" pitchFamily="2" charset="-122"/>
        <a:cs typeface="+mn-cs"/>
      </a:defRPr>
    </a:lvl8pPr>
    <a:lvl9pPr marL="3657600" algn="l" defTabSz="914400" rtl="0" eaLnBrk="1" latinLnBrk="0" hangingPunct="1">
      <a:defRPr sz="9600"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3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oBVT" initials="A" lastIdx="1" clrIdx="0">
    <p:extLst>
      <p:ext uri="{19B8F6BF-5375-455C-9EA6-DF929625EA0E}">
        <p15:presenceInfo xmlns:p15="http://schemas.microsoft.com/office/powerpoint/2012/main" userId="AutoBV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51C"/>
    <a:srgbClr val="D9ECFF"/>
    <a:srgbClr val="000066"/>
    <a:srgbClr val="000000"/>
    <a:srgbClr val="C0051C"/>
    <a:srgbClr val="D4F127"/>
    <a:srgbClr val="CCFFCC"/>
    <a:srgbClr val="ECD8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5" autoAdjust="0"/>
    <p:restoredTop sz="84068" autoAdjust="0"/>
  </p:normalViewPr>
  <p:slideViewPr>
    <p:cSldViewPr snapToGrid="0">
      <p:cViewPr varScale="1">
        <p:scale>
          <a:sx n="96" d="100"/>
          <a:sy n="96" d="100"/>
        </p:scale>
        <p:origin x="1432" y="6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00" d="100"/>
        <a:sy n="100" d="100"/>
      </p:scale>
      <p:origin x="0" y="0"/>
    </p:cViewPr>
  </p:notesTextViewPr>
  <p:sorterViewPr>
    <p:cViewPr>
      <p:scale>
        <a:sx n="66" d="100"/>
        <a:sy n="66" d="100"/>
      </p:scale>
      <p:origin x="0" y="4038"/>
    </p:cViewPr>
  </p:sorterViewPr>
  <p:notesViewPr>
    <p:cSldViewPr snapToGrid="0">
      <p:cViewPr>
        <p:scale>
          <a:sx n="100" d="100"/>
          <a:sy n="100" d="100"/>
        </p:scale>
        <p:origin x="-1278" y="1224"/>
      </p:cViewPr>
      <p:guideLst>
        <p:guide orient="horz" pos="3128"/>
        <p:guide pos="213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_rels/viewProps.xml.rels><?xml version="1.0" encoding="UTF-8" standalone="yes"?>
<Relationships xmlns="http://schemas.openxmlformats.org/package/2006/relationships"><Relationship Id="rId8" Type="http://schemas.openxmlformats.org/officeDocument/2006/relationships/slide" Target="slides/slide56.xml"/><Relationship Id="rId13" Type="http://schemas.openxmlformats.org/officeDocument/2006/relationships/slide" Target="slides/slide65.xml"/><Relationship Id="rId3" Type="http://schemas.openxmlformats.org/officeDocument/2006/relationships/slide" Target="slides/slide23.xml"/><Relationship Id="rId7" Type="http://schemas.openxmlformats.org/officeDocument/2006/relationships/slide" Target="slides/slide30.xml"/><Relationship Id="rId12" Type="http://schemas.openxmlformats.org/officeDocument/2006/relationships/slide" Target="slides/slide64.xml"/><Relationship Id="rId2" Type="http://schemas.openxmlformats.org/officeDocument/2006/relationships/slide" Target="slides/slide21.xml"/><Relationship Id="rId16" Type="http://schemas.openxmlformats.org/officeDocument/2006/relationships/slide" Target="slides/slide94.xml"/><Relationship Id="rId1" Type="http://schemas.openxmlformats.org/officeDocument/2006/relationships/slide" Target="slides/slide20.xml"/><Relationship Id="rId6" Type="http://schemas.openxmlformats.org/officeDocument/2006/relationships/slide" Target="slides/slide29.xml"/><Relationship Id="rId11" Type="http://schemas.openxmlformats.org/officeDocument/2006/relationships/slide" Target="slides/slide63.xml"/><Relationship Id="rId5" Type="http://schemas.openxmlformats.org/officeDocument/2006/relationships/slide" Target="slides/slide28.xml"/><Relationship Id="rId15" Type="http://schemas.openxmlformats.org/officeDocument/2006/relationships/slide" Target="slides/slide92.xml"/><Relationship Id="rId10" Type="http://schemas.openxmlformats.org/officeDocument/2006/relationships/slide" Target="slides/slide62.xml"/><Relationship Id="rId4" Type="http://schemas.openxmlformats.org/officeDocument/2006/relationships/slide" Target="slides/slide27.xml"/><Relationship Id="rId9" Type="http://schemas.openxmlformats.org/officeDocument/2006/relationships/slide" Target="slides/slide59.xml"/><Relationship Id="rId14"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5" Type="http://schemas.openxmlformats.org/officeDocument/2006/relationships/image" Target="../media/image81.wmf"/><Relationship Id="rId4" Type="http://schemas.openxmlformats.org/officeDocument/2006/relationships/image" Target="../media/image80.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e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defTabSz="917575">
              <a:lnSpc>
                <a:spcPct val="100000"/>
              </a:lnSpc>
              <a:spcBef>
                <a:spcPct val="0"/>
              </a:spcBef>
              <a:buClrTx/>
              <a:buSzTx/>
              <a:buFontTx/>
              <a:buNone/>
              <a:defRPr sz="1200" b="0">
                <a:effectLst/>
                <a:ea typeface="+mn-ea"/>
              </a:defRPr>
            </a:lvl1pPr>
          </a:lstStyle>
          <a:p>
            <a:pPr>
              <a:defRPr/>
            </a:pPr>
            <a:endParaRPr lang="en-GB" altLang="zh-CN"/>
          </a:p>
        </p:txBody>
      </p:sp>
      <p:sp>
        <p:nvSpPr>
          <p:cNvPr id="43011" name="Rectangle 3"/>
          <p:cNvSpPr>
            <a:spLocks noGrp="1" noChangeArrowheads="1"/>
          </p:cNvSpPr>
          <p:nvPr>
            <p:ph type="dt" sz="quarter" idx="1"/>
          </p:nvPr>
        </p:nvSpPr>
        <p:spPr bwMode="auto">
          <a:xfrm>
            <a:off x="3830638"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algn="r" defTabSz="917575">
              <a:lnSpc>
                <a:spcPct val="100000"/>
              </a:lnSpc>
              <a:spcBef>
                <a:spcPct val="0"/>
              </a:spcBef>
              <a:buClrTx/>
              <a:buSzTx/>
              <a:buFontTx/>
              <a:buNone/>
              <a:defRPr sz="1200" b="0">
                <a:effectLst/>
                <a:ea typeface="+mn-ea"/>
              </a:defRPr>
            </a:lvl1pPr>
          </a:lstStyle>
          <a:p>
            <a:pPr>
              <a:defRPr/>
            </a:pPr>
            <a:endParaRPr lang="en-GB" altLang="zh-CN"/>
          </a:p>
        </p:txBody>
      </p:sp>
      <p:sp>
        <p:nvSpPr>
          <p:cNvPr id="43012" name="Rectangle 4"/>
          <p:cNvSpPr>
            <a:spLocks noGrp="1" noChangeArrowheads="1"/>
          </p:cNvSpPr>
          <p:nvPr>
            <p:ph type="ftr" sz="quarter" idx="2"/>
          </p:nvPr>
        </p:nvSpPr>
        <p:spPr bwMode="auto">
          <a:xfrm>
            <a:off x="0"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defTabSz="917575">
              <a:lnSpc>
                <a:spcPct val="100000"/>
              </a:lnSpc>
              <a:spcBef>
                <a:spcPct val="0"/>
              </a:spcBef>
              <a:buClrTx/>
              <a:buSzTx/>
              <a:buFontTx/>
              <a:buNone/>
              <a:defRPr sz="1200" b="0">
                <a:effectLst/>
                <a:ea typeface="+mn-ea"/>
              </a:defRPr>
            </a:lvl1pPr>
          </a:lstStyle>
          <a:p>
            <a:pPr>
              <a:defRPr/>
            </a:pPr>
            <a:endParaRPr lang="en-GB" altLang="zh-CN"/>
          </a:p>
        </p:txBody>
      </p:sp>
      <p:sp>
        <p:nvSpPr>
          <p:cNvPr id="43013" name="Rectangle 5"/>
          <p:cNvSpPr>
            <a:spLocks noGrp="1" noChangeArrowheads="1"/>
          </p:cNvSpPr>
          <p:nvPr>
            <p:ph type="sldNum" sz="quarter" idx="3"/>
          </p:nvPr>
        </p:nvSpPr>
        <p:spPr bwMode="auto">
          <a:xfrm>
            <a:off x="3830638"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algn="r" defTabSz="917575">
              <a:lnSpc>
                <a:spcPct val="100000"/>
              </a:lnSpc>
              <a:spcBef>
                <a:spcPct val="0"/>
              </a:spcBef>
              <a:buClrTx/>
              <a:buSzTx/>
              <a:buFontTx/>
              <a:buNone/>
              <a:defRPr sz="1200" b="0">
                <a:effectLst/>
                <a:ea typeface="+mn-ea"/>
              </a:defRPr>
            </a:lvl1pPr>
          </a:lstStyle>
          <a:p>
            <a:pPr>
              <a:defRPr/>
            </a:pPr>
            <a:fld id="{8A4025BF-74EC-4CAA-98EB-A239F66C5821}" type="slidenum">
              <a:rPr lang="zh-CN" altLang="en-GB"/>
              <a:pPr>
                <a:defRPr/>
              </a:pPr>
              <a:t>‹#›</a:t>
            </a:fld>
            <a:endParaRPr lang="en-GB" altLang="zh-CN"/>
          </a:p>
        </p:txBody>
      </p:sp>
    </p:spTree>
    <p:extLst>
      <p:ext uri="{BB962C8B-B14F-4D97-AF65-F5344CB8AC3E}">
        <p14:creationId xmlns:p14="http://schemas.microsoft.com/office/powerpoint/2010/main" val="1445251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defTabSz="917575">
              <a:lnSpc>
                <a:spcPct val="100000"/>
              </a:lnSpc>
              <a:spcBef>
                <a:spcPct val="0"/>
              </a:spcBef>
              <a:buClrTx/>
              <a:buSzTx/>
              <a:buFontTx/>
              <a:buNone/>
              <a:defRPr sz="1200" b="0">
                <a:effectLst/>
                <a:latin typeface="Times New Roman" pitchFamily="18" charset="0"/>
                <a:ea typeface="+mn-ea"/>
              </a:defRPr>
            </a:lvl1pPr>
          </a:lstStyle>
          <a:p>
            <a:pPr>
              <a:defRPr/>
            </a:pPr>
            <a:endParaRPr lang="en-GB" altLang="zh-CN"/>
          </a:p>
        </p:txBody>
      </p:sp>
      <p:sp>
        <p:nvSpPr>
          <p:cNvPr id="9219" name="Rectangle 3"/>
          <p:cNvSpPr>
            <a:spLocks noGrp="1" noChangeArrowheads="1"/>
          </p:cNvSpPr>
          <p:nvPr>
            <p:ph type="dt" idx="1"/>
          </p:nvPr>
        </p:nvSpPr>
        <p:spPr bwMode="auto">
          <a:xfrm>
            <a:off x="3830638"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algn="r" defTabSz="917575">
              <a:lnSpc>
                <a:spcPct val="100000"/>
              </a:lnSpc>
              <a:spcBef>
                <a:spcPct val="0"/>
              </a:spcBef>
              <a:buClrTx/>
              <a:buSzTx/>
              <a:buFontTx/>
              <a:buNone/>
              <a:defRPr sz="1200" b="0">
                <a:effectLst/>
                <a:latin typeface="Times New Roman" pitchFamily="18" charset="0"/>
                <a:ea typeface="+mn-ea"/>
              </a:defRPr>
            </a:lvl1pPr>
          </a:lstStyle>
          <a:p>
            <a:pPr>
              <a:defRPr/>
            </a:pPr>
            <a:endParaRPr lang="en-GB" altLang="zh-CN"/>
          </a:p>
        </p:txBody>
      </p:sp>
      <p:sp>
        <p:nvSpPr>
          <p:cNvPr id="16388" name="Rectangle 4"/>
          <p:cNvSpPr>
            <a:spLocks noGrp="1" noRot="1" noChangeAspect="1" noChangeArrowheads="1" noTextEdit="1"/>
          </p:cNvSpPr>
          <p:nvPr>
            <p:ph type="sldImg" idx="2"/>
          </p:nvPr>
        </p:nvSpPr>
        <p:spPr bwMode="auto">
          <a:xfrm>
            <a:off x="898525" y="744538"/>
            <a:ext cx="4965700" cy="3724275"/>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901700" y="4718050"/>
            <a:ext cx="4957763" cy="4468813"/>
          </a:xfrm>
          <a:prstGeom prst="rect">
            <a:avLst/>
          </a:prstGeom>
          <a:noFill/>
          <a:ln>
            <a:noFill/>
          </a:ln>
          <a:effectLst/>
          <a:extLst/>
        </p:spPr>
        <p:txBody>
          <a:bodyPr vert="horz" wrap="square" lIns="91730" tIns="45865" rIns="91730" bIns="45865" numCol="1" anchor="t" anchorCtr="0" compatLnSpc="1">
            <a:prstTxWarp prst="textNoShape">
              <a:avLst/>
            </a:prstTxWarp>
          </a:bodyPr>
          <a:lstStyle/>
          <a:p>
            <a:pPr lvl="0"/>
            <a:r>
              <a:rPr lang="en-GB" altLang="zh-CN" noProof="0"/>
              <a:t>Click to edit Master text styles</a:t>
            </a:r>
          </a:p>
          <a:p>
            <a:pPr lvl="1"/>
            <a:r>
              <a:rPr lang="en-GB" altLang="zh-CN" noProof="0"/>
              <a:t>Second level</a:t>
            </a:r>
          </a:p>
          <a:p>
            <a:pPr lvl="2"/>
            <a:r>
              <a:rPr lang="en-GB" altLang="zh-CN" noProof="0"/>
              <a:t>Third level</a:t>
            </a:r>
          </a:p>
          <a:p>
            <a:pPr lvl="3"/>
            <a:r>
              <a:rPr lang="en-GB" altLang="zh-CN" noProof="0"/>
              <a:t>Fourth level</a:t>
            </a:r>
          </a:p>
          <a:p>
            <a:pPr lvl="4"/>
            <a:r>
              <a:rPr lang="en-GB" altLang="zh-CN" noProof="0"/>
              <a:t>Fifth level</a:t>
            </a:r>
          </a:p>
        </p:txBody>
      </p:sp>
      <p:sp>
        <p:nvSpPr>
          <p:cNvPr id="9222" name="Rectangle 6"/>
          <p:cNvSpPr>
            <a:spLocks noGrp="1" noChangeArrowheads="1"/>
          </p:cNvSpPr>
          <p:nvPr>
            <p:ph type="ftr" sz="quarter" idx="4"/>
          </p:nvPr>
        </p:nvSpPr>
        <p:spPr bwMode="auto">
          <a:xfrm>
            <a:off x="0"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defTabSz="917575">
              <a:lnSpc>
                <a:spcPct val="100000"/>
              </a:lnSpc>
              <a:spcBef>
                <a:spcPct val="0"/>
              </a:spcBef>
              <a:buClrTx/>
              <a:buSzTx/>
              <a:buFontTx/>
              <a:buNone/>
              <a:defRPr sz="1200" b="0">
                <a:effectLst/>
                <a:latin typeface="Times New Roman" pitchFamily="18" charset="0"/>
                <a:ea typeface="+mn-ea"/>
              </a:defRPr>
            </a:lvl1pPr>
          </a:lstStyle>
          <a:p>
            <a:pPr>
              <a:defRPr/>
            </a:pPr>
            <a:endParaRPr lang="en-GB" altLang="zh-CN"/>
          </a:p>
        </p:txBody>
      </p:sp>
      <p:sp>
        <p:nvSpPr>
          <p:cNvPr id="9223" name="Rectangle 7"/>
          <p:cNvSpPr>
            <a:spLocks noGrp="1" noChangeArrowheads="1"/>
          </p:cNvSpPr>
          <p:nvPr>
            <p:ph type="sldNum" sz="quarter" idx="5"/>
          </p:nvPr>
        </p:nvSpPr>
        <p:spPr bwMode="auto">
          <a:xfrm>
            <a:off x="3830638"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algn="r" defTabSz="917575">
              <a:lnSpc>
                <a:spcPct val="100000"/>
              </a:lnSpc>
              <a:spcBef>
                <a:spcPct val="0"/>
              </a:spcBef>
              <a:buClrTx/>
              <a:buSzTx/>
              <a:buFontTx/>
              <a:buNone/>
              <a:defRPr sz="1200" b="0">
                <a:effectLst/>
                <a:latin typeface="Times New Roman" pitchFamily="18" charset="0"/>
                <a:ea typeface="+mn-ea"/>
              </a:defRPr>
            </a:lvl1pPr>
          </a:lstStyle>
          <a:p>
            <a:pPr>
              <a:defRPr/>
            </a:pPr>
            <a:fld id="{3E54DB15-DE16-45AB-B65A-1B1E996647E8}" type="slidenum">
              <a:rPr lang="zh-CN" altLang="en-GB"/>
              <a:pPr>
                <a:defRPr/>
              </a:pPr>
              <a:t>‹#›</a:t>
            </a:fld>
            <a:endParaRPr lang="en-GB" altLang="zh-CN"/>
          </a:p>
        </p:txBody>
      </p:sp>
    </p:spTree>
    <p:extLst>
      <p:ext uri="{BB962C8B-B14F-4D97-AF65-F5344CB8AC3E}">
        <p14:creationId xmlns:p14="http://schemas.microsoft.com/office/powerpoint/2010/main" val="9767037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ln>
            <a:miter lim="800000"/>
            <a:headEnd/>
            <a:tailEnd/>
          </a:ln>
        </p:spPr>
        <p:txBody>
          <a:bodyPr/>
          <a:lstStyle/>
          <a:p>
            <a:pPr>
              <a:defRPr/>
            </a:pPr>
            <a:fld id="{47368F57-C3D9-4B41-83CB-1EB341CA6EAC}" type="slidenum">
              <a:rPr lang="zh-CN" altLang="en-GB" smtClean="0"/>
              <a:pPr>
                <a:defRPr/>
              </a:pPr>
              <a:t>0</a:t>
            </a:fld>
            <a:endParaRPr lang="en-GB" altLang="zh-CN"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08368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buClr>
                <a:srgbClr val="0000FF"/>
              </a:buClr>
              <a:defRPr/>
            </a:pPr>
            <a:fld id="{3AE51F0C-570E-4CF2-8F67-DFF0AA368775}" type="slidenum">
              <a:rPr lang="zh-CN" altLang="en-GB">
                <a:solidFill>
                  <a:prstClr val="black"/>
                </a:solidFill>
              </a:rPr>
              <a:pPr>
                <a:buClr>
                  <a:srgbClr val="0000FF"/>
                </a:buClr>
                <a:defRPr/>
              </a:pPr>
              <a:t>119</a:t>
            </a:fld>
            <a:endParaRPr lang="en-GB" altLang="zh-CN">
              <a:solidFill>
                <a:prstClr val="black"/>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202499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pPr>
                <a:defRPr/>
              </a:pPr>
              <a:t>29</a:t>
            </a:fld>
            <a:endParaRPr lang="en-GB" altLang="zh-CN"/>
          </a:p>
        </p:txBody>
      </p:sp>
    </p:spTree>
    <p:extLst>
      <p:ext uri="{BB962C8B-B14F-4D97-AF65-F5344CB8AC3E}">
        <p14:creationId xmlns:p14="http://schemas.microsoft.com/office/powerpoint/2010/main" val="635093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pPr>
                <a:defRPr/>
              </a:pPr>
              <a:t>46</a:t>
            </a:fld>
            <a:endParaRPr lang="en-GB" altLang="zh-CN"/>
          </a:p>
        </p:txBody>
      </p:sp>
    </p:spTree>
    <p:extLst>
      <p:ext uri="{BB962C8B-B14F-4D97-AF65-F5344CB8AC3E}">
        <p14:creationId xmlns:p14="http://schemas.microsoft.com/office/powerpoint/2010/main" val="3877017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pPr>
                <a:defRPr/>
              </a:pPr>
              <a:t>49</a:t>
            </a:fld>
            <a:endParaRPr lang="en-GB" altLang="zh-CN"/>
          </a:p>
        </p:txBody>
      </p:sp>
    </p:spTree>
    <p:extLst>
      <p:ext uri="{BB962C8B-B14F-4D97-AF65-F5344CB8AC3E}">
        <p14:creationId xmlns:p14="http://schemas.microsoft.com/office/powerpoint/2010/main" val="208101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a:latin typeface="Arial" panose="020B0604020202020204" pitchFamily="34" charset="0"/>
              </a:rPr>
              <a:t>从上图中，可以看出，传播模式</a:t>
            </a:r>
            <a:r>
              <a:rPr lang="en-US" altLang="zh-CN">
                <a:latin typeface="Arial" panose="020B0604020202020204" pitchFamily="34" charset="0"/>
              </a:rPr>
              <a:t>1</a:t>
            </a:r>
            <a:r>
              <a:rPr lang="zh-CN" altLang="zh-CN">
                <a:latin typeface="Arial" panose="020B0604020202020204" pitchFamily="34" charset="0"/>
              </a:rPr>
              <a:t>经突发</a:t>
            </a:r>
            <a:r>
              <a:rPr lang="en-US" altLang="zh-CN">
                <a:latin typeface="Arial" panose="020B0604020202020204" pitchFamily="34" charset="0"/>
              </a:rPr>
              <a:t>E</a:t>
            </a:r>
            <a:r>
              <a:rPr lang="zh-CN" altLang="zh-CN">
                <a:latin typeface="Arial" panose="020B0604020202020204" pitchFamily="34" charset="0"/>
              </a:rPr>
              <a:t>层反射一次，天底指向角</a:t>
            </a:r>
            <a:r>
              <a:rPr lang="en-US" altLang="zh-CN">
                <a:latin typeface="Arial" panose="020B0604020202020204" pitchFamily="34" charset="0"/>
              </a:rPr>
              <a:t>75</a:t>
            </a:r>
            <a:r>
              <a:rPr lang="zh-CN" altLang="zh-CN">
                <a:latin typeface="Arial" panose="020B0604020202020204" pitchFamily="34" charset="0"/>
              </a:rPr>
              <a:t>°左右，这就意味着天线仰角小于</a:t>
            </a:r>
            <a:r>
              <a:rPr lang="en-US" altLang="zh-CN">
                <a:latin typeface="Arial" panose="020B0604020202020204" pitchFamily="34" charset="0"/>
              </a:rPr>
              <a:t>1</a:t>
            </a:r>
            <a:r>
              <a:rPr lang="zh-CN" altLang="zh-CN">
                <a:latin typeface="Arial" panose="020B0604020202020204" pitchFamily="34" charset="0"/>
              </a:rPr>
              <a:t>°，造成大气闪烁衰减变化比较明显。而经突发</a:t>
            </a:r>
            <a:r>
              <a:rPr lang="en-US" altLang="zh-CN">
                <a:latin typeface="Arial" panose="020B0604020202020204" pitchFamily="34" charset="0"/>
              </a:rPr>
              <a:t>E</a:t>
            </a:r>
            <a:r>
              <a:rPr lang="zh-CN" altLang="zh-CN">
                <a:latin typeface="Arial" panose="020B0604020202020204" pitchFamily="34" charset="0"/>
              </a:rPr>
              <a:t>层反射两次将大大增加路径损耗和信道的畸变。另外，湿热地区大气闪烁比其他地区高出几十分贝。因此，总体来说，</a:t>
            </a:r>
            <a:r>
              <a:rPr lang="en-US" altLang="zh-CN">
                <a:latin typeface="Arial" panose="020B0604020202020204" pitchFamily="34" charset="0"/>
              </a:rPr>
              <a:t>VHF</a:t>
            </a:r>
            <a:r>
              <a:rPr lang="zh-CN" altLang="zh-CN">
                <a:latin typeface="Arial" panose="020B0604020202020204" pitchFamily="34" charset="0"/>
              </a:rPr>
              <a:t>频段将电离层进行天波传输，虽然理论上可行，但是实际工程上实现比较困难。</a:t>
            </a:r>
            <a:endParaRPr lang="en-US" altLang="zh-CN">
              <a:latin typeface="Arial" panose="020B0604020202020204" pitchFamily="34" charset="0"/>
            </a:endParaRPr>
          </a:p>
          <a:p>
            <a:pPr eaLnBrk="1" hangingPunct="1"/>
            <a:r>
              <a:rPr lang="zh-CN" altLang="zh-CN">
                <a:latin typeface="Arial" panose="020B0604020202020204" pitchFamily="34" charset="0"/>
              </a:rPr>
              <a:t>海上短波的传播因海水对其电波的吸收小得多，使其传播距离要比陆地上短波地表面波的传播距离远得多，从而保证了其海上</a:t>
            </a:r>
            <a:r>
              <a:rPr lang="en-US" altLang="zh-CN">
                <a:latin typeface="Arial" panose="020B0604020202020204" pitchFamily="34" charset="0"/>
              </a:rPr>
              <a:t>200km</a:t>
            </a:r>
            <a:r>
              <a:rPr lang="zh-CN" altLang="zh-CN">
                <a:latin typeface="Arial" panose="020B0604020202020204" pitchFamily="34" charset="0"/>
              </a:rPr>
              <a:t>的通信距离的要求。</a:t>
            </a:r>
            <a:endParaRPr lang="en-US" altLang="zh-CN">
              <a:latin typeface="Arial" panose="020B0604020202020204" pitchFamily="34" charset="0"/>
            </a:endParaRPr>
          </a:p>
          <a:p>
            <a:pPr eaLnBrk="1" hangingPunct="1"/>
            <a:r>
              <a:rPr lang="zh-CN" altLang="zh-CN">
                <a:latin typeface="Arial" panose="020B0604020202020204" pitchFamily="34" charset="0"/>
              </a:rPr>
              <a:t>由于地表面波不涉及电离层，仅与地面性质有关，因而地表面波稳定可靠，信号场强具有与时间、季节无关的明显特征。</a:t>
            </a:r>
            <a:endParaRPr lang="zh-CN" altLang="en-US">
              <a:latin typeface="Arial" panose="020B0604020202020204" pitchFamily="34" charset="0"/>
            </a:endParaRPr>
          </a:p>
        </p:txBody>
      </p:sp>
      <p:sp>
        <p:nvSpPr>
          <p:cNvPr id="63492"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6B0231A-64AF-4DD7-B636-B072FF0DA935}" type="slidenum">
              <a:rPr lang="zh-CN" altLang="en-US">
                <a:solidFill>
                  <a:srgbClr val="000000"/>
                </a:solidFill>
              </a:rPr>
              <a:pPr eaLnBrk="1" hangingPunct="1"/>
              <a:t>104</a:t>
            </a:fld>
            <a:endParaRPr lang="en-US" altLang="zh-CN">
              <a:solidFill>
                <a:srgbClr val="000000"/>
              </a:solidFill>
            </a:endParaRPr>
          </a:p>
        </p:txBody>
      </p:sp>
    </p:spTree>
    <p:extLst>
      <p:ext uri="{BB962C8B-B14F-4D97-AF65-F5344CB8AC3E}">
        <p14:creationId xmlns:p14="http://schemas.microsoft.com/office/powerpoint/2010/main" val="349618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65540"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74870DF-79C4-4DB4-B75B-4DBBC44A02FF}" type="slidenum">
              <a:rPr lang="zh-CN" altLang="en-US">
                <a:solidFill>
                  <a:srgbClr val="000000"/>
                </a:solidFill>
              </a:rPr>
              <a:pPr eaLnBrk="1" hangingPunct="1"/>
              <a:t>105</a:t>
            </a:fld>
            <a:endParaRPr lang="en-US" altLang="zh-CN">
              <a:solidFill>
                <a:srgbClr val="000000"/>
              </a:solidFill>
            </a:endParaRPr>
          </a:p>
        </p:txBody>
      </p:sp>
    </p:spTree>
    <p:extLst>
      <p:ext uri="{BB962C8B-B14F-4D97-AF65-F5344CB8AC3E}">
        <p14:creationId xmlns:p14="http://schemas.microsoft.com/office/powerpoint/2010/main" val="866877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t>110</a:t>
            </a:fld>
            <a:endParaRPr lang="en-GB" altLang="zh-CN"/>
          </a:p>
        </p:txBody>
      </p:sp>
    </p:spTree>
    <p:extLst>
      <p:ext uri="{BB962C8B-B14F-4D97-AF65-F5344CB8AC3E}">
        <p14:creationId xmlns:p14="http://schemas.microsoft.com/office/powerpoint/2010/main" val="4019837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t>111</a:t>
            </a:fld>
            <a:endParaRPr lang="en-GB" altLang="zh-CN"/>
          </a:p>
        </p:txBody>
      </p:sp>
    </p:spTree>
    <p:extLst>
      <p:ext uri="{BB962C8B-B14F-4D97-AF65-F5344CB8AC3E}">
        <p14:creationId xmlns:p14="http://schemas.microsoft.com/office/powerpoint/2010/main" val="2638654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t>113</a:t>
            </a:fld>
            <a:endParaRPr lang="en-GB" altLang="zh-CN"/>
          </a:p>
        </p:txBody>
      </p:sp>
    </p:spTree>
    <p:extLst>
      <p:ext uri="{BB962C8B-B14F-4D97-AF65-F5344CB8AC3E}">
        <p14:creationId xmlns:p14="http://schemas.microsoft.com/office/powerpoint/2010/main" val="3628111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26"/>
          <p:cNvGrpSpPr>
            <a:grpSpLocks/>
          </p:cNvGrpSpPr>
          <p:nvPr/>
        </p:nvGrpSpPr>
        <p:grpSpPr bwMode="auto">
          <a:xfrm>
            <a:off x="0" y="0"/>
            <a:ext cx="9144000" cy="6858000"/>
            <a:chOff x="0" y="0"/>
            <a:chExt cx="5760" cy="4320"/>
          </a:xfrm>
        </p:grpSpPr>
        <p:grpSp>
          <p:nvGrpSpPr>
            <p:cNvPr id="5"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a:noFill/>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outerShdw>
                  </a:effectLst>
                </a:endParaRPr>
              </a:p>
            </p:txBody>
          </p:sp>
          <p:grpSp>
            <p:nvGrpSpPr>
              <p:cNvPr id="16"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grpSp>
          <p:nvGrpSpPr>
            <p:cNvPr id="6"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grpSp>
        <p:grpSp>
          <p:nvGrpSpPr>
            <p:cNvPr id="7"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grpSp>
      </p:grpSp>
      <p:sp>
        <p:nvSpPr>
          <p:cNvPr id="11331" name="Rectangle 1091"/>
          <p:cNvSpPr>
            <a:spLocks noGrp="1" noChangeArrowheads="1"/>
          </p:cNvSpPr>
          <p:nvPr>
            <p:ph type="ctrTitle" hasCustomPrompt="1"/>
          </p:nvPr>
        </p:nvSpPr>
        <p:spPr>
          <a:xfrm>
            <a:off x="990600" y="1752600"/>
            <a:ext cx="7772400" cy="1143000"/>
          </a:xfrm>
        </p:spPr>
        <p:txBody>
          <a:bodyPr/>
          <a:lstStyle>
            <a:lvl1pPr>
              <a:defRPr sz="6600" b="0">
                <a:solidFill>
                  <a:srgbClr val="C00000"/>
                </a:solidFill>
              </a:defRPr>
            </a:lvl1pPr>
          </a:lstStyle>
          <a:p>
            <a:pPr lvl="0"/>
            <a:r>
              <a:rPr kumimoji="0" lang="zh-CN" altLang="en-US" sz="6600" b="1" i="0" u="none" strike="noStrike" kern="0" cap="none" spc="0" normalizeH="0" baseline="0" noProof="0" dirty="0">
                <a:ln>
                  <a:noFill/>
                </a:ln>
                <a:solidFill>
                  <a:srgbClr val="C00000"/>
                </a:solidFill>
                <a:effectLst/>
                <a:uLnTx/>
                <a:uFillTx/>
                <a:latin typeface="+mj-lt"/>
                <a:ea typeface="大黑体" charset="-122"/>
                <a:cs typeface="+mj-cs"/>
              </a:rPr>
              <a:t>性  能</a:t>
            </a:r>
            <a:endParaRPr lang="en-GB" altLang="zh-CN" noProof="0" dirty="0"/>
          </a:p>
        </p:txBody>
      </p:sp>
      <p:sp>
        <p:nvSpPr>
          <p:cNvPr id="11332"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pPr lvl="0"/>
            <a:r>
              <a:rPr lang="en-GB" altLang="zh-CN" noProof="0" dirty="0"/>
              <a:t>Click to edit Master subtitle style</a:t>
            </a:r>
          </a:p>
        </p:txBody>
      </p:sp>
      <p:sp>
        <p:nvSpPr>
          <p:cNvPr id="69" name="Rectangle 1093"/>
          <p:cNvSpPr>
            <a:spLocks noGrp="1" noChangeArrowheads="1"/>
          </p:cNvSpPr>
          <p:nvPr>
            <p:ph type="dt" sz="quarter" idx="10"/>
          </p:nvPr>
        </p:nvSpPr>
        <p:spPr/>
        <p:txBody>
          <a:bodyPr/>
          <a:lstStyle>
            <a:lvl1pPr>
              <a:defRPr/>
            </a:lvl1pPr>
          </a:lstStyle>
          <a:p>
            <a:pPr>
              <a:defRPr/>
            </a:pPr>
            <a:endParaRPr lang="en-GB" altLang="zh-CN"/>
          </a:p>
        </p:txBody>
      </p:sp>
      <p:sp>
        <p:nvSpPr>
          <p:cNvPr id="70" name="Rectangle 1094"/>
          <p:cNvSpPr>
            <a:spLocks noGrp="1" noChangeArrowheads="1"/>
          </p:cNvSpPr>
          <p:nvPr>
            <p:ph type="ftr" sz="quarter" idx="11"/>
          </p:nvPr>
        </p:nvSpPr>
        <p:spPr/>
        <p:txBody>
          <a:bodyPr/>
          <a:lstStyle>
            <a:lvl1pPr>
              <a:defRPr/>
            </a:lvl1pPr>
          </a:lstStyle>
          <a:p>
            <a:pPr>
              <a:defRPr/>
            </a:pPr>
            <a:endParaRPr lang="en-GB" altLang="zh-CN"/>
          </a:p>
        </p:txBody>
      </p:sp>
      <p:sp>
        <p:nvSpPr>
          <p:cNvPr id="71" name="Rectangle 1095"/>
          <p:cNvSpPr>
            <a:spLocks noGrp="1" noChangeArrowheads="1"/>
          </p:cNvSpPr>
          <p:nvPr>
            <p:ph type="sldNum" sz="quarter" idx="12"/>
          </p:nvPr>
        </p:nvSpPr>
        <p:spPr/>
        <p:txBody>
          <a:bodyPr/>
          <a:lstStyle>
            <a:lvl1pPr>
              <a:defRPr/>
            </a:lvl1pPr>
          </a:lstStyle>
          <a:p>
            <a:pPr>
              <a:defRPr/>
            </a:pPr>
            <a:fld id="{72B440EF-8F2B-4DC1-A99A-4D5E5739E338}" type="slidenum">
              <a:rPr lang="zh-CN" altLang="en-GB"/>
              <a:pPr>
                <a:defRPr/>
              </a:pPr>
              <a:t>‹#›</a:t>
            </a:fld>
            <a:endParaRPr lang="en-GB"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4343A53E-69BF-4C74-8F18-0FA2C5567388}" type="slidenum">
              <a:rPr lang="zh-CN" altLang="en-GB"/>
              <a:pPr>
                <a:defRPr/>
              </a:pPr>
              <a:t>‹#›</a:t>
            </a:fld>
            <a:endParaRPr lang="en-GB"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2B2189E9-6EEA-4755-B1A7-89C9A0B6BA8B}" type="slidenum">
              <a:rPr lang="zh-CN" altLang="en-GB"/>
              <a:pPr>
                <a:defRPr/>
              </a:pPr>
              <a:t>‹#›</a:t>
            </a:fld>
            <a:endParaRPr lang="en-GB"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304800"/>
            <a:ext cx="8001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4"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2"/>
          </p:nvPr>
        </p:nvSpPr>
        <p:spPr>
          <a:ln/>
        </p:spPr>
        <p:txBody>
          <a:bodyPr/>
          <a:lstStyle>
            <a:lvl1pPr>
              <a:defRPr/>
            </a:lvl1pPr>
          </a:lstStyle>
          <a:p>
            <a:pPr>
              <a:defRPr/>
            </a:pPr>
            <a:fld id="{5C6D1B7B-E6F2-493F-B882-1A5B8A338BB2}" type="slidenum">
              <a:rPr lang="zh-CN" altLang="en-GB"/>
              <a:pPr>
                <a:defRPr/>
              </a:pPr>
              <a:t>‹#›</a:t>
            </a:fld>
            <a:endParaRPr lang="en-GB"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8382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9" name="Rectangle 67"/>
          <p:cNvSpPr>
            <a:spLocks noGrp="1" noChangeArrowheads="1"/>
          </p:cNvSpPr>
          <p:nvPr>
            <p:ph type="sldNum" sz="quarter" idx="12"/>
          </p:nvPr>
        </p:nvSpPr>
        <p:spPr>
          <a:ln/>
        </p:spPr>
        <p:txBody>
          <a:bodyPr/>
          <a:lstStyle>
            <a:lvl1pPr>
              <a:defRPr/>
            </a:lvl1pPr>
          </a:lstStyle>
          <a:p>
            <a:pPr>
              <a:defRPr/>
            </a:pPr>
            <a:fld id="{D29F90FD-0863-47A3-8DFB-3D861AED5ACC}" type="slidenum">
              <a:rPr lang="zh-CN" altLang="en-GB"/>
              <a:pPr>
                <a:defRPr/>
              </a:pPr>
              <a:t>‹#›</a:t>
            </a:fld>
            <a:endParaRPr lang="en-GB"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365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981200"/>
            <a:ext cx="3810000" cy="3657600"/>
          </a:xfrm>
        </p:spPr>
        <p:txBody>
          <a:bodyPr/>
          <a:lstStyle/>
          <a:p>
            <a:pPr lvl="0"/>
            <a:endParaRPr lang="zh-CN"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52A425A-566B-4A8B-9020-754C9765E48E}" type="slidenum">
              <a:rPr lang="en-US" altLang="zh-CN"/>
              <a:pPr/>
              <a:t>‹#›</a:t>
            </a:fld>
            <a:endParaRPr lang="en-US" altLang="zh-CN"/>
          </a:p>
        </p:txBody>
      </p:sp>
    </p:spTree>
    <p:extLst>
      <p:ext uri="{BB962C8B-B14F-4D97-AF65-F5344CB8AC3E}">
        <p14:creationId xmlns:p14="http://schemas.microsoft.com/office/powerpoint/2010/main" val="2361129560"/>
      </p:ext>
    </p:extLst>
  </p:cSld>
  <p:clrMapOvr>
    <a:masterClrMapping/>
  </p:clrMapOvr>
  <p:transition>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23825"/>
            <a:ext cx="7772400" cy="1143000"/>
          </a:xfrm>
        </p:spPr>
        <p:txBody>
          <a:bodyPr/>
          <a:lstStyle>
            <a:lvl1pPr>
              <a:defRPr sz="4800" b="1">
                <a:solidFill>
                  <a:srgbClr val="002060"/>
                </a:solidFill>
                <a:ea typeface="大黑体"/>
              </a:defRPr>
            </a:lvl1pPr>
          </a:lstStyle>
          <a:p>
            <a:r>
              <a:rPr lang="zh-CN" altLang="en-US" dirty="0"/>
              <a:t>单击此处编辑母版标题样式</a:t>
            </a:r>
          </a:p>
        </p:txBody>
      </p:sp>
      <p:sp>
        <p:nvSpPr>
          <p:cNvPr id="3" name="文本占位符 2"/>
          <p:cNvSpPr>
            <a:spLocks noGrp="1"/>
          </p:cNvSpPr>
          <p:nvPr>
            <p:ph type="body" sz="half" idx="1" hasCustomPrompt="1"/>
          </p:nvPr>
        </p:nvSpPr>
        <p:spPr>
          <a:xfrm>
            <a:off x="685800" y="1409700"/>
            <a:ext cx="3810000" cy="4457700"/>
          </a:xfrm>
        </p:spPr>
        <p:txBody>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lvl1pPr>
          </a:lstStyle>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无线传播环境的复杂性</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en-US" altLang="zh-CN" sz="2400" b="1" i="0" u="none" strike="noStrike" kern="0" cap="none" spc="0" normalizeH="0" baseline="0" noProof="0" dirty="0">
                <a:ln>
                  <a:noFill/>
                </a:ln>
                <a:solidFill>
                  <a:srgbClr val="40458C"/>
                </a:solidFill>
                <a:effectLst/>
                <a:uLnTx/>
                <a:uFillTx/>
                <a:latin typeface="大黑体" charset="-122"/>
                <a:ea typeface="大黑体" charset="-122"/>
                <a:cs typeface="+mn-cs"/>
              </a:rPr>
              <a:t>	</a:t>
            </a: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－带宽受限信道和功率受限信道</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4648200" y="1409700"/>
            <a:ext cx="3810000" cy="4457700"/>
          </a:xfrm>
        </p:spPr>
        <p:txBody>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sz="3200"/>
            </a:lvl1pPr>
          </a:lstStyle>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无线传播环境的复杂性</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en-US" altLang="zh-CN" sz="2400" b="1" i="0" u="none" strike="noStrike" kern="0" cap="none" spc="0" normalizeH="0" baseline="0" noProof="0" dirty="0">
                <a:ln>
                  <a:noFill/>
                </a:ln>
                <a:solidFill>
                  <a:srgbClr val="40458C"/>
                </a:solidFill>
                <a:effectLst/>
                <a:uLnTx/>
                <a:uFillTx/>
                <a:latin typeface="大黑体" charset="-122"/>
                <a:ea typeface="大黑体" charset="-122"/>
                <a:cs typeface="+mn-cs"/>
              </a:rPr>
              <a:t>	</a:t>
            </a: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－带宽受限信道和功率受限信道</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927149652"/>
      </p:ext>
    </p:extLst>
  </p:cSld>
  <p:clrMapOvr>
    <a:masterClrMapping/>
  </p:clrMapOvr>
  <p:transition>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365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752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886200"/>
            <a:ext cx="3810000" cy="1752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FB5766E6-C5A5-4732-8437-513603F15961}" type="slidenum">
              <a:rPr lang="en-US" altLang="zh-CN"/>
              <a:pPr/>
              <a:t>‹#›</a:t>
            </a:fld>
            <a:endParaRPr lang="en-US" altLang="zh-CN"/>
          </a:p>
        </p:txBody>
      </p:sp>
    </p:spTree>
    <p:extLst>
      <p:ext uri="{BB962C8B-B14F-4D97-AF65-F5344CB8AC3E}">
        <p14:creationId xmlns:p14="http://schemas.microsoft.com/office/powerpoint/2010/main" val="1929773457"/>
      </p:ext>
    </p:extLst>
  </p:cSld>
  <p:clrMapOvr>
    <a:masterClrMapping/>
  </p:clrMapOvr>
  <p:transition>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331" name="Rectangle 1091"/>
          <p:cNvSpPr>
            <a:spLocks noGrp="1" noChangeArrowheads="1"/>
          </p:cNvSpPr>
          <p:nvPr>
            <p:ph type="ctrTitle"/>
          </p:nvPr>
        </p:nvSpPr>
        <p:spPr>
          <a:xfrm>
            <a:off x="990600" y="1752600"/>
            <a:ext cx="7772400" cy="1143000"/>
          </a:xfrm>
        </p:spPr>
        <p:txBody>
          <a:bodyPr/>
          <a:lstStyle>
            <a:lvl1pPr>
              <a:defRPr/>
            </a:lvl1pPr>
          </a:lstStyle>
          <a:p>
            <a:r>
              <a:rPr lang="zh-CN" altLang="en-US"/>
              <a:t>单击此处编辑母版标题样式</a:t>
            </a:r>
            <a:endParaRPr lang="en-GB" altLang="zh-CN"/>
          </a:p>
        </p:txBody>
      </p:sp>
      <p:sp>
        <p:nvSpPr>
          <p:cNvPr id="11332"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zh-CN" altLang="en-US"/>
              <a:t>单击此处编辑母版副标题样式</a:t>
            </a:r>
            <a:endParaRPr lang="en-GB" altLang="zh-CN"/>
          </a:p>
        </p:txBody>
      </p:sp>
      <p:sp>
        <p:nvSpPr>
          <p:cNvPr id="4"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defRPr/>
            </a:pPr>
            <a:endParaRPr lang="en-US" altLang="zh-CN"/>
          </a:p>
        </p:txBody>
      </p:sp>
      <p:sp>
        <p:nvSpPr>
          <p:cNvPr id="5" name="Rectangle 1094"/>
          <p:cNvSpPr>
            <a:spLocks noGrp="1" noChangeArrowheads="1"/>
          </p:cNvSpPr>
          <p:nvPr>
            <p:ph type="ftr" sz="quarter" idx="11"/>
          </p:nvPr>
        </p:nvSpPr>
        <p:spPr/>
        <p:txBody>
          <a:bodyPr/>
          <a:lstStyle>
            <a:lvl1pPr>
              <a:defRPr/>
            </a:lvl1pPr>
          </a:lstStyle>
          <a:p>
            <a:pPr>
              <a:defRPr/>
            </a:pPr>
            <a:endParaRPr lang="en-US" altLang="zh-CN"/>
          </a:p>
        </p:txBody>
      </p:sp>
      <p:sp>
        <p:nvSpPr>
          <p:cNvPr id="6" name="Rectangle 1095"/>
          <p:cNvSpPr>
            <a:spLocks noGrp="1" noChangeArrowheads="1"/>
          </p:cNvSpPr>
          <p:nvPr>
            <p:ph type="sldNum" sz="quarter" idx="12"/>
          </p:nvPr>
        </p:nvSpPr>
        <p:spPr>
          <a:xfrm>
            <a:off x="6553200" y="6248400"/>
            <a:ext cx="1905000" cy="457200"/>
          </a:xfrm>
        </p:spPr>
        <p:txBody>
          <a:bodyPr/>
          <a:lstStyle>
            <a:lvl1pPr>
              <a:defRPr/>
            </a:lvl1pPr>
          </a:lstStyle>
          <a:p>
            <a:pPr>
              <a:defRPr/>
            </a:pPr>
            <a:fld id="{07F8B010-134F-4E0E-9A31-5E7F0040C157}" type="slidenum">
              <a:rPr lang="en-US" altLang="zh-CN"/>
              <a:pPr>
                <a:defRPr/>
              </a:pPr>
              <a:t>‹#›</a:t>
            </a:fld>
            <a:endParaRPr lang="en-US" altLang="zh-CN"/>
          </a:p>
        </p:txBody>
      </p:sp>
    </p:spTree>
  </p:cSld>
  <p:clrMapOvr>
    <a:masterClrMapping/>
  </p:clrMapOvr>
  <p:transition advTm="12468"/>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pitchFamily="18" charset="0"/>
                <a:ea typeface="黑体" pitchFamily="49"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defRPr baseline="0">
                <a:latin typeface="Times New Roman" pitchFamily="18" charset="0"/>
                <a:ea typeface="黑体" pitchFamily="49" charset="-122"/>
              </a:defRPr>
            </a:lvl1pPr>
            <a:lvl2pPr>
              <a:defRPr baseline="0">
                <a:latin typeface="Times New Roman" pitchFamily="18" charset="0"/>
                <a:ea typeface="黑体" pitchFamily="49" charset="-122"/>
              </a:defRPr>
            </a:lvl2pPr>
            <a:lvl3pPr>
              <a:defRPr baseline="0">
                <a:latin typeface="Times New Roman" pitchFamily="18" charset="0"/>
                <a:ea typeface="黑体" pitchFamily="49" charset="-122"/>
              </a:defRPr>
            </a:lvl3pPr>
            <a:lvl4pPr>
              <a:defRPr baseline="0">
                <a:latin typeface="Times New Roman" pitchFamily="18" charset="0"/>
                <a:ea typeface="黑体" pitchFamily="49" charset="-122"/>
              </a:defRPr>
            </a:lvl4pPr>
            <a:lvl5pPr>
              <a:defRPr baseline="0">
                <a:latin typeface="Times New Roman" pitchFamily="18" charset="0"/>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8E06AC19-0022-4278-AF62-3DEF4BE6CAD6}" type="slidenum">
              <a:rPr lang="en-US" altLang="zh-CN"/>
              <a:pPr>
                <a:defRPr/>
              </a:pPr>
              <a:t>‹#›</a:t>
            </a:fld>
            <a:endParaRPr lang="en-US" altLang="zh-CN"/>
          </a:p>
        </p:txBody>
      </p:sp>
    </p:spTree>
  </p:cSld>
  <p:clrMapOvr>
    <a:masterClrMapping/>
  </p:clrMapOvr>
  <p:transition advTm="12468"/>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37F0D9F3-FAF8-4280-B4DD-A75A73F53C6E}" type="slidenum">
              <a:rPr lang="en-US" altLang="zh-CN"/>
              <a:pPr>
                <a:defRPr/>
              </a:pPr>
              <a:t>‹#›</a:t>
            </a:fld>
            <a:endParaRPr lang="en-US" altLang="zh-CN"/>
          </a:p>
        </p:txBody>
      </p:sp>
    </p:spTree>
  </p:cSld>
  <p:clrMapOvr>
    <a:masterClrMapping/>
  </p:clrMapOvr>
  <p:transition advTm="12468"/>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kumimoji="0" lang="zh-CN" altLang="en-US" sz="4800" b="1" i="0" u="none" strike="noStrike" kern="0" cap="none" spc="0" normalizeH="0" baseline="0" noProof="0" dirty="0">
                <a:ln>
                  <a:noFill/>
                </a:ln>
                <a:solidFill>
                  <a:srgbClr val="002060"/>
                </a:solidFill>
                <a:effectLst/>
                <a:uLnTx/>
                <a:uFillTx/>
                <a:latin typeface="大黑体" charset="-122"/>
                <a:ea typeface="大黑体" charset="-122"/>
                <a:cs typeface="+mj-cs"/>
              </a:rPr>
              <a:t>无线通信的传播信道</a:t>
            </a:r>
            <a:endParaRPr lang="zh-CN" altLang="en-US" dirty="0"/>
          </a:p>
        </p:txBody>
      </p:sp>
      <p:sp>
        <p:nvSpPr>
          <p:cNvPr id="3" name="内容占位符 2"/>
          <p:cNvSpPr>
            <a:spLocks noGrp="1"/>
          </p:cNvSpPr>
          <p:nvPr>
            <p:ph idx="1" hasCustomPrompt="1"/>
          </p:nvPr>
        </p:nvSpPr>
        <p:spPr/>
        <p:txBody>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lvl1pPr>
          </a:lstStyle>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无线传播环境的复杂性：天波（电离层、对流层）、地波（直射、反射、绕射）</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Char char="l"/>
              <a:tabLst/>
              <a:defRPr/>
            </a:pPr>
            <a:endPar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endParaRPr>
          </a:p>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信道的分类</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－带宽受限信道和功率受限信道</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－色散信道（时间扩展信道）</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－时变信道（频率扩展信道）</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－弥散信道（空间扩展信道）</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4057644D-785C-4C3A-8C09-F3C91A6224FB}" type="slidenum">
              <a:rPr lang="zh-CN" altLang="en-GB"/>
              <a:pPr>
                <a:defRPr/>
              </a:pPr>
              <a:t>‹#›</a:t>
            </a:fld>
            <a:endParaRPr lang="en-GB"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74FCE05A-5D90-4F72-B6E8-BFDD923D08E0}" type="slidenum">
              <a:rPr lang="en-US" altLang="zh-CN"/>
              <a:pPr>
                <a:defRPr/>
              </a:pPr>
              <a:t>‹#›</a:t>
            </a:fld>
            <a:endParaRPr lang="en-US" altLang="zh-CN"/>
          </a:p>
        </p:txBody>
      </p:sp>
    </p:spTree>
  </p:cSld>
  <p:clrMapOvr>
    <a:masterClrMapping/>
  </p:clrMapOvr>
  <p:transition advTm="12468"/>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pPr>
              <a:defRPr/>
            </a:pPr>
            <a:fld id="{A9890496-3FD0-4D9D-A4C3-70966C1D6A9B}" type="slidenum">
              <a:rPr lang="en-US" altLang="zh-CN"/>
              <a:pPr>
                <a:defRPr/>
              </a:pPr>
              <a:t>‹#›</a:t>
            </a:fld>
            <a:endParaRPr lang="en-US" altLang="zh-CN"/>
          </a:p>
        </p:txBody>
      </p:sp>
    </p:spTree>
  </p:cSld>
  <p:clrMapOvr>
    <a:masterClrMapping/>
  </p:clrMapOvr>
  <p:transition advTm="12468"/>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pPr>
              <a:defRPr/>
            </a:pPr>
            <a:fld id="{03539631-E70D-4247-96B9-CE4395A55486}" type="slidenum">
              <a:rPr lang="en-US" altLang="zh-CN"/>
              <a:pPr>
                <a:defRPr/>
              </a:pPr>
              <a:t>‹#›</a:t>
            </a:fld>
            <a:endParaRPr lang="en-US" altLang="zh-CN"/>
          </a:p>
        </p:txBody>
      </p:sp>
    </p:spTree>
  </p:cSld>
  <p:clrMapOvr>
    <a:masterClrMapping/>
  </p:clrMapOvr>
  <p:transition advTm="12468"/>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3" name="Rectangle 67"/>
          <p:cNvSpPr>
            <a:spLocks noGrp="1" noChangeArrowheads="1"/>
          </p:cNvSpPr>
          <p:nvPr>
            <p:ph type="sldNum" sz="quarter" idx="11"/>
          </p:nvPr>
        </p:nvSpPr>
        <p:spPr>
          <a:ln/>
        </p:spPr>
        <p:txBody>
          <a:bodyPr/>
          <a:lstStyle>
            <a:lvl1pPr>
              <a:defRPr/>
            </a:lvl1pPr>
          </a:lstStyle>
          <a:p>
            <a:pPr>
              <a:defRPr/>
            </a:pPr>
            <a:fld id="{C1B92B34-C97D-47A2-A317-B24039635F5A}" type="slidenum">
              <a:rPr lang="en-US" altLang="zh-CN"/>
              <a:pPr>
                <a:defRPr/>
              </a:pPr>
              <a:t>‹#›</a:t>
            </a:fld>
            <a:endParaRPr lang="en-US" altLang="zh-CN"/>
          </a:p>
        </p:txBody>
      </p:sp>
    </p:spTree>
  </p:cSld>
  <p:clrMapOvr>
    <a:masterClrMapping/>
  </p:clrMapOvr>
  <p:transition advTm="12468"/>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81847B1B-7628-4612-BF46-1D91A0981782}" type="slidenum">
              <a:rPr lang="en-US" altLang="zh-CN"/>
              <a:pPr>
                <a:defRPr/>
              </a:pPr>
              <a:t>‹#›</a:t>
            </a:fld>
            <a:endParaRPr lang="en-US" altLang="zh-CN"/>
          </a:p>
        </p:txBody>
      </p:sp>
    </p:spTree>
  </p:cSld>
  <p:clrMapOvr>
    <a:masterClrMapping/>
  </p:clrMapOvr>
  <p:transition advTm="12468"/>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DAD9B5BD-BBE4-4075-9C83-38CC821C63C9}" type="slidenum">
              <a:rPr lang="en-US" altLang="zh-CN"/>
              <a:pPr>
                <a:defRPr/>
              </a:pPr>
              <a:t>‹#›</a:t>
            </a:fld>
            <a:endParaRPr lang="en-US" altLang="zh-CN"/>
          </a:p>
        </p:txBody>
      </p:sp>
    </p:spTree>
  </p:cSld>
  <p:clrMapOvr>
    <a:masterClrMapping/>
  </p:clrMapOvr>
  <p:transition advTm="12468"/>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53395E51-DCFB-4CE1-955F-4E1D083DAC8F}" type="slidenum">
              <a:rPr lang="en-US" altLang="zh-CN"/>
              <a:pPr>
                <a:defRPr/>
              </a:pPr>
              <a:t>‹#›</a:t>
            </a:fld>
            <a:endParaRPr lang="en-US" altLang="zh-CN"/>
          </a:p>
        </p:txBody>
      </p:sp>
    </p:spTree>
  </p:cSld>
  <p:clrMapOvr>
    <a:masterClrMapping/>
  </p:clrMapOvr>
  <p:transition advTm="12468"/>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01487AFB-A963-4021-BCFA-0FE50495921F}" type="slidenum">
              <a:rPr lang="en-US" altLang="zh-CN"/>
              <a:pPr>
                <a:defRPr/>
              </a:pPr>
              <a:t>‹#›</a:t>
            </a:fld>
            <a:endParaRPr lang="en-US" altLang="zh-CN"/>
          </a:p>
        </p:txBody>
      </p:sp>
    </p:spTree>
  </p:cSld>
  <p:clrMapOvr>
    <a:masterClrMapping/>
  </p:clrMapOvr>
  <p:transition advTm="12468"/>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xfrm>
            <a:off x="6553200" y="6248400"/>
            <a:ext cx="1905000" cy="457200"/>
          </a:xfrm>
        </p:spPr>
        <p:txBody>
          <a:bodyPr/>
          <a:lstStyle>
            <a:lvl1pPr>
              <a:defRPr/>
            </a:lvl1pPr>
          </a:lstStyle>
          <a:p>
            <a:pPr>
              <a:defRPr/>
            </a:pPr>
            <a:fld id="{46951757-A037-47A2-A619-0D619472F5B9}" type="slidenum">
              <a:rPr lang="zh-CN" altLang="en-GB"/>
              <a:pPr>
                <a:defRPr/>
              </a:pPr>
              <a:t>‹#›</a:t>
            </a:fld>
            <a:endParaRPr lang="en-GB" altLang="zh-CN"/>
          </a:p>
        </p:txBody>
      </p:sp>
    </p:spTree>
  </p:cSld>
  <p:clrMapOvr>
    <a:masterClrMapping/>
  </p:clrMapOvr>
  <p:transition advTm="12468"/>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304800"/>
            <a:ext cx="8001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pPr>
              <a:defRPr/>
            </a:pPr>
            <a:fld id="{FA4E94EE-F392-48E2-BD83-F8F445B53913}" type="slidenum">
              <a:rPr lang="en-US" altLang="zh-CN"/>
              <a:pPr>
                <a:defRPr/>
              </a:pPr>
              <a:t>‹#›</a:t>
            </a:fld>
            <a:endParaRPr lang="en-US" altLang="zh-CN"/>
          </a:p>
        </p:txBody>
      </p:sp>
    </p:spTree>
  </p:cSld>
  <p:clrMapOvr>
    <a:masterClrMapping/>
  </p:clrMapOvr>
  <p:transition advTm="12468"/>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C36B3B01-7CE1-4C37-9E23-8AF96BD45A18}" type="slidenum">
              <a:rPr lang="zh-CN" altLang="en-GB"/>
              <a:pPr>
                <a:defRPr/>
              </a:pPr>
              <a:t>‹#›</a:t>
            </a:fld>
            <a:endParaRPr lang="en-GB"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8382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pPr>
              <a:defRPr/>
            </a:pPr>
            <a:fld id="{0B096875-1E25-426D-B4FE-EC95EE7D6016}" type="slidenum">
              <a:rPr lang="en-US" altLang="zh-CN"/>
              <a:pPr>
                <a:defRPr/>
              </a:pPr>
              <a:t>‹#›</a:t>
            </a:fld>
            <a:endParaRPr lang="en-US" altLang="zh-CN"/>
          </a:p>
        </p:txBody>
      </p:sp>
    </p:spTree>
  </p:cSld>
  <p:clrMapOvr>
    <a:masterClrMapping/>
  </p:clrMapOvr>
  <p:transition advTm="12468"/>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pPr>
              <a:defRPr/>
            </a:pPr>
            <a:fld id="{31FBDED6-F1EC-4D19-8C86-B499386CC710}" type="slidenum">
              <a:rPr lang="en-US" altLang="zh-CN"/>
              <a:pPr>
                <a:defRPr/>
              </a:pPr>
              <a:t>‹#›</a:t>
            </a:fld>
            <a:endParaRPr lang="en-US" altLang="zh-CN"/>
          </a:p>
        </p:txBody>
      </p:sp>
    </p:spTree>
  </p:cSld>
  <p:clrMapOvr>
    <a:masterClrMapping/>
  </p:clrMapOvr>
  <p:transition advTm="12468"/>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pPr>
              <a:defRPr/>
            </a:pPr>
            <a:fld id="{3CBAF843-F534-44CF-8555-A6FED53F8327}" type="slidenum">
              <a:rPr lang="en-US" altLang="zh-CN"/>
              <a:pPr>
                <a:defRPr/>
              </a:pPr>
              <a:t>‹#›</a:t>
            </a:fld>
            <a:endParaRPr lang="en-US" altLang="zh-CN"/>
          </a:p>
        </p:txBody>
      </p:sp>
    </p:spTree>
  </p:cSld>
  <p:clrMapOvr>
    <a:masterClrMapping/>
  </p:clrMapOvr>
  <p:transition advTm="12468"/>
</p:sldLayout>
</file>

<file path=ppt/slideLayouts/slideLayout3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38200" y="40386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EAF5368D-69F8-4B99-BEC4-9CB365892B0A}" type="slidenum">
              <a:rPr lang="en-US" altLang="zh-CN"/>
              <a:pPr>
                <a:defRPr/>
              </a:pPr>
              <a:t>‹#›</a:t>
            </a:fld>
            <a:endParaRPr lang="en-US" altLang="zh-CN"/>
          </a:p>
        </p:txBody>
      </p:sp>
    </p:spTree>
  </p:cSld>
  <p:clrMapOvr>
    <a:masterClrMapping/>
  </p:clrMapOvr>
  <p:transition advTm="12468"/>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1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838200" y="1905000"/>
            <a:ext cx="7772400" cy="4114800"/>
          </a:xfrm>
        </p:spPr>
        <p:txBody>
          <a:bodyPr/>
          <a:lstStyle/>
          <a:p>
            <a:pPr lvl="0"/>
            <a:r>
              <a:rPr lang="zh-CN" altLang="en-US" noProof="0"/>
              <a:t>单击图标添加表格</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E31B2A8E-7DD0-44D4-B0FE-B06AE02AEB8E}" type="slidenum">
              <a:rPr lang="en-US" altLang="zh-CN"/>
              <a:pPr>
                <a:defRPr/>
              </a:pPr>
              <a:t>‹#›</a:t>
            </a:fld>
            <a:endParaRPr lang="en-US" altLang="zh-CN"/>
          </a:p>
        </p:txBody>
      </p:sp>
    </p:spTree>
  </p:cSld>
  <p:clrMapOvr>
    <a:masterClrMapping/>
  </p:clrMapOvr>
  <p:transition advTm="12468"/>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14"/>
          <p:cNvSpPr>
            <a:spLocks noChangeArrowheads="1"/>
          </p:cNvSpPr>
          <p:nvPr userDrawn="1"/>
        </p:nvSpPr>
        <p:spPr bwMode="auto">
          <a:xfrm>
            <a:off x="468313" y="3732213"/>
            <a:ext cx="8207375" cy="46037"/>
          </a:xfrm>
          <a:prstGeom prst="flowChartProcess">
            <a:avLst/>
          </a:prstGeom>
          <a:solidFill>
            <a:srgbClr val="800080"/>
          </a:solidFill>
          <a:ln w="6350">
            <a:solidFill>
              <a:srgbClr val="800080"/>
            </a:solidFill>
            <a:miter lim="800000"/>
            <a:headEnd/>
            <a:tailEnd/>
          </a:ln>
        </p:spPr>
        <p:txBody>
          <a:bodyPr rot="10800000" wrap="none" anchor="ctr"/>
          <a:lstStyle/>
          <a:p>
            <a:pPr algn="ctr" fontAlgn="auto">
              <a:spcBef>
                <a:spcPts val="0"/>
              </a:spcBef>
              <a:spcAft>
                <a:spcPts val="0"/>
              </a:spcAft>
              <a:defRPr/>
            </a:pPr>
            <a:endParaRPr lang="zh-CN" altLang="zh-CN">
              <a:solidFill>
                <a:schemeClr val="folHlink"/>
              </a:solidFill>
              <a:latin typeface="+mn-lt"/>
            </a:endParaRPr>
          </a:p>
        </p:txBody>
      </p:sp>
      <p:sp>
        <p:nvSpPr>
          <p:cNvPr id="5" name="Rectangle 6"/>
          <p:cNvSpPr>
            <a:spLocks noChangeArrowheads="1"/>
          </p:cNvSpPr>
          <p:nvPr userDrawn="1"/>
        </p:nvSpPr>
        <p:spPr bwMode="auto">
          <a:xfrm>
            <a:off x="76200" y="76200"/>
            <a:ext cx="8991600" cy="6705600"/>
          </a:xfrm>
          <a:prstGeom prst="rect">
            <a:avLst/>
          </a:prstGeom>
          <a:noFill/>
          <a:ln w="25400">
            <a:solidFill>
              <a:srgbClr val="800080"/>
            </a:solidFill>
            <a:miter lim="800000"/>
            <a:headEnd/>
            <a:tailEnd/>
          </a:ln>
          <a:effectLst/>
        </p:spPr>
        <p:txBody>
          <a:bodyPr wrap="none" anchor="ctr"/>
          <a:lstStyle/>
          <a:p>
            <a:pPr marL="342900" indent="-342900" algn="ctr">
              <a:spcBef>
                <a:spcPct val="20000"/>
              </a:spcBef>
              <a:buFontTx/>
              <a:buChar char="•"/>
              <a:defRPr/>
            </a:pPr>
            <a:endParaRPr lang="zh-CN" altLang="zh-CN" sz="2800">
              <a:solidFill>
                <a:srgbClr val="FF0000"/>
              </a:solidFill>
            </a:endParaRPr>
          </a:p>
        </p:txBody>
      </p:sp>
      <p:sp>
        <p:nvSpPr>
          <p:cNvPr id="61442" name="Rectangle 2"/>
          <p:cNvSpPr>
            <a:spLocks noGrp="1" noChangeArrowheads="1"/>
          </p:cNvSpPr>
          <p:nvPr>
            <p:ph type="ctrTitle"/>
          </p:nvPr>
        </p:nvSpPr>
        <p:spPr>
          <a:xfrm>
            <a:off x="685800" y="2130425"/>
            <a:ext cx="7772400" cy="1470025"/>
          </a:xfrm>
        </p:spPr>
        <p:txBody>
          <a:bodyPr/>
          <a:lstStyle>
            <a:lvl1pPr algn="ctr">
              <a:defRPr sz="4400" smtClean="0">
                <a:solidFill>
                  <a:srgbClr val="000000"/>
                </a:solidFill>
                <a:latin typeface="华文新魏" pitchFamily="2" charset="-122"/>
                <a:ea typeface="华文新魏" pitchFamily="2" charset="-122"/>
              </a:defRPr>
            </a:lvl1pPr>
          </a:lstStyle>
          <a:p>
            <a:r>
              <a:rPr lang="zh-CN" altLang="en-US" dirty="0"/>
              <a:t>单击此处编辑母版标题样式</a:t>
            </a:r>
          </a:p>
        </p:txBody>
      </p:sp>
      <p:sp>
        <p:nvSpPr>
          <p:cNvPr id="61443" name="Rectangle 3"/>
          <p:cNvSpPr>
            <a:spLocks noGrp="1" noChangeArrowheads="1"/>
          </p:cNvSpPr>
          <p:nvPr>
            <p:ph type="subTitle" idx="1"/>
          </p:nvPr>
        </p:nvSpPr>
        <p:spPr>
          <a:xfrm>
            <a:off x="4139952" y="4113076"/>
            <a:ext cx="4536504" cy="1752600"/>
          </a:xfrm>
          <a:prstGeom prst="rect">
            <a:avLst/>
          </a:prstGeom>
        </p:spPr>
        <p:txBody>
          <a:bodyPr/>
          <a:lstStyle>
            <a:lvl1pPr marL="0" indent="0" algn="l">
              <a:buFont typeface="Wingdings" pitchFamily="2" charset="2"/>
              <a:buNone/>
              <a:defRPr sz="2800" smtClean="0">
                <a:latin typeface="黑体" pitchFamily="49" charset="-122"/>
                <a:ea typeface="黑体" pitchFamily="49" charset="-122"/>
              </a:defRPr>
            </a:lvl1pPr>
          </a:lstStyle>
          <a:p>
            <a:r>
              <a:rPr lang="zh-CN" altLang="en-US" dirty="0"/>
              <a:t>单击此处编辑母版副标题样式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76200" y="76200"/>
            <a:ext cx="8991600" cy="6705600"/>
          </a:xfrm>
          <a:prstGeom prst="rect">
            <a:avLst/>
          </a:prstGeom>
          <a:noFill/>
          <a:ln w="25400">
            <a:solidFill>
              <a:srgbClr val="800080"/>
            </a:solidFill>
            <a:miter lim="800000"/>
            <a:headEnd/>
            <a:tailEnd/>
          </a:ln>
          <a:effectLst/>
        </p:spPr>
        <p:txBody>
          <a:bodyPr wrap="none" anchor="ctr"/>
          <a:lstStyle/>
          <a:p>
            <a:pPr marL="342900" indent="-342900" algn="ctr">
              <a:spcBef>
                <a:spcPct val="20000"/>
              </a:spcBef>
              <a:buFontTx/>
              <a:buChar char="•"/>
              <a:defRPr/>
            </a:pPr>
            <a:endParaRPr lang="zh-CN" altLang="zh-CN" sz="2800">
              <a:solidFill>
                <a:srgbClr val="FF0000"/>
              </a:solidFill>
            </a:endParaRPr>
          </a:p>
        </p:txBody>
      </p:sp>
      <p:sp>
        <p:nvSpPr>
          <p:cNvPr id="2" name="标题 1"/>
          <p:cNvSpPr>
            <a:spLocks noGrp="1"/>
          </p:cNvSpPr>
          <p:nvPr>
            <p:ph type="title"/>
          </p:nvPr>
        </p:nvSpPr>
        <p:spPr/>
        <p:txBody>
          <a:bodyPr/>
          <a:lstStyle>
            <a:lvl1pPr>
              <a:defRPr sz="4000">
                <a:solidFill>
                  <a:srgbClr val="000000"/>
                </a:solidFill>
                <a:latin typeface="华文新魏" pitchFamily="2" charset="-122"/>
                <a:ea typeface="华文新魏" pitchFamily="2" charset="-122"/>
              </a:defRPr>
            </a:lvl1pPr>
          </a:lstStyle>
          <a:p>
            <a:r>
              <a:rPr lang="zh-CN" altLang="en-US" dirty="0"/>
              <a:t>单击此处编辑母版标题样式</a:t>
            </a:r>
          </a:p>
        </p:txBody>
      </p:sp>
      <p:sp>
        <p:nvSpPr>
          <p:cNvPr id="9" name="文本占位符 2"/>
          <p:cNvSpPr>
            <a:spLocks noGrp="1"/>
          </p:cNvSpPr>
          <p:nvPr>
            <p:ph idx="1"/>
          </p:nvPr>
        </p:nvSpPr>
        <p:spPr>
          <a:xfrm>
            <a:off x="250825" y="1412776"/>
            <a:ext cx="8642350" cy="4824536"/>
          </a:xfrm>
          <a:prstGeom prst="rect">
            <a:avLst/>
          </a:prstGeom>
        </p:spPr>
        <p:txBody>
          <a:bodyPr rtlCol="0">
            <a:normAutofit/>
          </a:bodyPr>
          <a:lstStyle>
            <a:lvl1pPr>
              <a:defRPr sz="2400"/>
            </a:lvl1pPr>
            <a:lvl2pPr>
              <a:defRPr sz="2000" b="1">
                <a:solidFill>
                  <a:srgbClr val="3333CC"/>
                </a:solidFill>
                <a:latin typeface="宋体" pitchFamily="2" charset="-122"/>
                <a:ea typeface="宋体" pitchFamily="2" charset="-122"/>
              </a:defRPr>
            </a:lvl2pPr>
            <a:lvl3pPr>
              <a:defRPr sz="1800" b="1">
                <a:solidFill>
                  <a:srgbClr val="800080"/>
                </a:solidFill>
              </a:defRPr>
            </a:lvl3pPr>
            <a:lvl4pPr>
              <a:defRPr sz="1800"/>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331" name="Rectangle 1091"/>
          <p:cNvSpPr>
            <a:spLocks noGrp="1" noChangeArrowheads="1"/>
          </p:cNvSpPr>
          <p:nvPr>
            <p:ph type="ctrTitle"/>
          </p:nvPr>
        </p:nvSpPr>
        <p:spPr>
          <a:xfrm>
            <a:off x="990600" y="1752600"/>
            <a:ext cx="7772400" cy="1143000"/>
          </a:xfrm>
        </p:spPr>
        <p:txBody>
          <a:bodyPr/>
          <a:lstStyle>
            <a:lvl1pPr>
              <a:defRPr/>
            </a:lvl1pPr>
          </a:lstStyle>
          <a:p>
            <a:r>
              <a:rPr lang="zh-CN" altLang="en-US"/>
              <a:t>单击此处编辑母版标题样式</a:t>
            </a:r>
            <a:endParaRPr lang="en-GB" altLang="zh-CN"/>
          </a:p>
        </p:txBody>
      </p:sp>
      <p:sp>
        <p:nvSpPr>
          <p:cNvPr id="11332"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zh-CN" altLang="en-US"/>
              <a:t>单击此处编辑母版副标题样式</a:t>
            </a:r>
            <a:endParaRPr lang="en-GB" altLang="zh-CN"/>
          </a:p>
        </p:txBody>
      </p:sp>
      <p:sp>
        <p:nvSpPr>
          <p:cNvPr id="4"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buClr>
                <a:srgbClr val="000066"/>
              </a:buClr>
              <a:defRPr/>
            </a:pPr>
            <a:endParaRPr lang="en-US" altLang="zh-CN"/>
          </a:p>
        </p:txBody>
      </p:sp>
      <p:sp>
        <p:nvSpPr>
          <p:cNvPr id="5" name="Rectangle 1094"/>
          <p:cNvSpPr>
            <a:spLocks noGrp="1" noChangeArrowheads="1"/>
          </p:cNvSpPr>
          <p:nvPr>
            <p:ph type="ftr" sz="quarter" idx="11"/>
          </p:nvPr>
        </p:nvSpPr>
        <p:spPr/>
        <p:txBody>
          <a:bodyPr/>
          <a:lstStyle>
            <a:lvl1pPr>
              <a:defRPr/>
            </a:lvl1pPr>
          </a:lstStyle>
          <a:p>
            <a:pPr>
              <a:buClr>
                <a:srgbClr val="000066"/>
              </a:buClr>
              <a:defRPr/>
            </a:pPr>
            <a:endParaRPr lang="en-US" altLang="zh-CN"/>
          </a:p>
        </p:txBody>
      </p:sp>
      <p:sp>
        <p:nvSpPr>
          <p:cNvPr id="6" name="Rectangle 1095"/>
          <p:cNvSpPr>
            <a:spLocks noGrp="1" noChangeArrowheads="1"/>
          </p:cNvSpPr>
          <p:nvPr>
            <p:ph type="sldNum" sz="quarter" idx="12"/>
          </p:nvPr>
        </p:nvSpPr>
        <p:spPr>
          <a:xfrm>
            <a:off x="6553200" y="6248400"/>
            <a:ext cx="1905000" cy="457200"/>
          </a:xfrm>
        </p:spPr>
        <p:txBody>
          <a:bodyPr/>
          <a:lstStyle>
            <a:lvl1pPr>
              <a:defRPr/>
            </a:lvl1pPr>
          </a:lstStyle>
          <a:p>
            <a:fld id="{117399BD-CFF2-4840-B715-2BF6BD785A2E}" type="slidenum">
              <a:rPr lang="en-US" altLang="zh-CN"/>
              <a:pPr/>
              <a:t>‹#›</a:t>
            </a:fld>
            <a:endParaRPr lang="en-US" altLang="zh-CN"/>
          </a:p>
        </p:txBody>
      </p:sp>
    </p:spTree>
    <p:extLst>
      <p:ext uri="{BB962C8B-B14F-4D97-AF65-F5344CB8AC3E}">
        <p14:creationId xmlns:p14="http://schemas.microsoft.com/office/powerpoint/2010/main" val="2100519463"/>
      </p:ext>
    </p:extLst>
  </p:cSld>
  <p:clrMapOvr>
    <a:masterClrMapping/>
  </p:clrMapOvr>
  <p:transition advTm="12468"/>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pitchFamily="18" charset="0"/>
                <a:ea typeface="黑体" pitchFamily="49"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defRPr baseline="0">
                <a:latin typeface="Times New Roman" pitchFamily="18" charset="0"/>
                <a:ea typeface="黑体" pitchFamily="49" charset="-122"/>
              </a:defRPr>
            </a:lvl1pPr>
            <a:lvl2pPr>
              <a:defRPr baseline="0">
                <a:latin typeface="Times New Roman" pitchFamily="18" charset="0"/>
                <a:ea typeface="黑体" pitchFamily="49" charset="-122"/>
              </a:defRPr>
            </a:lvl2pPr>
            <a:lvl3pPr>
              <a:defRPr baseline="0">
                <a:latin typeface="Times New Roman" pitchFamily="18" charset="0"/>
                <a:ea typeface="黑体" pitchFamily="49" charset="-122"/>
              </a:defRPr>
            </a:lvl3pPr>
            <a:lvl4pPr>
              <a:defRPr baseline="0">
                <a:latin typeface="Times New Roman" pitchFamily="18" charset="0"/>
                <a:ea typeface="黑体" pitchFamily="49" charset="-122"/>
              </a:defRPr>
            </a:lvl4pPr>
            <a:lvl5pPr>
              <a:defRPr baseline="0">
                <a:latin typeface="Times New Roman" pitchFamily="18" charset="0"/>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7A02AD4C-A11B-4945-9CFE-AC12E52D9F32}" type="slidenum">
              <a:rPr lang="en-US" altLang="zh-CN"/>
              <a:pPr/>
              <a:t>‹#›</a:t>
            </a:fld>
            <a:endParaRPr lang="en-US" altLang="zh-CN"/>
          </a:p>
        </p:txBody>
      </p:sp>
    </p:spTree>
    <p:extLst>
      <p:ext uri="{BB962C8B-B14F-4D97-AF65-F5344CB8AC3E}">
        <p14:creationId xmlns:p14="http://schemas.microsoft.com/office/powerpoint/2010/main" val="4190711090"/>
      </p:ext>
    </p:extLst>
  </p:cSld>
  <p:clrMapOvr>
    <a:masterClrMapping/>
  </p:clrMapOvr>
  <p:transition advTm="12468"/>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9E13220A-6A87-45A3-920E-40A63F6B1CDF}" type="slidenum">
              <a:rPr lang="en-US" altLang="zh-CN"/>
              <a:pPr/>
              <a:t>‹#›</a:t>
            </a:fld>
            <a:endParaRPr lang="en-US" altLang="zh-CN"/>
          </a:p>
        </p:txBody>
      </p:sp>
    </p:spTree>
    <p:extLst>
      <p:ext uri="{BB962C8B-B14F-4D97-AF65-F5344CB8AC3E}">
        <p14:creationId xmlns:p14="http://schemas.microsoft.com/office/powerpoint/2010/main" val="4262979314"/>
      </p:ext>
    </p:extLst>
  </p:cSld>
  <p:clrMapOvr>
    <a:masterClrMapping/>
  </p:clrMapOvr>
  <p:transition advTm="12468"/>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rgbClr val="002060"/>
                </a:solidFill>
              </a:defRPr>
            </a:lvl1pPr>
          </a:lstStyle>
          <a:p>
            <a:r>
              <a:rPr kumimoji="0" lang="zh-CN" altLang="en-US" sz="5400" b="1" i="0" u="none" strike="noStrike" kern="0" cap="none" spc="0" normalizeH="0" baseline="0" noProof="0" dirty="0">
                <a:ln>
                  <a:noFill/>
                </a:ln>
                <a:solidFill>
                  <a:srgbClr val="002060"/>
                </a:solidFill>
                <a:effectLst/>
                <a:uLnTx/>
                <a:uFillTx/>
                <a:latin typeface="大黑体" charset="-122"/>
                <a:ea typeface="大黑体" charset="-122"/>
                <a:cs typeface="+mj-cs"/>
              </a:rPr>
              <a:t>传输距离和传输方式</a:t>
            </a:r>
            <a:endParaRPr lang="zh-CN" altLang="en-US" dirty="0"/>
          </a:p>
        </p:txBody>
      </p:sp>
      <p:sp>
        <p:nvSpPr>
          <p:cNvPr id="3" name="内容占位符 2"/>
          <p:cNvSpPr>
            <a:spLocks noGrp="1"/>
          </p:cNvSpPr>
          <p:nvPr>
            <p:ph sz="half" idx="1" hasCustomPrompt="1"/>
          </p:nvPr>
        </p:nvSpPr>
        <p:spPr>
          <a:xfrm>
            <a:off x="838200" y="1905000"/>
            <a:ext cx="3810000" cy="4114800"/>
          </a:xfrm>
        </p:spPr>
        <p:txBody>
          <a:bodyPr/>
          <a:lstStyle>
            <a:lvl1pPr marL="342900" marR="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None/>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中继（或称接力）方式</a:t>
            </a:r>
          </a:p>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－有源中继</a:t>
            </a:r>
          </a:p>
        </p:txBody>
      </p:sp>
      <p:sp>
        <p:nvSpPr>
          <p:cNvPr id="4" name="内容占位符 3"/>
          <p:cNvSpPr>
            <a:spLocks noGrp="1"/>
          </p:cNvSpPr>
          <p:nvPr>
            <p:ph sz="half" idx="2" hasCustomPrompt="1"/>
          </p:nvPr>
        </p:nvSpPr>
        <p:spPr>
          <a:xfrm>
            <a:off x="4800600" y="1905000"/>
            <a:ext cx="3810000" cy="4114800"/>
          </a:xfrm>
        </p:spPr>
        <p:txBody>
          <a:bodyPr/>
          <a:lstStyle>
            <a:lvl1pPr marL="342900" marR="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Char char="l"/>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中继（或称接力）方式</a:t>
            </a:r>
          </a:p>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－有源中继</a:t>
            </a:r>
          </a:p>
        </p:txBody>
      </p:sp>
      <p:sp>
        <p:nvSpPr>
          <p:cNvPr id="5"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2"/>
          </p:nvPr>
        </p:nvSpPr>
        <p:spPr>
          <a:ln/>
        </p:spPr>
        <p:txBody>
          <a:bodyPr/>
          <a:lstStyle>
            <a:lvl1pPr>
              <a:defRPr/>
            </a:lvl1pPr>
          </a:lstStyle>
          <a:p>
            <a:pPr>
              <a:defRPr/>
            </a:pPr>
            <a:fld id="{42C2124E-4305-439F-9E8E-E4DD4F7A145B}" type="slidenum">
              <a:rPr lang="zh-CN" altLang="en-GB"/>
              <a:pPr>
                <a:defRPr/>
              </a:pPr>
              <a:t>‹#›</a:t>
            </a:fld>
            <a:endParaRPr lang="en-GB"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fld id="{64664063-AA38-4D84-8B7D-2AC6486CD284}" type="slidenum">
              <a:rPr lang="en-US" altLang="zh-CN"/>
              <a:pPr/>
              <a:t>‹#›</a:t>
            </a:fld>
            <a:endParaRPr lang="en-US" altLang="zh-CN"/>
          </a:p>
        </p:txBody>
      </p:sp>
    </p:spTree>
    <p:extLst>
      <p:ext uri="{BB962C8B-B14F-4D97-AF65-F5344CB8AC3E}">
        <p14:creationId xmlns:p14="http://schemas.microsoft.com/office/powerpoint/2010/main" val="1618171509"/>
      </p:ext>
    </p:extLst>
  </p:cSld>
  <p:clrMapOvr>
    <a:masterClrMapping/>
  </p:clrMapOvr>
  <p:transition advTm="12468"/>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fld id="{8AE8ABD1-8643-42EE-9FBD-BC7A8AE2A9A0}" type="slidenum">
              <a:rPr lang="en-US" altLang="zh-CN"/>
              <a:pPr/>
              <a:t>‹#›</a:t>
            </a:fld>
            <a:endParaRPr lang="en-US" altLang="zh-CN"/>
          </a:p>
        </p:txBody>
      </p:sp>
    </p:spTree>
    <p:extLst>
      <p:ext uri="{BB962C8B-B14F-4D97-AF65-F5344CB8AC3E}">
        <p14:creationId xmlns:p14="http://schemas.microsoft.com/office/powerpoint/2010/main" val="221109982"/>
      </p:ext>
    </p:extLst>
  </p:cSld>
  <p:clrMapOvr>
    <a:masterClrMapping/>
  </p:clrMapOvr>
  <p:transition advTm="12468"/>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fld id="{C5652875-C416-4855-B51C-9E363BF45B2B}" type="slidenum">
              <a:rPr lang="en-US" altLang="zh-CN"/>
              <a:pPr/>
              <a:t>‹#›</a:t>
            </a:fld>
            <a:endParaRPr lang="en-US" altLang="zh-CN"/>
          </a:p>
        </p:txBody>
      </p:sp>
    </p:spTree>
    <p:extLst>
      <p:ext uri="{BB962C8B-B14F-4D97-AF65-F5344CB8AC3E}">
        <p14:creationId xmlns:p14="http://schemas.microsoft.com/office/powerpoint/2010/main" val="2581065403"/>
      </p:ext>
    </p:extLst>
  </p:cSld>
  <p:clrMapOvr>
    <a:masterClrMapping/>
  </p:clrMapOvr>
  <p:transition advTm="12468"/>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3" name="Rectangle 67"/>
          <p:cNvSpPr>
            <a:spLocks noGrp="1" noChangeArrowheads="1"/>
          </p:cNvSpPr>
          <p:nvPr>
            <p:ph type="sldNum" sz="quarter" idx="11"/>
          </p:nvPr>
        </p:nvSpPr>
        <p:spPr>
          <a:ln/>
        </p:spPr>
        <p:txBody>
          <a:bodyPr/>
          <a:lstStyle>
            <a:lvl1pPr>
              <a:defRPr/>
            </a:lvl1pPr>
          </a:lstStyle>
          <a:p>
            <a:fld id="{8D05A324-54FF-4899-BA18-EE79506182C3}" type="slidenum">
              <a:rPr lang="en-US" altLang="zh-CN"/>
              <a:pPr/>
              <a:t>‹#›</a:t>
            </a:fld>
            <a:endParaRPr lang="en-US" altLang="zh-CN"/>
          </a:p>
        </p:txBody>
      </p:sp>
    </p:spTree>
    <p:extLst>
      <p:ext uri="{BB962C8B-B14F-4D97-AF65-F5344CB8AC3E}">
        <p14:creationId xmlns:p14="http://schemas.microsoft.com/office/powerpoint/2010/main" val="623439550"/>
      </p:ext>
    </p:extLst>
  </p:cSld>
  <p:clrMapOvr>
    <a:masterClrMapping/>
  </p:clrMapOvr>
  <p:transition advTm="12468"/>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fld id="{75D3C46D-2BC0-48EE-BDC8-52E8DB04D474}" type="slidenum">
              <a:rPr lang="en-US" altLang="zh-CN"/>
              <a:pPr/>
              <a:t>‹#›</a:t>
            </a:fld>
            <a:endParaRPr lang="en-US" altLang="zh-CN"/>
          </a:p>
        </p:txBody>
      </p:sp>
    </p:spTree>
    <p:extLst>
      <p:ext uri="{BB962C8B-B14F-4D97-AF65-F5344CB8AC3E}">
        <p14:creationId xmlns:p14="http://schemas.microsoft.com/office/powerpoint/2010/main" val="992818523"/>
      </p:ext>
    </p:extLst>
  </p:cSld>
  <p:clrMapOvr>
    <a:masterClrMapping/>
  </p:clrMapOvr>
  <p:transition advTm="12468"/>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fld id="{D6033804-1DC1-4533-B9CE-163AEB161162}" type="slidenum">
              <a:rPr lang="en-US" altLang="zh-CN"/>
              <a:pPr/>
              <a:t>‹#›</a:t>
            </a:fld>
            <a:endParaRPr lang="en-US" altLang="zh-CN"/>
          </a:p>
        </p:txBody>
      </p:sp>
    </p:spTree>
    <p:extLst>
      <p:ext uri="{BB962C8B-B14F-4D97-AF65-F5344CB8AC3E}">
        <p14:creationId xmlns:p14="http://schemas.microsoft.com/office/powerpoint/2010/main" val="132514131"/>
      </p:ext>
    </p:extLst>
  </p:cSld>
  <p:clrMapOvr>
    <a:masterClrMapping/>
  </p:clrMapOvr>
  <p:transition advTm="12468"/>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DDA77311-06B9-4FF4-9E6C-8EAA0E8CA612}" type="slidenum">
              <a:rPr lang="en-US" altLang="zh-CN"/>
              <a:pPr/>
              <a:t>‹#›</a:t>
            </a:fld>
            <a:endParaRPr lang="en-US" altLang="zh-CN"/>
          </a:p>
        </p:txBody>
      </p:sp>
    </p:spTree>
    <p:extLst>
      <p:ext uri="{BB962C8B-B14F-4D97-AF65-F5344CB8AC3E}">
        <p14:creationId xmlns:p14="http://schemas.microsoft.com/office/powerpoint/2010/main" val="621727191"/>
      </p:ext>
    </p:extLst>
  </p:cSld>
  <p:clrMapOvr>
    <a:masterClrMapping/>
  </p:clrMapOvr>
  <p:transition advTm="12468"/>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F0D3C303-1BA2-44C7-8213-6973DA9BAF22}" type="slidenum">
              <a:rPr lang="en-US" altLang="zh-CN"/>
              <a:pPr/>
              <a:t>‹#›</a:t>
            </a:fld>
            <a:endParaRPr lang="en-US" altLang="zh-CN"/>
          </a:p>
        </p:txBody>
      </p:sp>
    </p:spTree>
    <p:extLst>
      <p:ext uri="{BB962C8B-B14F-4D97-AF65-F5344CB8AC3E}">
        <p14:creationId xmlns:p14="http://schemas.microsoft.com/office/powerpoint/2010/main" val="4254793970"/>
      </p:ext>
    </p:extLst>
  </p:cSld>
  <p:clrMapOvr>
    <a:masterClrMapping/>
  </p:clrMapOvr>
  <p:transition advTm="12468"/>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xfrm>
            <a:off x="6553200" y="6248400"/>
            <a:ext cx="1905000" cy="457200"/>
          </a:xfrm>
        </p:spPr>
        <p:txBody>
          <a:bodyPr/>
          <a:lstStyle>
            <a:lvl1pPr>
              <a:defRPr/>
            </a:lvl1pPr>
          </a:lstStyle>
          <a:p>
            <a:fld id="{848302C4-A0C0-487C-BCCB-B5894734CED2}" type="slidenum">
              <a:rPr lang="zh-CN" altLang="en-GB"/>
              <a:pPr/>
              <a:t>‹#›</a:t>
            </a:fld>
            <a:endParaRPr lang="en-GB" altLang="zh-CN"/>
          </a:p>
        </p:txBody>
      </p:sp>
    </p:spTree>
    <p:extLst>
      <p:ext uri="{BB962C8B-B14F-4D97-AF65-F5344CB8AC3E}">
        <p14:creationId xmlns:p14="http://schemas.microsoft.com/office/powerpoint/2010/main" val="4045897381"/>
      </p:ext>
    </p:extLst>
  </p:cSld>
  <p:clrMapOvr>
    <a:masterClrMapping/>
  </p:clrMapOvr>
  <p:transition advTm="12468"/>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304800"/>
            <a:ext cx="8001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fld id="{578C5722-5B2E-40DA-93E6-9F87BB16DB57}" type="slidenum">
              <a:rPr lang="en-US" altLang="zh-CN"/>
              <a:pPr/>
              <a:t>‹#›</a:t>
            </a:fld>
            <a:endParaRPr lang="en-US" altLang="zh-CN"/>
          </a:p>
        </p:txBody>
      </p:sp>
    </p:spTree>
    <p:extLst>
      <p:ext uri="{BB962C8B-B14F-4D97-AF65-F5344CB8AC3E}">
        <p14:creationId xmlns:p14="http://schemas.microsoft.com/office/powerpoint/2010/main" val="4052908369"/>
      </p:ext>
    </p:extLst>
  </p:cSld>
  <p:clrMapOvr>
    <a:masterClrMapping/>
  </p:clrMapOvr>
  <p:transition advTm="12468"/>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9" name="Rectangle 67"/>
          <p:cNvSpPr>
            <a:spLocks noGrp="1" noChangeArrowheads="1"/>
          </p:cNvSpPr>
          <p:nvPr>
            <p:ph type="sldNum" sz="quarter" idx="12"/>
          </p:nvPr>
        </p:nvSpPr>
        <p:spPr>
          <a:ln/>
        </p:spPr>
        <p:txBody>
          <a:bodyPr/>
          <a:lstStyle>
            <a:lvl1pPr>
              <a:defRPr/>
            </a:lvl1pPr>
          </a:lstStyle>
          <a:p>
            <a:pPr>
              <a:defRPr/>
            </a:pPr>
            <a:fld id="{764AF208-18DB-45A4-9234-D35695F12892}" type="slidenum">
              <a:rPr lang="zh-CN" altLang="en-GB"/>
              <a:pPr>
                <a:defRPr/>
              </a:pPr>
              <a:t>‹#›</a:t>
            </a:fld>
            <a:endParaRPr lang="en-GB"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8382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fld id="{3240130F-BDFA-45DD-A20D-7AAFF3C272C9}" type="slidenum">
              <a:rPr lang="en-US" altLang="zh-CN"/>
              <a:pPr/>
              <a:t>‹#›</a:t>
            </a:fld>
            <a:endParaRPr lang="en-US" altLang="zh-CN"/>
          </a:p>
        </p:txBody>
      </p:sp>
    </p:spTree>
    <p:extLst>
      <p:ext uri="{BB962C8B-B14F-4D97-AF65-F5344CB8AC3E}">
        <p14:creationId xmlns:p14="http://schemas.microsoft.com/office/powerpoint/2010/main" val="1487764574"/>
      </p:ext>
    </p:extLst>
  </p:cSld>
  <p:clrMapOvr>
    <a:masterClrMapping/>
  </p:clrMapOvr>
  <p:transition advTm="12468"/>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fld id="{09BC2ECA-B088-4AEF-9DDF-DA2221ADA285}" type="slidenum">
              <a:rPr lang="en-US" altLang="zh-CN"/>
              <a:pPr/>
              <a:t>‹#›</a:t>
            </a:fld>
            <a:endParaRPr lang="en-US" altLang="zh-CN"/>
          </a:p>
        </p:txBody>
      </p:sp>
    </p:spTree>
    <p:extLst>
      <p:ext uri="{BB962C8B-B14F-4D97-AF65-F5344CB8AC3E}">
        <p14:creationId xmlns:p14="http://schemas.microsoft.com/office/powerpoint/2010/main" val="4138542349"/>
      </p:ext>
    </p:extLst>
  </p:cSld>
  <p:clrMapOvr>
    <a:masterClrMapping/>
  </p:clrMapOvr>
  <p:transition advTm="12468"/>
</p:sldLayout>
</file>

<file path=ppt/slideLayouts/slideLayout5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fld id="{C4566BA2-315A-49EC-84D3-BE55FC2D9796}" type="slidenum">
              <a:rPr lang="en-US" altLang="zh-CN"/>
              <a:pPr/>
              <a:t>‹#›</a:t>
            </a:fld>
            <a:endParaRPr lang="en-US" altLang="zh-CN"/>
          </a:p>
        </p:txBody>
      </p:sp>
    </p:spTree>
    <p:extLst>
      <p:ext uri="{BB962C8B-B14F-4D97-AF65-F5344CB8AC3E}">
        <p14:creationId xmlns:p14="http://schemas.microsoft.com/office/powerpoint/2010/main" val="3245576634"/>
      </p:ext>
    </p:extLst>
  </p:cSld>
  <p:clrMapOvr>
    <a:masterClrMapping/>
  </p:clrMapOvr>
  <p:transition advTm="12468"/>
</p:sldLayout>
</file>

<file path=ppt/slideLayouts/slideLayout5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38200" y="40386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fld id="{780D357B-AE41-4869-8111-9E3689553264}" type="slidenum">
              <a:rPr lang="en-US" altLang="zh-CN"/>
              <a:pPr/>
              <a:t>‹#›</a:t>
            </a:fld>
            <a:endParaRPr lang="en-US" altLang="zh-CN"/>
          </a:p>
        </p:txBody>
      </p:sp>
    </p:spTree>
    <p:extLst>
      <p:ext uri="{BB962C8B-B14F-4D97-AF65-F5344CB8AC3E}">
        <p14:creationId xmlns:p14="http://schemas.microsoft.com/office/powerpoint/2010/main" val="3267741812"/>
      </p:ext>
    </p:extLst>
  </p:cSld>
  <p:clrMapOvr>
    <a:masterClrMapping/>
  </p:clrMapOvr>
  <p:transition advTm="12468"/>
</p:sldLayout>
</file>

<file path=ppt/slideLayouts/slideLayout54.xml><?xml version="1.0" encoding="utf-8"?>
<p:sldLayout xmlns:a="http://schemas.openxmlformats.org/drawingml/2006/main" xmlns:r="http://schemas.openxmlformats.org/officeDocument/2006/relationships" xmlns:p="http://schemas.openxmlformats.org/presentationml/2006/main" type="tbl" preserve="1">
  <p:cSld name="1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838200" y="1905000"/>
            <a:ext cx="7772400" cy="4114800"/>
          </a:xfrm>
        </p:spPr>
        <p:txBody>
          <a:bodyPr/>
          <a:lstStyle/>
          <a:p>
            <a:pPr lvl="0"/>
            <a:r>
              <a:rPr lang="zh-CN" altLang="en-US" noProof="0"/>
              <a:t>单击图标添加表格</a:t>
            </a:r>
          </a:p>
        </p:txBody>
      </p:sp>
      <p:sp>
        <p:nvSpPr>
          <p:cNvPr id="4" name="Rectangle 66"/>
          <p:cNvSpPr>
            <a:spLocks noGrp="1" noChangeArrowheads="1"/>
          </p:cNvSpPr>
          <p:nvPr>
            <p:ph type="ftr" sz="quarter" idx="10"/>
          </p:nvPr>
        </p:nvSpPr>
        <p:spPr>
          <a:ln/>
        </p:spPr>
        <p:txBody>
          <a:bodyPr/>
          <a:lstStyle>
            <a:lvl1pPr>
              <a:defRPr/>
            </a:lvl1pPr>
          </a:lstStyle>
          <a:p>
            <a:pPr>
              <a:buClr>
                <a:srgbClr val="000066"/>
              </a:buCl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fld id="{4501CC89-C825-4D62-9CD6-954290C6C480}" type="slidenum">
              <a:rPr lang="en-US" altLang="zh-CN"/>
              <a:pPr/>
              <a:t>‹#›</a:t>
            </a:fld>
            <a:endParaRPr lang="en-US" altLang="zh-CN"/>
          </a:p>
        </p:txBody>
      </p:sp>
    </p:spTree>
    <p:extLst>
      <p:ext uri="{BB962C8B-B14F-4D97-AF65-F5344CB8AC3E}">
        <p14:creationId xmlns:p14="http://schemas.microsoft.com/office/powerpoint/2010/main" val="2891277921"/>
      </p:ext>
    </p:extLst>
  </p:cSld>
  <p:clrMapOvr>
    <a:masterClrMapping/>
  </p:clrMapOvr>
  <p:transition advTm="12468"/>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4"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2"/>
          </p:nvPr>
        </p:nvSpPr>
        <p:spPr>
          <a:ln/>
        </p:spPr>
        <p:txBody>
          <a:bodyPr/>
          <a:lstStyle>
            <a:lvl1pPr>
              <a:defRPr/>
            </a:lvl1pPr>
          </a:lstStyle>
          <a:p>
            <a:pPr>
              <a:defRPr/>
            </a:pPr>
            <a:fld id="{6F65E408-839F-4B1F-9370-957B729FC541}" type="slidenum">
              <a:rPr lang="zh-CN" altLang="en-GB"/>
              <a:pPr>
                <a:defRPr/>
              </a:pPr>
              <a:t>‹#›</a:t>
            </a:fld>
            <a:endParaRPr lang="en-GB"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4" name="Rectangle 67"/>
          <p:cNvSpPr>
            <a:spLocks noGrp="1" noChangeArrowheads="1"/>
          </p:cNvSpPr>
          <p:nvPr>
            <p:ph type="sldNum" sz="quarter" idx="12"/>
          </p:nvPr>
        </p:nvSpPr>
        <p:spPr>
          <a:ln/>
        </p:spPr>
        <p:txBody>
          <a:bodyPr/>
          <a:lstStyle>
            <a:lvl1pPr>
              <a:defRPr/>
            </a:lvl1pPr>
          </a:lstStyle>
          <a:p>
            <a:pPr>
              <a:defRPr/>
            </a:pPr>
            <a:fld id="{F13EC1A2-80CC-4BEA-A8B9-2E1E540E6C1F}" type="slidenum">
              <a:rPr lang="zh-CN" altLang="en-GB"/>
              <a:pPr>
                <a:defRPr/>
              </a:pPr>
              <a:t>‹#›</a:t>
            </a:fld>
            <a:endParaRPr lang="en-GB"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2"/>
          </p:nvPr>
        </p:nvSpPr>
        <p:spPr>
          <a:ln/>
        </p:spPr>
        <p:txBody>
          <a:bodyPr/>
          <a:lstStyle>
            <a:lvl1pPr>
              <a:defRPr/>
            </a:lvl1pPr>
          </a:lstStyle>
          <a:p>
            <a:pPr>
              <a:defRPr/>
            </a:pPr>
            <a:fld id="{531FDE55-10AC-4980-9330-4E70D7DE2A23}" type="slidenum">
              <a:rPr lang="zh-CN" altLang="en-GB"/>
              <a:pPr>
                <a:defRPr/>
              </a:pPr>
              <a:t>‹#›</a:t>
            </a:fld>
            <a:endParaRPr lang="en-GB"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2"/>
          </p:nvPr>
        </p:nvSpPr>
        <p:spPr>
          <a:ln/>
        </p:spPr>
        <p:txBody>
          <a:bodyPr/>
          <a:lstStyle>
            <a:lvl1pPr>
              <a:defRPr/>
            </a:lvl1pPr>
          </a:lstStyle>
          <a:p>
            <a:pPr>
              <a:defRPr/>
            </a:pPr>
            <a:fld id="{27573024-E5E6-400F-A5C9-33643BA14E1C}" type="slidenum">
              <a:rPr lang="zh-CN" altLang="en-GB"/>
              <a:pPr>
                <a:defRPr/>
              </a:pPr>
              <a:t>‹#›</a:t>
            </a:fld>
            <a:endParaRPr lang="en-GB"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image" Target="../media/image2.w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245"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46"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47"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49"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0"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2"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3"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4"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7"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8"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9"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0"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1"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2"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3"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4"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5"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6"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grpSp>
            <p:nvGrpSpPr>
              <p:cNvPr id="1040" name="Group 27"/>
              <p:cNvGrpSpPr>
                <a:grpSpLocks/>
              </p:cNvGrpSpPr>
              <p:nvPr/>
            </p:nvGrpSpPr>
            <p:grpSpPr bwMode="auto">
              <a:xfrm>
                <a:off x="192" y="0"/>
                <a:ext cx="5376" cy="4320"/>
                <a:chOff x="192" y="0"/>
                <a:chExt cx="5376" cy="4320"/>
              </a:xfrm>
            </p:grpSpPr>
            <p:sp>
              <p:nvSpPr>
                <p:cNvPr id="10268"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9"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0"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1"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2"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3"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4"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5"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6"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7"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8"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9"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0"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1"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2"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3"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4"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5"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6"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7"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8"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9"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0"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1"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2"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3"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4"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5"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6"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grpSp>
        <p:sp>
          <p:nvSpPr>
            <p:cNvPr id="10297"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sp>
          <p:nvSpPr>
            <p:cNvPr id="10298" name="Line 58"/>
            <p:cNvSpPr>
              <a:spLocks noChangeShapeType="1"/>
            </p:cNvSpPr>
            <p:nvPr/>
          </p:nvSpPr>
          <p:spPr bwMode="ltGray">
            <a:xfrm>
              <a:off x="5568" y="0"/>
              <a:ext cx="0" cy="1488"/>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nvGrpSpPr>
            <p:cNvPr id="1035" name="Group 59"/>
            <p:cNvGrpSpPr>
              <a:grpSpLocks/>
            </p:cNvGrpSpPr>
            <p:nvPr/>
          </p:nvGrpSpPr>
          <p:grpSpPr bwMode="auto">
            <a:xfrm>
              <a:off x="261" y="892"/>
              <a:ext cx="1124" cy="1464"/>
              <a:chOff x="96" y="916"/>
              <a:chExt cx="2208" cy="2876"/>
            </a:xfrm>
          </p:grpSpPr>
          <p:sp>
            <p:nvSpPr>
              <p:cNvPr id="10300" name="Line 60"/>
              <p:cNvSpPr>
                <a:spLocks noChangeShapeType="1"/>
              </p:cNvSpPr>
              <p:nvPr/>
            </p:nvSpPr>
            <p:spPr bwMode="ltGray">
              <a:xfrm flipH="1">
                <a:off x="96" y="1038"/>
                <a:ext cx="2208" cy="0"/>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301" name="Line 61"/>
              <p:cNvSpPr>
                <a:spLocks noChangeShapeType="1"/>
              </p:cNvSpPr>
              <p:nvPr/>
            </p:nvSpPr>
            <p:spPr bwMode="ltGray">
              <a:xfrm>
                <a:off x="336" y="920"/>
                <a:ext cx="0" cy="2872"/>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302"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grpSp>
      </p:grpSp>
      <p:sp>
        <p:nvSpPr>
          <p:cNvPr id="1027"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ltLang="zh-CN"/>
              <a:t>Click to edit Master title style</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305" name="Rectangle 65"/>
          <p:cNvSpPr>
            <a:spLocks noGrp="1" noChangeArrowheads="1"/>
          </p:cNvSpPr>
          <p:nvPr>
            <p:ph type="dt" sz="half" idx="2"/>
          </p:nvPr>
        </p:nvSpPr>
        <p:spPr bwMode="auto">
          <a:xfrm>
            <a:off x="685800" y="6248400"/>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400" b="0">
                <a:effectLst/>
                <a:ea typeface="宋体" pitchFamily="2" charset="-122"/>
              </a:defRPr>
            </a:lvl1pPr>
          </a:lstStyle>
          <a:p>
            <a:pPr>
              <a:defRPr/>
            </a:pPr>
            <a:endParaRPr lang="en-GB" altLang="zh-CN"/>
          </a:p>
        </p:txBody>
      </p:sp>
      <p:sp>
        <p:nvSpPr>
          <p:cNvPr id="10306" name="Rectangle 66"/>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sz="1400" b="0">
                <a:effectLst/>
                <a:ea typeface="宋体" pitchFamily="2" charset="-122"/>
              </a:defRPr>
            </a:lvl1pPr>
          </a:lstStyle>
          <a:p>
            <a:pPr>
              <a:defRPr/>
            </a:pPr>
            <a:endParaRPr lang="en-GB" altLang="zh-CN"/>
          </a:p>
        </p:txBody>
      </p:sp>
      <p:sp>
        <p:nvSpPr>
          <p:cNvPr id="10307" name="Rectangle 67"/>
          <p:cNvSpPr>
            <a:spLocks noGrp="1" noChangeArrowheads="1"/>
          </p:cNvSpPr>
          <p:nvPr>
            <p:ph type="sldNum" sz="quarter" idx="4"/>
          </p:nvPr>
        </p:nvSpPr>
        <p:spPr bwMode="auto">
          <a:xfrm>
            <a:off x="6553200" y="6248400"/>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400" b="0">
                <a:effectLst/>
                <a:ea typeface="宋体" pitchFamily="2" charset="-122"/>
              </a:defRPr>
            </a:lvl1pPr>
          </a:lstStyle>
          <a:p>
            <a:pPr>
              <a:defRPr/>
            </a:pPr>
            <a:fld id="{153BB93C-6E06-417F-BF76-F335FC83F279}" type="slidenum">
              <a:rPr lang="zh-CN" altLang="en-GB"/>
              <a:pPr>
                <a:defRPr/>
              </a:pPr>
              <a:t>‹#›</a:t>
            </a:fld>
            <a:endParaRPr lang="en-GB" altLang="zh-CN"/>
          </a:p>
        </p:txBody>
      </p:sp>
    </p:spTree>
  </p:cSld>
  <p:clrMap bg1="lt1" tx1="dk1" bg2="lt2" tx2="dk2" accent1="accent1" accent2="accent2" accent3="accent3" accent4="accent4" accent5="accent5" accent6="accent6" hlink="hlink" folHlink="folHlink"/>
  <p:sldLayoutIdLst>
    <p:sldLayoutId id="2147484400"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424" r:id="rId14"/>
    <p:sldLayoutId id="2147484425" r:id="rId15"/>
    <p:sldLayoutId id="2147484426" r:id="rId16"/>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8"/>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9144000" cy="6858000"/>
            <a:chOff x="0" y="0"/>
            <a:chExt cx="5760" cy="4320"/>
          </a:xfrm>
        </p:grpSpPr>
        <p:grpSp>
          <p:nvGrpSpPr>
            <p:cNvPr id="2055" name="Group 3"/>
            <p:cNvGrpSpPr>
              <a:grpSpLocks/>
            </p:cNvGrpSpPr>
            <p:nvPr/>
          </p:nvGrpSpPr>
          <p:grpSpPr bwMode="auto">
            <a:xfrm>
              <a:off x="0" y="0"/>
              <a:ext cx="5760" cy="4320"/>
              <a:chOff x="0" y="0"/>
              <a:chExt cx="5760" cy="4320"/>
            </a:xfrm>
          </p:grpSpPr>
          <p:grpSp>
            <p:nvGrpSpPr>
              <p:cNvPr id="2062" name="Group 4"/>
              <p:cNvGrpSpPr>
                <a:grpSpLocks/>
              </p:cNvGrpSpPr>
              <p:nvPr/>
            </p:nvGrpSpPr>
            <p:grpSpPr bwMode="auto">
              <a:xfrm>
                <a:off x="0" y="192"/>
                <a:ext cx="5760" cy="4032"/>
                <a:chOff x="0" y="192"/>
                <a:chExt cx="5760" cy="4032"/>
              </a:xfrm>
            </p:grpSpPr>
            <p:sp>
              <p:nvSpPr>
                <p:cNvPr id="10245" name="Line 5"/>
                <p:cNvSpPr>
                  <a:spLocks noChangeShapeType="1"/>
                </p:cNvSpPr>
                <p:nvPr/>
              </p:nvSpPr>
              <p:spPr bwMode="white">
                <a:xfrm>
                  <a:off x="0" y="19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6" name="Line 6"/>
                <p:cNvSpPr>
                  <a:spLocks noChangeShapeType="1"/>
                </p:cNvSpPr>
                <p:nvPr/>
              </p:nvSpPr>
              <p:spPr bwMode="white">
                <a:xfrm>
                  <a:off x="0" y="38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2" name="Line 7"/>
                <p:cNvSpPr>
                  <a:spLocks noChangeShapeType="1"/>
                </p:cNvSpPr>
                <p:nvPr/>
              </p:nvSpPr>
              <p:spPr bwMode="white">
                <a:xfrm>
                  <a:off x="0" y="57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8" name="Line 8"/>
                <p:cNvSpPr>
                  <a:spLocks noChangeShapeType="1"/>
                </p:cNvSpPr>
                <p:nvPr/>
              </p:nvSpPr>
              <p:spPr bwMode="white">
                <a:xfrm>
                  <a:off x="0" y="76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9" name="Line 9"/>
                <p:cNvSpPr>
                  <a:spLocks noChangeShapeType="1"/>
                </p:cNvSpPr>
                <p:nvPr/>
              </p:nvSpPr>
              <p:spPr bwMode="white">
                <a:xfrm>
                  <a:off x="0" y="96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3" name="Line 10"/>
                <p:cNvSpPr>
                  <a:spLocks noChangeShapeType="1"/>
                </p:cNvSpPr>
                <p:nvPr/>
              </p:nvSpPr>
              <p:spPr bwMode="white">
                <a:xfrm>
                  <a:off x="0" y="115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1" name="Line 11"/>
                <p:cNvSpPr>
                  <a:spLocks noChangeShapeType="1"/>
                </p:cNvSpPr>
                <p:nvPr/>
              </p:nvSpPr>
              <p:spPr bwMode="white">
                <a:xfrm>
                  <a:off x="0" y="134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2" name="Line 12"/>
                <p:cNvSpPr>
                  <a:spLocks noChangeShapeType="1"/>
                </p:cNvSpPr>
                <p:nvPr/>
              </p:nvSpPr>
              <p:spPr bwMode="white">
                <a:xfrm>
                  <a:off x="0" y="153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3" name="Line 13"/>
                <p:cNvSpPr>
                  <a:spLocks noChangeShapeType="1"/>
                </p:cNvSpPr>
                <p:nvPr/>
              </p:nvSpPr>
              <p:spPr bwMode="white">
                <a:xfrm>
                  <a:off x="0" y="172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4" name="Line 14"/>
                <p:cNvSpPr>
                  <a:spLocks noChangeShapeType="1"/>
                </p:cNvSpPr>
                <p:nvPr/>
              </p:nvSpPr>
              <p:spPr bwMode="white">
                <a:xfrm>
                  <a:off x="0" y="192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5" name="Line 15"/>
                <p:cNvSpPr>
                  <a:spLocks noChangeShapeType="1"/>
                </p:cNvSpPr>
                <p:nvPr/>
              </p:nvSpPr>
              <p:spPr bwMode="white">
                <a:xfrm>
                  <a:off x="0" y="211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6" name="Line 16"/>
                <p:cNvSpPr>
                  <a:spLocks noChangeShapeType="1"/>
                </p:cNvSpPr>
                <p:nvPr/>
              </p:nvSpPr>
              <p:spPr bwMode="white">
                <a:xfrm>
                  <a:off x="0" y="230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7" name="Line 17"/>
                <p:cNvSpPr>
                  <a:spLocks noChangeShapeType="1"/>
                </p:cNvSpPr>
                <p:nvPr/>
              </p:nvSpPr>
              <p:spPr bwMode="white">
                <a:xfrm>
                  <a:off x="0" y="249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8" name="Line 18"/>
                <p:cNvSpPr>
                  <a:spLocks noChangeShapeType="1"/>
                </p:cNvSpPr>
                <p:nvPr/>
              </p:nvSpPr>
              <p:spPr bwMode="white">
                <a:xfrm>
                  <a:off x="0" y="268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9" name="Line 19"/>
                <p:cNvSpPr>
                  <a:spLocks noChangeShapeType="1"/>
                </p:cNvSpPr>
                <p:nvPr/>
              </p:nvSpPr>
              <p:spPr bwMode="white">
                <a:xfrm>
                  <a:off x="0" y="288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0" name="Line 20"/>
                <p:cNvSpPr>
                  <a:spLocks noChangeShapeType="1"/>
                </p:cNvSpPr>
                <p:nvPr/>
              </p:nvSpPr>
              <p:spPr bwMode="white">
                <a:xfrm>
                  <a:off x="0" y="307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1" name="Line 21"/>
                <p:cNvSpPr>
                  <a:spLocks noChangeShapeType="1"/>
                </p:cNvSpPr>
                <p:nvPr/>
              </p:nvSpPr>
              <p:spPr bwMode="white">
                <a:xfrm>
                  <a:off x="0" y="326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2" name="Line 22"/>
                <p:cNvSpPr>
                  <a:spLocks noChangeShapeType="1"/>
                </p:cNvSpPr>
                <p:nvPr/>
              </p:nvSpPr>
              <p:spPr bwMode="white">
                <a:xfrm>
                  <a:off x="0" y="345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3" name="Line 23"/>
                <p:cNvSpPr>
                  <a:spLocks noChangeShapeType="1"/>
                </p:cNvSpPr>
                <p:nvPr/>
              </p:nvSpPr>
              <p:spPr bwMode="white">
                <a:xfrm>
                  <a:off x="0" y="364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4" name="Line 24"/>
                <p:cNvSpPr>
                  <a:spLocks noChangeShapeType="1"/>
                </p:cNvSpPr>
                <p:nvPr/>
              </p:nvSpPr>
              <p:spPr bwMode="white">
                <a:xfrm>
                  <a:off x="0" y="384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5" name="Line 25"/>
                <p:cNvSpPr>
                  <a:spLocks noChangeShapeType="1"/>
                </p:cNvSpPr>
                <p:nvPr/>
              </p:nvSpPr>
              <p:spPr bwMode="white">
                <a:xfrm>
                  <a:off x="0" y="403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6" name="Line 26"/>
                <p:cNvSpPr>
                  <a:spLocks noChangeShapeType="1"/>
                </p:cNvSpPr>
                <p:nvPr/>
              </p:nvSpPr>
              <p:spPr bwMode="white">
                <a:xfrm>
                  <a:off x="0" y="422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nvGrpSpPr>
              <p:cNvPr id="2063" name="Group 27"/>
              <p:cNvGrpSpPr>
                <a:grpSpLocks/>
              </p:cNvGrpSpPr>
              <p:nvPr/>
            </p:nvGrpSpPr>
            <p:grpSpPr bwMode="auto">
              <a:xfrm>
                <a:off x="192" y="0"/>
                <a:ext cx="5376" cy="4320"/>
                <a:chOff x="192" y="0"/>
                <a:chExt cx="5376" cy="4320"/>
              </a:xfrm>
            </p:grpSpPr>
            <p:sp>
              <p:nvSpPr>
                <p:cNvPr id="10268" name="Line 28"/>
                <p:cNvSpPr>
                  <a:spLocks noChangeShapeType="1"/>
                </p:cNvSpPr>
                <p:nvPr/>
              </p:nvSpPr>
              <p:spPr bwMode="white">
                <a:xfrm>
                  <a:off x="19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9" name="Line 29"/>
                <p:cNvSpPr>
                  <a:spLocks noChangeShapeType="1"/>
                </p:cNvSpPr>
                <p:nvPr/>
              </p:nvSpPr>
              <p:spPr bwMode="white">
                <a:xfrm>
                  <a:off x="38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0" name="Line 30"/>
                <p:cNvSpPr>
                  <a:spLocks noChangeShapeType="1"/>
                </p:cNvSpPr>
                <p:nvPr/>
              </p:nvSpPr>
              <p:spPr bwMode="white">
                <a:xfrm>
                  <a:off x="57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1" name="Line 31"/>
                <p:cNvSpPr>
                  <a:spLocks noChangeShapeType="1"/>
                </p:cNvSpPr>
                <p:nvPr/>
              </p:nvSpPr>
              <p:spPr bwMode="white">
                <a:xfrm>
                  <a:off x="76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2" name="Line 32"/>
                <p:cNvSpPr>
                  <a:spLocks noChangeShapeType="1"/>
                </p:cNvSpPr>
                <p:nvPr/>
              </p:nvSpPr>
              <p:spPr bwMode="white">
                <a:xfrm>
                  <a:off x="96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3" name="Line 33"/>
                <p:cNvSpPr>
                  <a:spLocks noChangeShapeType="1"/>
                </p:cNvSpPr>
                <p:nvPr/>
              </p:nvSpPr>
              <p:spPr bwMode="white">
                <a:xfrm>
                  <a:off x="115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4" name="Line 34"/>
                <p:cNvSpPr>
                  <a:spLocks noChangeShapeType="1"/>
                </p:cNvSpPr>
                <p:nvPr/>
              </p:nvSpPr>
              <p:spPr bwMode="white">
                <a:xfrm>
                  <a:off x="134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5" name="Line 35"/>
                <p:cNvSpPr>
                  <a:spLocks noChangeShapeType="1"/>
                </p:cNvSpPr>
                <p:nvPr/>
              </p:nvSpPr>
              <p:spPr bwMode="white">
                <a:xfrm>
                  <a:off x="153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6" name="Line 36"/>
                <p:cNvSpPr>
                  <a:spLocks noChangeShapeType="1"/>
                </p:cNvSpPr>
                <p:nvPr/>
              </p:nvSpPr>
              <p:spPr bwMode="white">
                <a:xfrm>
                  <a:off x="172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7" name="Line 37"/>
                <p:cNvSpPr>
                  <a:spLocks noChangeShapeType="1"/>
                </p:cNvSpPr>
                <p:nvPr/>
              </p:nvSpPr>
              <p:spPr bwMode="white">
                <a:xfrm>
                  <a:off x="192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8" name="Line 38"/>
                <p:cNvSpPr>
                  <a:spLocks noChangeShapeType="1"/>
                </p:cNvSpPr>
                <p:nvPr/>
              </p:nvSpPr>
              <p:spPr bwMode="white">
                <a:xfrm>
                  <a:off x="211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9" name="Line 39"/>
                <p:cNvSpPr>
                  <a:spLocks noChangeShapeType="1"/>
                </p:cNvSpPr>
                <p:nvPr/>
              </p:nvSpPr>
              <p:spPr bwMode="white">
                <a:xfrm>
                  <a:off x="230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0" name="Line 40"/>
                <p:cNvSpPr>
                  <a:spLocks noChangeShapeType="1"/>
                </p:cNvSpPr>
                <p:nvPr/>
              </p:nvSpPr>
              <p:spPr bwMode="white">
                <a:xfrm>
                  <a:off x="249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1" name="Line 41"/>
                <p:cNvSpPr>
                  <a:spLocks noChangeShapeType="1"/>
                </p:cNvSpPr>
                <p:nvPr/>
              </p:nvSpPr>
              <p:spPr bwMode="white">
                <a:xfrm>
                  <a:off x="268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2" name="Line 42"/>
                <p:cNvSpPr>
                  <a:spLocks noChangeShapeType="1"/>
                </p:cNvSpPr>
                <p:nvPr/>
              </p:nvSpPr>
              <p:spPr bwMode="white">
                <a:xfrm>
                  <a:off x="288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3" name="Line 43"/>
                <p:cNvSpPr>
                  <a:spLocks noChangeShapeType="1"/>
                </p:cNvSpPr>
                <p:nvPr/>
              </p:nvSpPr>
              <p:spPr bwMode="white">
                <a:xfrm>
                  <a:off x="307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4" name="Line 44"/>
                <p:cNvSpPr>
                  <a:spLocks noChangeShapeType="1"/>
                </p:cNvSpPr>
                <p:nvPr/>
              </p:nvSpPr>
              <p:spPr bwMode="white">
                <a:xfrm>
                  <a:off x="326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5" name="Line 45"/>
                <p:cNvSpPr>
                  <a:spLocks noChangeShapeType="1"/>
                </p:cNvSpPr>
                <p:nvPr/>
              </p:nvSpPr>
              <p:spPr bwMode="white">
                <a:xfrm>
                  <a:off x="345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6" name="Line 46"/>
                <p:cNvSpPr>
                  <a:spLocks noChangeShapeType="1"/>
                </p:cNvSpPr>
                <p:nvPr/>
              </p:nvSpPr>
              <p:spPr bwMode="white">
                <a:xfrm>
                  <a:off x="364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7" name="Line 47"/>
                <p:cNvSpPr>
                  <a:spLocks noChangeShapeType="1"/>
                </p:cNvSpPr>
                <p:nvPr/>
              </p:nvSpPr>
              <p:spPr bwMode="white">
                <a:xfrm>
                  <a:off x="384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8" name="Line 48"/>
                <p:cNvSpPr>
                  <a:spLocks noChangeShapeType="1"/>
                </p:cNvSpPr>
                <p:nvPr/>
              </p:nvSpPr>
              <p:spPr bwMode="white">
                <a:xfrm>
                  <a:off x="403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9" name="Line 49"/>
                <p:cNvSpPr>
                  <a:spLocks noChangeShapeType="1"/>
                </p:cNvSpPr>
                <p:nvPr/>
              </p:nvSpPr>
              <p:spPr bwMode="white">
                <a:xfrm>
                  <a:off x="422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0" name="Line 50"/>
                <p:cNvSpPr>
                  <a:spLocks noChangeShapeType="1"/>
                </p:cNvSpPr>
                <p:nvPr/>
              </p:nvSpPr>
              <p:spPr bwMode="white">
                <a:xfrm>
                  <a:off x="441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1" name="Line 51"/>
                <p:cNvSpPr>
                  <a:spLocks noChangeShapeType="1"/>
                </p:cNvSpPr>
                <p:nvPr/>
              </p:nvSpPr>
              <p:spPr bwMode="white">
                <a:xfrm>
                  <a:off x="460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2" name="Line 52"/>
                <p:cNvSpPr>
                  <a:spLocks noChangeShapeType="1"/>
                </p:cNvSpPr>
                <p:nvPr/>
              </p:nvSpPr>
              <p:spPr bwMode="white">
                <a:xfrm>
                  <a:off x="480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3" name="Line 53"/>
                <p:cNvSpPr>
                  <a:spLocks noChangeShapeType="1"/>
                </p:cNvSpPr>
                <p:nvPr/>
              </p:nvSpPr>
              <p:spPr bwMode="white">
                <a:xfrm>
                  <a:off x="499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4" name="Line 54"/>
                <p:cNvSpPr>
                  <a:spLocks noChangeShapeType="1"/>
                </p:cNvSpPr>
                <p:nvPr/>
              </p:nvSpPr>
              <p:spPr bwMode="white">
                <a:xfrm>
                  <a:off x="518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5" name="Line 55"/>
                <p:cNvSpPr>
                  <a:spLocks noChangeShapeType="1"/>
                </p:cNvSpPr>
                <p:nvPr/>
              </p:nvSpPr>
              <p:spPr bwMode="white">
                <a:xfrm>
                  <a:off x="537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6" name="Line 56"/>
                <p:cNvSpPr>
                  <a:spLocks noChangeShapeType="1"/>
                </p:cNvSpPr>
                <p:nvPr/>
              </p:nvSpPr>
              <p:spPr bwMode="white">
                <a:xfrm>
                  <a:off x="556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10297" name="Rectangle 57"/>
            <p:cNvSpPr>
              <a:spLocks noChangeArrowheads="1"/>
            </p:cNvSpPr>
            <p:nvPr/>
          </p:nvSpPr>
          <p:spPr bwMode="ltGray">
            <a:xfrm>
              <a:off x="2112" y="0"/>
              <a:ext cx="3648" cy="96"/>
            </a:xfrm>
            <a:prstGeom prst="rect">
              <a:avLst/>
            </a:prstGeom>
            <a:solidFill>
              <a:schemeClr val="bg2"/>
            </a:solidFill>
            <a:ln w="9525">
              <a:solidFill>
                <a:srgbClr val="E6ECFE"/>
              </a:solidFill>
              <a:miter lim="800000"/>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outerShdw>
                </a:effectLst>
                <a:latin typeface="Times New Roman" pitchFamily="18" charset="0"/>
                <a:ea typeface="宋体" charset="-122"/>
              </a:endParaRPr>
            </a:p>
          </p:txBody>
        </p:sp>
        <p:sp>
          <p:nvSpPr>
            <p:cNvPr id="10298" name="Line 58"/>
            <p:cNvSpPr>
              <a:spLocks noChangeShapeType="1"/>
            </p:cNvSpPr>
            <p:nvPr/>
          </p:nvSpPr>
          <p:spPr bwMode="ltGray">
            <a:xfrm>
              <a:off x="5568" y="0"/>
              <a:ext cx="0" cy="1488"/>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nvGrpSpPr>
            <p:cNvPr id="2058" name="Group 59"/>
            <p:cNvGrpSpPr>
              <a:grpSpLocks/>
            </p:cNvGrpSpPr>
            <p:nvPr/>
          </p:nvGrpSpPr>
          <p:grpSpPr bwMode="auto">
            <a:xfrm>
              <a:off x="261" y="892"/>
              <a:ext cx="1124" cy="1464"/>
              <a:chOff x="96" y="916"/>
              <a:chExt cx="2208" cy="2876"/>
            </a:xfrm>
          </p:grpSpPr>
          <p:sp>
            <p:nvSpPr>
              <p:cNvPr id="10300" name="Line 60"/>
              <p:cNvSpPr>
                <a:spLocks noChangeShapeType="1"/>
              </p:cNvSpPr>
              <p:nvPr/>
            </p:nvSpPr>
            <p:spPr bwMode="ltGray">
              <a:xfrm flipH="1">
                <a:off x="96" y="1038"/>
                <a:ext cx="2208"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1" name="Line 61"/>
              <p:cNvSpPr>
                <a:spLocks noChangeShapeType="1"/>
              </p:cNvSpPr>
              <p:nvPr/>
            </p:nvSpPr>
            <p:spPr bwMode="ltGray">
              <a:xfrm>
                <a:off x="336" y="920"/>
                <a:ext cx="0" cy="2872"/>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2"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2051"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GB" altLang="zh-CN"/>
          </a:p>
        </p:txBody>
      </p:sp>
      <p:sp>
        <p:nvSpPr>
          <p:cNvPr id="2052"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ltLang="zh-CN"/>
          </a:p>
        </p:txBody>
      </p:sp>
      <p:sp>
        <p:nvSpPr>
          <p:cNvPr id="10306"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defRPr/>
            </a:pPr>
            <a:endParaRPr lang="en-GB" altLang="zh-CN"/>
          </a:p>
        </p:txBody>
      </p:sp>
      <p:sp>
        <p:nvSpPr>
          <p:cNvPr id="10307" name="Rectangle 67"/>
          <p:cNvSpPr>
            <a:spLocks noGrp="1" noChangeArrowheads="1"/>
          </p:cNvSpPr>
          <p:nvPr>
            <p:ph type="sldNum" sz="quarter" idx="4"/>
          </p:nvPr>
        </p:nvSpPr>
        <p:spPr bwMode="auto">
          <a:xfrm>
            <a:off x="7164388"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buSzTx/>
              <a:buFontTx/>
              <a:buNone/>
              <a:defRPr kumimoji="1" sz="1400" b="0">
                <a:solidFill>
                  <a:srgbClr val="40458C"/>
                </a:solidFill>
                <a:effectLst/>
                <a:latin typeface="Times New Roman" pitchFamily="18" charset="0"/>
                <a:ea typeface="宋体" pitchFamily="2" charset="-122"/>
              </a:defRPr>
            </a:lvl1pPr>
          </a:lstStyle>
          <a:p>
            <a:pPr>
              <a:defRPr/>
            </a:pPr>
            <a:fld id="{7C5F6580-1730-4250-BB60-CEB7A8782E5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01"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402" r:id="rId12"/>
    <p:sldLayoutId id="2147484394" r:id="rId13"/>
    <p:sldLayoutId id="2147484395" r:id="rId14"/>
    <p:sldLayoutId id="2147484396" r:id="rId15"/>
    <p:sldLayoutId id="2147484397" r:id="rId16"/>
    <p:sldLayoutId id="2147484398" r:id="rId17"/>
    <p:sldLayoutId id="2147484399" r:id="rId18"/>
  </p:sldLayoutIdLst>
  <p:transition advTm="12468"/>
  <p:hf hdr="0" ftr="0" dt="0"/>
  <p:txStyles>
    <p:titleStyle>
      <a:lvl1pPr algn="l" rtl="0" eaLnBrk="0" fontAlgn="base" hangingPunct="0">
        <a:spcBef>
          <a:spcPct val="0"/>
        </a:spcBef>
        <a:spcAft>
          <a:spcPct val="0"/>
        </a:spcAft>
        <a:defRPr sz="4400" b="1">
          <a:solidFill>
            <a:schemeClr val="tx2"/>
          </a:solidFill>
          <a:latin typeface="黑体" pitchFamily="2" charset="-122"/>
          <a:ea typeface="黑体" pitchFamily="2" charset="-122"/>
          <a:cs typeface="+mj-cs"/>
        </a:defRPr>
      </a:lvl1pPr>
      <a:lvl2pPr algn="l" rtl="0" eaLnBrk="0" fontAlgn="base" hangingPunct="0">
        <a:spcBef>
          <a:spcPct val="0"/>
        </a:spcBef>
        <a:spcAft>
          <a:spcPct val="0"/>
        </a:spcAft>
        <a:defRPr sz="4400" b="1">
          <a:solidFill>
            <a:schemeClr val="tx2"/>
          </a:solidFill>
          <a:latin typeface="黑体" pitchFamily="2" charset="-122"/>
          <a:ea typeface="黑体" pitchFamily="2" charset="-122"/>
        </a:defRPr>
      </a:lvl2pPr>
      <a:lvl3pPr algn="l" rtl="0" eaLnBrk="0" fontAlgn="base" hangingPunct="0">
        <a:spcBef>
          <a:spcPct val="0"/>
        </a:spcBef>
        <a:spcAft>
          <a:spcPct val="0"/>
        </a:spcAft>
        <a:defRPr sz="4400" b="1">
          <a:solidFill>
            <a:schemeClr val="tx2"/>
          </a:solidFill>
          <a:latin typeface="黑体" pitchFamily="2" charset="-122"/>
          <a:ea typeface="黑体" pitchFamily="2" charset="-122"/>
        </a:defRPr>
      </a:lvl3pPr>
      <a:lvl4pPr algn="l" rtl="0" eaLnBrk="0" fontAlgn="base" hangingPunct="0">
        <a:spcBef>
          <a:spcPct val="0"/>
        </a:spcBef>
        <a:spcAft>
          <a:spcPct val="0"/>
        </a:spcAft>
        <a:defRPr sz="4400" b="1">
          <a:solidFill>
            <a:schemeClr val="tx2"/>
          </a:solidFill>
          <a:latin typeface="黑体" pitchFamily="2" charset="-122"/>
          <a:ea typeface="黑体" pitchFamily="2" charset="-122"/>
        </a:defRPr>
      </a:lvl4pPr>
      <a:lvl5pPr algn="l" rtl="0" eaLnBrk="0" fontAlgn="base" hangingPunct="0">
        <a:spcBef>
          <a:spcPct val="0"/>
        </a:spcBef>
        <a:spcAft>
          <a:spcPct val="0"/>
        </a:spcAft>
        <a:defRPr sz="4400" b="1">
          <a:solidFill>
            <a:schemeClr val="tx2"/>
          </a:solidFill>
          <a:latin typeface="黑体" pitchFamily="2" charset="-122"/>
          <a:ea typeface="黑体" pitchFamily="2" charset="-122"/>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lnSpc>
          <a:spcPct val="120000"/>
        </a:lnSpc>
        <a:spcBef>
          <a:spcPct val="20000"/>
        </a:spcBef>
        <a:spcAft>
          <a:spcPct val="0"/>
        </a:spcAft>
        <a:buClr>
          <a:schemeClr val="hlink"/>
        </a:buClr>
        <a:buSzPct val="110000"/>
        <a:buFont typeface="Wingdings" pitchFamily="2" charset="2"/>
        <a:buBlip>
          <a:blip r:embed="rId20"/>
        </a:buBlip>
        <a:defRPr sz="3200" b="1">
          <a:solidFill>
            <a:schemeClr val="tx1"/>
          </a:solidFill>
          <a:latin typeface="黑体" pitchFamily="2" charset="-122"/>
          <a:ea typeface="黑体" pitchFamily="2" charset="-122"/>
          <a:cs typeface="+mn-cs"/>
        </a:defRPr>
      </a:lvl1pPr>
      <a:lvl2pPr marL="742950" indent="-285750" algn="l" rtl="0" eaLnBrk="0" fontAlgn="base" hangingPunct="0">
        <a:lnSpc>
          <a:spcPct val="120000"/>
        </a:lnSpc>
        <a:spcBef>
          <a:spcPct val="20000"/>
        </a:spcBef>
        <a:spcAft>
          <a:spcPct val="0"/>
        </a:spcAft>
        <a:buClr>
          <a:schemeClr val="tx1"/>
        </a:buClr>
        <a:buSzPct val="60000"/>
        <a:buFont typeface="Wingdings" pitchFamily="2" charset="2"/>
        <a:buChar char="n"/>
        <a:defRPr sz="2800" b="1">
          <a:solidFill>
            <a:schemeClr val="tx1"/>
          </a:solidFill>
          <a:latin typeface="黑体" pitchFamily="2" charset="-122"/>
          <a:ea typeface="黑体" pitchFamily="2" charset="-122"/>
        </a:defRPr>
      </a:lvl2pPr>
      <a:lvl3pPr marL="1143000" indent="-228600" algn="l" rtl="0" eaLnBrk="0" fontAlgn="base" hangingPunct="0">
        <a:lnSpc>
          <a:spcPct val="120000"/>
        </a:lnSpc>
        <a:spcBef>
          <a:spcPct val="20000"/>
        </a:spcBef>
        <a:spcAft>
          <a:spcPct val="0"/>
        </a:spcAft>
        <a:buClr>
          <a:schemeClr val="hlink"/>
        </a:buClr>
        <a:buSzPct val="95000"/>
        <a:buFont typeface="Wingdings" pitchFamily="2" charset="2"/>
        <a:buChar char="w"/>
        <a:defRPr sz="2400" b="1">
          <a:solidFill>
            <a:schemeClr val="tx1"/>
          </a:solidFill>
          <a:latin typeface="黑体" pitchFamily="2" charset="-122"/>
          <a:ea typeface="黑体" pitchFamily="2" charset="-122"/>
        </a:defRPr>
      </a:lvl3pPr>
      <a:lvl4pPr marL="1600200" indent="-228600" algn="l" rtl="0" eaLnBrk="0" fontAlgn="base" hangingPunct="0">
        <a:lnSpc>
          <a:spcPct val="120000"/>
        </a:lnSpc>
        <a:spcBef>
          <a:spcPct val="20000"/>
        </a:spcBef>
        <a:spcAft>
          <a:spcPct val="0"/>
        </a:spcAft>
        <a:buClr>
          <a:schemeClr val="tx1"/>
        </a:buClr>
        <a:buSzPct val="65000"/>
        <a:buFont typeface="Wingdings" pitchFamily="2" charset="2"/>
        <a:buChar char="n"/>
        <a:defRPr sz="2000" b="1">
          <a:solidFill>
            <a:schemeClr val="tx1"/>
          </a:solidFill>
          <a:latin typeface="黑体" pitchFamily="2" charset="-122"/>
          <a:ea typeface="黑体" pitchFamily="2" charset="-122"/>
        </a:defRPr>
      </a:lvl4pPr>
      <a:lvl5pPr marL="2057400" indent="-228600" algn="l" rtl="0" eaLnBrk="0" fontAlgn="base" hangingPunct="0">
        <a:lnSpc>
          <a:spcPct val="120000"/>
        </a:lnSpc>
        <a:spcBef>
          <a:spcPct val="20000"/>
        </a:spcBef>
        <a:spcAft>
          <a:spcPct val="0"/>
        </a:spcAft>
        <a:buClr>
          <a:schemeClr val="hlink"/>
        </a:buClr>
        <a:buSzPct val="60000"/>
        <a:buFont typeface="Wingdings" pitchFamily="2" charset="2"/>
        <a:buChar char="n"/>
        <a:defRPr sz="2000" b="1">
          <a:solidFill>
            <a:schemeClr val="tx1"/>
          </a:solidFill>
          <a:latin typeface="黑体" pitchFamily="2" charset="-122"/>
          <a:ea typeface="黑体" pitchFamily="2" charset="-122"/>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250825" y="260350"/>
            <a:ext cx="6985000" cy="8651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 name="AutoShape 14"/>
          <p:cNvSpPr>
            <a:spLocks noChangeArrowheads="1"/>
          </p:cNvSpPr>
          <p:nvPr userDrawn="1"/>
        </p:nvSpPr>
        <p:spPr bwMode="auto">
          <a:xfrm flipV="1">
            <a:off x="250825" y="1233488"/>
            <a:ext cx="8642350" cy="46037"/>
          </a:xfrm>
          <a:prstGeom prst="flowChartProcess">
            <a:avLst/>
          </a:prstGeom>
          <a:solidFill>
            <a:srgbClr val="800080"/>
          </a:solidFill>
          <a:ln w="6350">
            <a:solidFill>
              <a:srgbClr val="800080"/>
            </a:solidFill>
            <a:miter lim="800000"/>
            <a:headEnd/>
            <a:tailEnd/>
          </a:ln>
        </p:spPr>
        <p:txBody>
          <a:bodyPr rot="10800000" wrap="none" anchor="ctr"/>
          <a:lstStyle/>
          <a:p>
            <a:pPr algn="ctr" fontAlgn="auto">
              <a:spcBef>
                <a:spcPts val="0"/>
              </a:spcBef>
              <a:spcAft>
                <a:spcPts val="0"/>
              </a:spcAft>
              <a:defRPr/>
            </a:pPr>
            <a:endParaRPr lang="zh-CN" altLang="zh-CN">
              <a:solidFill>
                <a:schemeClr val="folHlink"/>
              </a:solidFill>
              <a:latin typeface="+mn-lt"/>
            </a:endParaRPr>
          </a:p>
        </p:txBody>
      </p:sp>
      <p:pic>
        <p:nvPicPr>
          <p:cNvPr id="3076" name="图片 1"/>
          <p:cNvPicPr>
            <a:picLocks noChangeAspect="1"/>
          </p:cNvPicPr>
          <p:nvPr userDrawn="1"/>
        </p:nvPicPr>
        <p:blipFill>
          <a:blip r:embed="rId4" cstate="print"/>
          <a:srcRect/>
          <a:stretch>
            <a:fillRect/>
          </a:stretch>
        </p:blipFill>
        <p:spPr bwMode="auto">
          <a:xfrm>
            <a:off x="7850188" y="157163"/>
            <a:ext cx="1042987" cy="1039812"/>
          </a:xfrm>
          <a:prstGeom prst="rect">
            <a:avLst/>
          </a:prstGeom>
          <a:noFill/>
          <a:ln w="9525">
            <a:noFill/>
            <a:miter lim="800000"/>
            <a:headEnd/>
            <a:tailEnd/>
          </a:ln>
        </p:spPr>
      </p:pic>
      <p:sp>
        <p:nvSpPr>
          <p:cNvPr id="3" name="日期占位符 2"/>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zh-CN" altLang="en-US" sz="1200">
                <a:solidFill>
                  <a:srgbClr val="800080"/>
                </a:solidFill>
                <a:latin typeface="黑体" pitchFamily="49" charset="-122"/>
                <a:ea typeface="黑体" pitchFamily="49" charset="-122"/>
                <a:cs typeface="+mj-cs"/>
              </a:defRPr>
            </a:lvl1pPr>
          </a:lstStyle>
          <a:p>
            <a:pPr>
              <a:defRPr/>
            </a:pPr>
            <a:endParaRPr lang="en-US" dirty="0"/>
          </a:p>
        </p:txBody>
      </p:sp>
      <p:sp>
        <p:nvSpPr>
          <p:cNvPr id="4"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lang="zh-CN" altLang="en-US" sz="1200" kern="1200">
                <a:solidFill>
                  <a:srgbClr val="800080"/>
                </a:solidFill>
                <a:latin typeface="黑体" pitchFamily="49" charset="-122"/>
                <a:ea typeface="黑体" pitchFamily="49" charset="-122"/>
                <a:cs typeface="+mj-cs"/>
              </a:defRPr>
            </a:lvl1pPr>
          </a:lstStyle>
          <a:p>
            <a:pPr>
              <a:defRPr/>
            </a:pPr>
            <a:fld id="{4BF09FE5-F88B-44DA-8673-3F59052632BE}" type="slidenum">
              <a:rPr lang="en-US" altLang="zh-CN"/>
              <a:pPr>
                <a:defRPr/>
              </a:pPr>
              <a:t>‹#›</a:t>
            </a:fld>
            <a:endParaRPr lang="en-US" dirty="0"/>
          </a:p>
        </p:txBody>
      </p:sp>
      <p:sp>
        <p:nvSpPr>
          <p:cNvPr id="3079" name="文本占位符 2"/>
          <p:cNvSpPr>
            <a:spLocks noGrp="1"/>
          </p:cNvSpPr>
          <p:nvPr>
            <p:ph type="body" idx="1"/>
          </p:nvPr>
        </p:nvSpPr>
        <p:spPr bwMode="auto">
          <a:xfrm>
            <a:off x="250825" y="1412875"/>
            <a:ext cx="8642350" cy="48244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11" name="Rectangle 6"/>
          <p:cNvSpPr>
            <a:spLocks noChangeArrowheads="1"/>
          </p:cNvSpPr>
          <p:nvPr userDrawn="1"/>
        </p:nvSpPr>
        <p:spPr bwMode="auto">
          <a:xfrm>
            <a:off x="76200" y="76200"/>
            <a:ext cx="8991600" cy="6705600"/>
          </a:xfrm>
          <a:prstGeom prst="rect">
            <a:avLst/>
          </a:prstGeom>
          <a:noFill/>
          <a:ln w="25400">
            <a:solidFill>
              <a:srgbClr val="800080"/>
            </a:solidFill>
            <a:miter lim="800000"/>
            <a:headEnd/>
            <a:tailEnd/>
          </a:ln>
          <a:effectLst/>
        </p:spPr>
        <p:txBody>
          <a:bodyPr wrap="none" anchor="ctr"/>
          <a:lstStyle/>
          <a:p>
            <a:pPr marL="342900" indent="-342900" algn="ctr">
              <a:spcBef>
                <a:spcPct val="20000"/>
              </a:spcBef>
              <a:buFontTx/>
              <a:buChar char="•"/>
              <a:defRPr/>
            </a:pPr>
            <a:endParaRPr lang="zh-CN" altLang="zh-CN" sz="2800">
              <a:solidFill>
                <a:srgbClr val="FF0000"/>
              </a:solidFill>
            </a:endParaRPr>
          </a:p>
        </p:txBody>
      </p:sp>
    </p:spTree>
  </p:cSld>
  <p:clrMap bg1="lt1" tx1="dk1" bg2="lt2" tx2="dk2" accent1="accent1" accent2="accent2" accent3="accent3" accent4="accent4" accent5="accent5" accent6="accent6" hlink="hlink" folHlink="folHlink"/>
  <p:sldLayoutIdLst>
    <p:sldLayoutId id="2147484403" r:id="rId1"/>
    <p:sldLayoutId id="2147484404" r:id="rId2"/>
  </p:sldLayoutIdLst>
  <p:hf hdr="0" ftr="0" dt="0"/>
  <p:txStyles>
    <p:titleStyle>
      <a:lvl1pPr algn="l" rtl="0" eaLnBrk="0" fontAlgn="base" hangingPunct="0">
        <a:spcBef>
          <a:spcPct val="0"/>
        </a:spcBef>
        <a:spcAft>
          <a:spcPct val="0"/>
        </a:spcAft>
        <a:defRPr sz="3600">
          <a:solidFill>
            <a:srgbClr val="800080"/>
          </a:solidFill>
          <a:latin typeface="华文新魏" pitchFamily="2" charset="-122"/>
          <a:ea typeface="华文新魏" pitchFamily="2" charset="-122"/>
          <a:cs typeface="+mj-cs"/>
        </a:defRPr>
      </a:lvl1pPr>
      <a:lvl2pPr algn="l" rtl="0" eaLnBrk="0" fontAlgn="base" hangingPunct="0">
        <a:spcBef>
          <a:spcPct val="0"/>
        </a:spcBef>
        <a:spcAft>
          <a:spcPct val="0"/>
        </a:spcAft>
        <a:defRPr sz="3600">
          <a:solidFill>
            <a:srgbClr val="800080"/>
          </a:solidFill>
          <a:latin typeface="华文新魏" pitchFamily="2" charset="-122"/>
          <a:ea typeface="华文新魏" pitchFamily="2" charset="-122"/>
        </a:defRPr>
      </a:lvl2pPr>
      <a:lvl3pPr algn="l" rtl="0" eaLnBrk="0" fontAlgn="base" hangingPunct="0">
        <a:spcBef>
          <a:spcPct val="0"/>
        </a:spcBef>
        <a:spcAft>
          <a:spcPct val="0"/>
        </a:spcAft>
        <a:defRPr sz="3600">
          <a:solidFill>
            <a:srgbClr val="800080"/>
          </a:solidFill>
          <a:latin typeface="华文新魏" pitchFamily="2" charset="-122"/>
          <a:ea typeface="华文新魏" pitchFamily="2" charset="-122"/>
        </a:defRPr>
      </a:lvl3pPr>
      <a:lvl4pPr algn="l" rtl="0" eaLnBrk="0" fontAlgn="base" hangingPunct="0">
        <a:spcBef>
          <a:spcPct val="0"/>
        </a:spcBef>
        <a:spcAft>
          <a:spcPct val="0"/>
        </a:spcAft>
        <a:defRPr sz="3600">
          <a:solidFill>
            <a:srgbClr val="800080"/>
          </a:solidFill>
          <a:latin typeface="华文新魏" pitchFamily="2" charset="-122"/>
          <a:ea typeface="华文新魏" pitchFamily="2" charset="-122"/>
        </a:defRPr>
      </a:lvl4pPr>
      <a:lvl5pPr algn="l" rtl="0" eaLnBrk="0" fontAlgn="base" hangingPunct="0">
        <a:spcBef>
          <a:spcPct val="0"/>
        </a:spcBef>
        <a:spcAft>
          <a:spcPct val="0"/>
        </a:spcAft>
        <a:defRPr sz="3600">
          <a:solidFill>
            <a:srgbClr val="800080"/>
          </a:solidFill>
          <a:latin typeface="华文新魏" pitchFamily="2" charset="-122"/>
          <a:ea typeface="华文新魏" pitchFamily="2" charset="-122"/>
        </a:defRPr>
      </a:lvl5pPr>
      <a:lvl6pPr marL="457200" algn="l" rtl="0" fontAlgn="base">
        <a:spcBef>
          <a:spcPct val="0"/>
        </a:spcBef>
        <a:spcAft>
          <a:spcPct val="0"/>
        </a:spcAft>
        <a:defRPr sz="4400">
          <a:solidFill>
            <a:srgbClr val="800080"/>
          </a:solidFill>
          <a:latin typeface="Arial" charset="0"/>
          <a:ea typeface="宋体" charset="-122"/>
        </a:defRPr>
      </a:lvl6pPr>
      <a:lvl7pPr marL="914400" algn="l" rtl="0" fontAlgn="base">
        <a:spcBef>
          <a:spcPct val="0"/>
        </a:spcBef>
        <a:spcAft>
          <a:spcPct val="0"/>
        </a:spcAft>
        <a:defRPr sz="4400">
          <a:solidFill>
            <a:srgbClr val="800080"/>
          </a:solidFill>
          <a:latin typeface="Arial" charset="0"/>
          <a:ea typeface="宋体" charset="-122"/>
        </a:defRPr>
      </a:lvl7pPr>
      <a:lvl8pPr marL="1371600" algn="l" rtl="0" fontAlgn="base">
        <a:spcBef>
          <a:spcPct val="0"/>
        </a:spcBef>
        <a:spcAft>
          <a:spcPct val="0"/>
        </a:spcAft>
        <a:defRPr sz="4400">
          <a:solidFill>
            <a:srgbClr val="800080"/>
          </a:solidFill>
          <a:latin typeface="Arial" charset="0"/>
          <a:ea typeface="宋体" charset="-122"/>
        </a:defRPr>
      </a:lvl8pPr>
      <a:lvl9pPr marL="1828800" algn="l" rtl="0" fontAlgn="base">
        <a:spcBef>
          <a:spcPct val="0"/>
        </a:spcBef>
        <a:spcAft>
          <a:spcPct val="0"/>
        </a:spcAft>
        <a:defRPr sz="4400">
          <a:solidFill>
            <a:srgbClr val="800080"/>
          </a:solidFill>
          <a:latin typeface="Arial" charset="0"/>
          <a:ea typeface="宋体" charset="-122"/>
        </a:defRPr>
      </a:lvl9pPr>
    </p:titleStyle>
    <p:bodyStyle>
      <a:lvl1pPr marL="342900" indent="-342900" algn="l" rtl="0" eaLnBrk="0" fontAlgn="base" hangingPunct="0">
        <a:spcBef>
          <a:spcPct val="20000"/>
        </a:spcBef>
        <a:spcAft>
          <a:spcPct val="0"/>
        </a:spcAft>
        <a:buClr>
          <a:srgbClr val="800080"/>
        </a:buClr>
        <a:buFont typeface="Wingdings" pitchFamily="2" charset="2"/>
        <a:buChar char="n"/>
        <a:defRPr sz="28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Clr>
          <a:srgbClr val="800080"/>
        </a:buClr>
        <a:buFont typeface="Wingdings" pitchFamily="2" charset="2"/>
        <a:buChar char="Ø"/>
        <a:defRPr sz="2400">
          <a:solidFill>
            <a:schemeClr val="tx1"/>
          </a:solidFill>
          <a:latin typeface="黑体" pitchFamily="49" charset="-122"/>
          <a:ea typeface="黑体" pitchFamily="49" charset="-122"/>
        </a:defRPr>
      </a:lvl2pPr>
      <a:lvl3pPr marL="1257300" indent="-342900" algn="l" rtl="0" eaLnBrk="0" fontAlgn="base" hangingPunct="0">
        <a:spcBef>
          <a:spcPct val="20000"/>
        </a:spcBef>
        <a:spcAft>
          <a:spcPct val="0"/>
        </a:spcAft>
        <a:buClr>
          <a:srgbClr val="800080"/>
        </a:buClr>
        <a:buFont typeface="Wingdings" pitchFamily="2" charset="2"/>
        <a:buChar char="ü"/>
        <a:defRPr sz="2000">
          <a:solidFill>
            <a:schemeClr val="tx1"/>
          </a:solidFill>
          <a:latin typeface="+mn-lt"/>
          <a:ea typeface="+mn-ea"/>
        </a:defRPr>
      </a:lvl3pPr>
      <a:lvl4pPr marL="1600200" indent="-228600" algn="l" rtl="0" eaLnBrk="0" fontAlgn="base" hangingPunct="0">
        <a:spcBef>
          <a:spcPct val="20000"/>
        </a:spcBef>
        <a:spcAft>
          <a:spcPct val="0"/>
        </a:spcAft>
        <a:buClr>
          <a:srgbClr val="800080"/>
        </a:buClr>
        <a:buFont typeface="Wingdings"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58370" name="Group 2"/>
          <p:cNvGrpSpPr>
            <a:grpSpLocks/>
          </p:cNvGrpSpPr>
          <p:nvPr/>
        </p:nvGrpSpPr>
        <p:grpSpPr bwMode="auto">
          <a:xfrm>
            <a:off x="0" y="0"/>
            <a:ext cx="9144000" cy="6858000"/>
            <a:chOff x="0" y="0"/>
            <a:chExt cx="5760" cy="4320"/>
          </a:xfrm>
        </p:grpSpPr>
        <p:grpSp>
          <p:nvGrpSpPr>
            <p:cNvPr id="58375" name="Group 3"/>
            <p:cNvGrpSpPr>
              <a:grpSpLocks/>
            </p:cNvGrpSpPr>
            <p:nvPr/>
          </p:nvGrpSpPr>
          <p:grpSpPr bwMode="auto">
            <a:xfrm>
              <a:off x="0" y="0"/>
              <a:ext cx="5760" cy="4320"/>
              <a:chOff x="0" y="0"/>
              <a:chExt cx="5760" cy="4320"/>
            </a:xfrm>
          </p:grpSpPr>
          <p:grpSp>
            <p:nvGrpSpPr>
              <p:cNvPr id="58382" name="Group 4"/>
              <p:cNvGrpSpPr>
                <a:grpSpLocks/>
              </p:cNvGrpSpPr>
              <p:nvPr/>
            </p:nvGrpSpPr>
            <p:grpSpPr bwMode="auto">
              <a:xfrm>
                <a:off x="0" y="192"/>
                <a:ext cx="5760" cy="4032"/>
                <a:chOff x="0" y="192"/>
                <a:chExt cx="5760" cy="4032"/>
              </a:xfrm>
            </p:grpSpPr>
            <p:sp>
              <p:nvSpPr>
                <p:cNvPr id="10245" name="Line 5"/>
                <p:cNvSpPr>
                  <a:spLocks noChangeShapeType="1"/>
                </p:cNvSpPr>
                <p:nvPr/>
              </p:nvSpPr>
              <p:spPr bwMode="white">
                <a:xfrm>
                  <a:off x="0" y="19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6" name="Line 6"/>
                <p:cNvSpPr>
                  <a:spLocks noChangeShapeType="1"/>
                </p:cNvSpPr>
                <p:nvPr/>
              </p:nvSpPr>
              <p:spPr bwMode="white">
                <a:xfrm>
                  <a:off x="0" y="38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2" name="Line 7"/>
                <p:cNvSpPr>
                  <a:spLocks noChangeShapeType="1"/>
                </p:cNvSpPr>
                <p:nvPr/>
              </p:nvSpPr>
              <p:spPr bwMode="white">
                <a:xfrm>
                  <a:off x="0" y="576"/>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8" name="Line 8"/>
                <p:cNvSpPr>
                  <a:spLocks noChangeShapeType="1"/>
                </p:cNvSpPr>
                <p:nvPr/>
              </p:nvSpPr>
              <p:spPr bwMode="white">
                <a:xfrm>
                  <a:off x="0" y="768"/>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9" name="Line 9"/>
                <p:cNvSpPr>
                  <a:spLocks noChangeShapeType="1"/>
                </p:cNvSpPr>
                <p:nvPr/>
              </p:nvSpPr>
              <p:spPr bwMode="white">
                <a:xfrm>
                  <a:off x="0" y="960"/>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3" name="Line 10"/>
                <p:cNvSpPr>
                  <a:spLocks noChangeShapeType="1"/>
                </p:cNvSpPr>
                <p:nvPr/>
              </p:nvSpPr>
              <p:spPr bwMode="white">
                <a:xfrm>
                  <a:off x="0" y="115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1" name="Line 11"/>
                <p:cNvSpPr>
                  <a:spLocks noChangeShapeType="1"/>
                </p:cNvSpPr>
                <p:nvPr/>
              </p:nvSpPr>
              <p:spPr bwMode="white">
                <a:xfrm>
                  <a:off x="0" y="134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2" name="Line 12"/>
                <p:cNvSpPr>
                  <a:spLocks noChangeShapeType="1"/>
                </p:cNvSpPr>
                <p:nvPr/>
              </p:nvSpPr>
              <p:spPr bwMode="white">
                <a:xfrm>
                  <a:off x="0" y="1536"/>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3" name="Line 13"/>
                <p:cNvSpPr>
                  <a:spLocks noChangeShapeType="1"/>
                </p:cNvSpPr>
                <p:nvPr/>
              </p:nvSpPr>
              <p:spPr bwMode="white">
                <a:xfrm>
                  <a:off x="0" y="1728"/>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4" name="Line 14"/>
                <p:cNvSpPr>
                  <a:spLocks noChangeShapeType="1"/>
                </p:cNvSpPr>
                <p:nvPr/>
              </p:nvSpPr>
              <p:spPr bwMode="white">
                <a:xfrm>
                  <a:off x="0" y="1920"/>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5" name="Line 15"/>
                <p:cNvSpPr>
                  <a:spLocks noChangeShapeType="1"/>
                </p:cNvSpPr>
                <p:nvPr/>
              </p:nvSpPr>
              <p:spPr bwMode="white">
                <a:xfrm>
                  <a:off x="0" y="211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6" name="Line 16"/>
                <p:cNvSpPr>
                  <a:spLocks noChangeShapeType="1"/>
                </p:cNvSpPr>
                <p:nvPr/>
              </p:nvSpPr>
              <p:spPr bwMode="white">
                <a:xfrm>
                  <a:off x="0" y="230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7" name="Line 17"/>
                <p:cNvSpPr>
                  <a:spLocks noChangeShapeType="1"/>
                </p:cNvSpPr>
                <p:nvPr/>
              </p:nvSpPr>
              <p:spPr bwMode="white">
                <a:xfrm>
                  <a:off x="0" y="2496"/>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8" name="Line 18"/>
                <p:cNvSpPr>
                  <a:spLocks noChangeShapeType="1"/>
                </p:cNvSpPr>
                <p:nvPr/>
              </p:nvSpPr>
              <p:spPr bwMode="white">
                <a:xfrm>
                  <a:off x="0" y="2688"/>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9" name="Line 19"/>
                <p:cNvSpPr>
                  <a:spLocks noChangeShapeType="1"/>
                </p:cNvSpPr>
                <p:nvPr/>
              </p:nvSpPr>
              <p:spPr bwMode="white">
                <a:xfrm>
                  <a:off x="0" y="2880"/>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0" name="Line 20"/>
                <p:cNvSpPr>
                  <a:spLocks noChangeShapeType="1"/>
                </p:cNvSpPr>
                <p:nvPr/>
              </p:nvSpPr>
              <p:spPr bwMode="white">
                <a:xfrm>
                  <a:off x="0" y="307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1" name="Line 21"/>
                <p:cNvSpPr>
                  <a:spLocks noChangeShapeType="1"/>
                </p:cNvSpPr>
                <p:nvPr/>
              </p:nvSpPr>
              <p:spPr bwMode="white">
                <a:xfrm>
                  <a:off x="0" y="326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2" name="Line 22"/>
                <p:cNvSpPr>
                  <a:spLocks noChangeShapeType="1"/>
                </p:cNvSpPr>
                <p:nvPr/>
              </p:nvSpPr>
              <p:spPr bwMode="white">
                <a:xfrm>
                  <a:off x="0" y="3456"/>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3" name="Line 23"/>
                <p:cNvSpPr>
                  <a:spLocks noChangeShapeType="1"/>
                </p:cNvSpPr>
                <p:nvPr/>
              </p:nvSpPr>
              <p:spPr bwMode="white">
                <a:xfrm>
                  <a:off x="0" y="3648"/>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4" name="Line 24"/>
                <p:cNvSpPr>
                  <a:spLocks noChangeShapeType="1"/>
                </p:cNvSpPr>
                <p:nvPr/>
              </p:nvSpPr>
              <p:spPr bwMode="white">
                <a:xfrm>
                  <a:off x="0" y="3840"/>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5" name="Line 25"/>
                <p:cNvSpPr>
                  <a:spLocks noChangeShapeType="1"/>
                </p:cNvSpPr>
                <p:nvPr/>
              </p:nvSpPr>
              <p:spPr bwMode="white">
                <a:xfrm>
                  <a:off x="0" y="4032"/>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6" name="Line 26"/>
                <p:cNvSpPr>
                  <a:spLocks noChangeShapeType="1"/>
                </p:cNvSpPr>
                <p:nvPr/>
              </p:nvSpPr>
              <p:spPr bwMode="white">
                <a:xfrm>
                  <a:off x="0" y="4224"/>
                  <a:ext cx="5760"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nvGrpSpPr>
              <p:cNvPr id="58383" name="Group 27"/>
              <p:cNvGrpSpPr>
                <a:grpSpLocks/>
              </p:cNvGrpSpPr>
              <p:nvPr/>
            </p:nvGrpSpPr>
            <p:grpSpPr bwMode="auto">
              <a:xfrm>
                <a:off x="192" y="0"/>
                <a:ext cx="5376" cy="4320"/>
                <a:chOff x="192" y="0"/>
                <a:chExt cx="5376" cy="4320"/>
              </a:xfrm>
            </p:grpSpPr>
            <p:sp>
              <p:nvSpPr>
                <p:cNvPr id="10268" name="Line 28"/>
                <p:cNvSpPr>
                  <a:spLocks noChangeShapeType="1"/>
                </p:cNvSpPr>
                <p:nvPr/>
              </p:nvSpPr>
              <p:spPr bwMode="white">
                <a:xfrm>
                  <a:off x="19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9" name="Line 29"/>
                <p:cNvSpPr>
                  <a:spLocks noChangeShapeType="1"/>
                </p:cNvSpPr>
                <p:nvPr/>
              </p:nvSpPr>
              <p:spPr bwMode="white">
                <a:xfrm>
                  <a:off x="38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0" name="Line 30"/>
                <p:cNvSpPr>
                  <a:spLocks noChangeShapeType="1"/>
                </p:cNvSpPr>
                <p:nvPr/>
              </p:nvSpPr>
              <p:spPr bwMode="white">
                <a:xfrm>
                  <a:off x="57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1" name="Line 31"/>
                <p:cNvSpPr>
                  <a:spLocks noChangeShapeType="1"/>
                </p:cNvSpPr>
                <p:nvPr/>
              </p:nvSpPr>
              <p:spPr bwMode="white">
                <a:xfrm>
                  <a:off x="76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2" name="Line 32"/>
                <p:cNvSpPr>
                  <a:spLocks noChangeShapeType="1"/>
                </p:cNvSpPr>
                <p:nvPr/>
              </p:nvSpPr>
              <p:spPr bwMode="white">
                <a:xfrm>
                  <a:off x="96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3" name="Line 33"/>
                <p:cNvSpPr>
                  <a:spLocks noChangeShapeType="1"/>
                </p:cNvSpPr>
                <p:nvPr/>
              </p:nvSpPr>
              <p:spPr bwMode="white">
                <a:xfrm>
                  <a:off x="115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4" name="Line 34"/>
                <p:cNvSpPr>
                  <a:spLocks noChangeShapeType="1"/>
                </p:cNvSpPr>
                <p:nvPr/>
              </p:nvSpPr>
              <p:spPr bwMode="white">
                <a:xfrm>
                  <a:off x="134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5" name="Line 35"/>
                <p:cNvSpPr>
                  <a:spLocks noChangeShapeType="1"/>
                </p:cNvSpPr>
                <p:nvPr/>
              </p:nvSpPr>
              <p:spPr bwMode="white">
                <a:xfrm>
                  <a:off x="153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6" name="Line 36"/>
                <p:cNvSpPr>
                  <a:spLocks noChangeShapeType="1"/>
                </p:cNvSpPr>
                <p:nvPr/>
              </p:nvSpPr>
              <p:spPr bwMode="white">
                <a:xfrm>
                  <a:off x="172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7" name="Line 37"/>
                <p:cNvSpPr>
                  <a:spLocks noChangeShapeType="1"/>
                </p:cNvSpPr>
                <p:nvPr/>
              </p:nvSpPr>
              <p:spPr bwMode="white">
                <a:xfrm>
                  <a:off x="192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8" name="Line 38"/>
                <p:cNvSpPr>
                  <a:spLocks noChangeShapeType="1"/>
                </p:cNvSpPr>
                <p:nvPr/>
              </p:nvSpPr>
              <p:spPr bwMode="white">
                <a:xfrm>
                  <a:off x="211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9" name="Line 39"/>
                <p:cNvSpPr>
                  <a:spLocks noChangeShapeType="1"/>
                </p:cNvSpPr>
                <p:nvPr/>
              </p:nvSpPr>
              <p:spPr bwMode="white">
                <a:xfrm>
                  <a:off x="230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0" name="Line 40"/>
                <p:cNvSpPr>
                  <a:spLocks noChangeShapeType="1"/>
                </p:cNvSpPr>
                <p:nvPr/>
              </p:nvSpPr>
              <p:spPr bwMode="white">
                <a:xfrm>
                  <a:off x="249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1" name="Line 41"/>
                <p:cNvSpPr>
                  <a:spLocks noChangeShapeType="1"/>
                </p:cNvSpPr>
                <p:nvPr/>
              </p:nvSpPr>
              <p:spPr bwMode="white">
                <a:xfrm>
                  <a:off x="268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2" name="Line 42"/>
                <p:cNvSpPr>
                  <a:spLocks noChangeShapeType="1"/>
                </p:cNvSpPr>
                <p:nvPr/>
              </p:nvSpPr>
              <p:spPr bwMode="white">
                <a:xfrm>
                  <a:off x="288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3" name="Line 43"/>
                <p:cNvSpPr>
                  <a:spLocks noChangeShapeType="1"/>
                </p:cNvSpPr>
                <p:nvPr/>
              </p:nvSpPr>
              <p:spPr bwMode="white">
                <a:xfrm>
                  <a:off x="307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4" name="Line 44"/>
                <p:cNvSpPr>
                  <a:spLocks noChangeShapeType="1"/>
                </p:cNvSpPr>
                <p:nvPr/>
              </p:nvSpPr>
              <p:spPr bwMode="white">
                <a:xfrm>
                  <a:off x="326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5" name="Line 45"/>
                <p:cNvSpPr>
                  <a:spLocks noChangeShapeType="1"/>
                </p:cNvSpPr>
                <p:nvPr/>
              </p:nvSpPr>
              <p:spPr bwMode="white">
                <a:xfrm>
                  <a:off x="345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6" name="Line 46"/>
                <p:cNvSpPr>
                  <a:spLocks noChangeShapeType="1"/>
                </p:cNvSpPr>
                <p:nvPr/>
              </p:nvSpPr>
              <p:spPr bwMode="white">
                <a:xfrm>
                  <a:off x="364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7" name="Line 47"/>
                <p:cNvSpPr>
                  <a:spLocks noChangeShapeType="1"/>
                </p:cNvSpPr>
                <p:nvPr/>
              </p:nvSpPr>
              <p:spPr bwMode="white">
                <a:xfrm>
                  <a:off x="384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8" name="Line 48"/>
                <p:cNvSpPr>
                  <a:spLocks noChangeShapeType="1"/>
                </p:cNvSpPr>
                <p:nvPr/>
              </p:nvSpPr>
              <p:spPr bwMode="white">
                <a:xfrm>
                  <a:off x="403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9" name="Line 49"/>
                <p:cNvSpPr>
                  <a:spLocks noChangeShapeType="1"/>
                </p:cNvSpPr>
                <p:nvPr/>
              </p:nvSpPr>
              <p:spPr bwMode="white">
                <a:xfrm>
                  <a:off x="422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0" name="Line 50"/>
                <p:cNvSpPr>
                  <a:spLocks noChangeShapeType="1"/>
                </p:cNvSpPr>
                <p:nvPr/>
              </p:nvSpPr>
              <p:spPr bwMode="white">
                <a:xfrm>
                  <a:off x="441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1" name="Line 51"/>
                <p:cNvSpPr>
                  <a:spLocks noChangeShapeType="1"/>
                </p:cNvSpPr>
                <p:nvPr/>
              </p:nvSpPr>
              <p:spPr bwMode="white">
                <a:xfrm>
                  <a:off x="460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2" name="Line 52"/>
                <p:cNvSpPr>
                  <a:spLocks noChangeShapeType="1"/>
                </p:cNvSpPr>
                <p:nvPr/>
              </p:nvSpPr>
              <p:spPr bwMode="white">
                <a:xfrm>
                  <a:off x="4800"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3" name="Line 53"/>
                <p:cNvSpPr>
                  <a:spLocks noChangeShapeType="1"/>
                </p:cNvSpPr>
                <p:nvPr/>
              </p:nvSpPr>
              <p:spPr bwMode="white">
                <a:xfrm>
                  <a:off x="4992"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4" name="Line 54"/>
                <p:cNvSpPr>
                  <a:spLocks noChangeShapeType="1"/>
                </p:cNvSpPr>
                <p:nvPr/>
              </p:nvSpPr>
              <p:spPr bwMode="white">
                <a:xfrm>
                  <a:off x="5184"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5" name="Line 55"/>
                <p:cNvSpPr>
                  <a:spLocks noChangeShapeType="1"/>
                </p:cNvSpPr>
                <p:nvPr/>
              </p:nvSpPr>
              <p:spPr bwMode="white">
                <a:xfrm>
                  <a:off x="5376"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6" name="Line 56"/>
                <p:cNvSpPr>
                  <a:spLocks noChangeShapeType="1"/>
                </p:cNvSpPr>
                <p:nvPr/>
              </p:nvSpPr>
              <p:spPr bwMode="white">
                <a:xfrm>
                  <a:off x="5568" y="0"/>
                  <a:ext cx="0" cy="432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10297" name="Rectangle 57"/>
            <p:cNvSpPr>
              <a:spLocks noChangeArrowheads="1"/>
            </p:cNvSpPr>
            <p:nvPr/>
          </p:nvSpPr>
          <p:spPr bwMode="ltGray">
            <a:xfrm>
              <a:off x="2112" y="0"/>
              <a:ext cx="3648" cy="96"/>
            </a:xfrm>
            <a:prstGeom prst="rect">
              <a:avLst/>
            </a:prstGeom>
            <a:solidFill>
              <a:schemeClr val="bg2"/>
            </a:solidFill>
            <a:ln w="9525">
              <a:solidFill>
                <a:srgbClr val="E6ECFE"/>
              </a:solidFill>
              <a:miter lim="800000"/>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outerShdw>
                </a:effectLst>
                <a:latin typeface="Times New Roman" pitchFamily="18" charset="0"/>
                <a:ea typeface="宋体" charset="-122"/>
              </a:endParaRPr>
            </a:p>
          </p:txBody>
        </p:sp>
        <p:sp>
          <p:nvSpPr>
            <p:cNvPr id="10298" name="Line 58"/>
            <p:cNvSpPr>
              <a:spLocks noChangeShapeType="1"/>
            </p:cNvSpPr>
            <p:nvPr/>
          </p:nvSpPr>
          <p:spPr bwMode="ltGray">
            <a:xfrm>
              <a:off x="5568" y="0"/>
              <a:ext cx="0" cy="1488"/>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nvGrpSpPr>
            <p:cNvPr id="58378" name="Group 59"/>
            <p:cNvGrpSpPr>
              <a:grpSpLocks/>
            </p:cNvGrpSpPr>
            <p:nvPr/>
          </p:nvGrpSpPr>
          <p:grpSpPr bwMode="auto">
            <a:xfrm>
              <a:off x="261" y="892"/>
              <a:ext cx="1124" cy="1464"/>
              <a:chOff x="96" y="916"/>
              <a:chExt cx="2208" cy="2876"/>
            </a:xfrm>
          </p:grpSpPr>
          <p:sp>
            <p:nvSpPr>
              <p:cNvPr id="10300" name="Line 60"/>
              <p:cNvSpPr>
                <a:spLocks noChangeShapeType="1"/>
              </p:cNvSpPr>
              <p:nvPr/>
            </p:nvSpPr>
            <p:spPr bwMode="ltGray">
              <a:xfrm flipH="1">
                <a:off x="96" y="1038"/>
                <a:ext cx="2208" cy="0"/>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1" name="Line 61"/>
              <p:cNvSpPr>
                <a:spLocks noChangeShapeType="1"/>
              </p:cNvSpPr>
              <p:nvPr/>
            </p:nvSpPr>
            <p:spPr bwMode="ltGray">
              <a:xfrm>
                <a:off x="336" y="920"/>
                <a:ext cx="0" cy="2872"/>
              </a:xfrm>
              <a:prstGeom prst="line">
                <a:avLst/>
              </a:pr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2"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rgbClr val="E6ECFE"/>
                </a:solidFill>
                <a:round/>
                <a:headEnd/>
                <a:tailEnd/>
              </a:ln>
              <a:effectLst/>
            </p:spPr>
            <p:txBody>
              <a:bodyPr wrap="none" anchor="ctr"/>
              <a:lstStyle/>
              <a:p>
                <a:pPr algn="ctr">
                  <a:lnSpc>
                    <a:spcPct val="80000"/>
                  </a:lnSpc>
                  <a:buClr>
                    <a:srgbClr val="000066"/>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58371" name="Rectangle 63"/>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GB" altLang="zh-CN"/>
          </a:p>
        </p:txBody>
      </p:sp>
      <p:sp>
        <p:nvSpPr>
          <p:cNvPr id="58372"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ltLang="zh-CN"/>
          </a:p>
        </p:txBody>
      </p:sp>
      <p:sp>
        <p:nvSpPr>
          <p:cNvPr id="10306"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buClr>
                <a:srgbClr val="000066"/>
              </a:buClr>
              <a:defRPr/>
            </a:pPr>
            <a:endParaRPr lang="en-GB" altLang="zh-CN"/>
          </a:p>
        </p:txBody>
      </p:sp>
      <p:sp>
        <p:nvSpPr>
          <p:cNvPr id="10307" name="Rectangle 67"/>
          <p:cNvSpPr>
            <a:spLocks noGrp="1" noChangeArrowheads="1"/>
          </p:cNvSpPr>
          <p:nvPr>
            <p:ph type="sldNum" sz="quarter" idx="4"/>
          </p:nvPr>
        </p:nvSpPr>
        <p:spPr bwMode="auto">
          <a:xfrm>
            <a:off x="7164388"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400" b="0">
                <a:solidFill>
                  <a:srgbClr val="40458C"/>
                </a:solidFill>
                <a:latin typeface="Times New Roman" panose="02020603050405020304" pitchFamily="18" charset="0"/>
              </a:defRPr>
            </a:lvl1pPr>
          </a:lstStyle>
          <a:p>
            <a:fld id="{0A6A2BB0-C615-405D-B9A4-FD5C6B7B03DB}" type="slidenum">
              <a:rPr lang="en-US" altLang="zh-CN" smtClean="0"/>
              <a:pPr/>
              <a:t>‹#›</a:t>
            </a:fld>
            <a:endParaRPr lang="en-US" altLang="zh-CN"/>
          </a:p>
        </p:txBody>
      </p:sp>
    </p:spTree>
    <p:extLst>
      <p:ext uri="{BB962C8B-B14F-4D97-AF65-F5344CB8AC3E}">
        <p14:creationId xmlns:p14="http://schemas.microsoft.com/office/powerpoint/2010/main" val="1325934938"/>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Lst>
  <p:transition advTm="12468"/>
  <p:hf hdr="0" ftr="0" dt="0"/>
  <p:txStyles>
    <p:titleStyle>
      <a:lvl1pPr algn="l" rtl="0" eaLnBrk="0" fontAlgn="base" hangingPunct="0">
        <a:spcBef>
          <a:spcPct val="0"/>
        </a:spcBef>
        <a:spcAft>
          <a:spcPct val="0"/>
        </a:spcAft>
        <a:defRPr sz="4400" b="1">
          <a:solidFill>
            <a:schemeClr val="tx2"/>
          </a:solidFill>
          <a:latin typeface="黑体" pitchFamily="2" charset="-122"/>
          <a:ea typeface="黑体" pitchFamily="2" charset="-122"/>
          <a:cs typeface="+mj-cs"/>
        </a:defRPr>
      </a:lvl1pPr>
      <a:lvl2pPr algn="l" rtl="0" eaLnBrk="0" fontAlgn="base" hangingPunct="0">
        <a:spcBef>
          <a:spcPct val="0"/>
        </a:spcBef>
        <a:spcAft>
          <a:spcPct val="0"/>
        </a:spcAft>
        <a:defRPr sz="4400" b="1">
          <a:solidFill>
            <a:schemeClr val="tx2"/>
          </a:solidFill>
          <a:latin typeface="黑体" pitchFamily="2" charset="-122"/>
          <a:ea typeface="黑体" pitchFamily="2" charset="-122"/>
        </a:defRPr>
      </a:lvl2pPr>
      <a:lvl3pPr algn="l" rtl="0" eaLnBrk="0" fontAlgn="base" hangingPunct="0">
        <a:spcBef>
          <a:spcPct val="0"/>
        </a:spcBef>
        <a:spcAft>
          <a:spcPct val="0"/>
        </a:spcAft>
        <a:defRPr sz="4400" b="1">
          <a:solidFill>
            <a:schemeClr val="tx2"/>
          </a:solidFill>
          <a:latin typeface="黑体" pitchFamily="2" charset="-122"/>
          <a:ea typeface="黑体" pitchFamily="2" charset="-122"/>
        </a:defRPr>
      </a:lvl3pPr>
      <a:lvl4pPr algn="l" rtl="0" eaLnBrk="0" fontAlgn="base" hangingPunct="0">
        <a:spcBef>
          <a:spcPct val="0"/>
        </a:spcBef>
        <a:spcAft>
          <a:spcPct val="0"/>
        </a:spcAft>
        <a:defRPr sz="4400" b="1">
          <a:solidFill>
            <a:schemeClr val="tx2"/>
          </a:solidFill>
          <a:latin typeface="黑体" pitchFamily="2" charset="-122"/>
          <a:ea typeface="黑体" pitchFamily="2" charset="-122"/>
        </a:defRPr>
      </a:lvl4pPr>
      <a:lvl5pPr algn="l" rtl="0" eaLnBrk="0" fontAlgn="base" hangingPunct="0">
        <a:spcBef>
          <a:spcPct val="0"/>
        </a:spcBef>
        <a:spcAft>
          <a:spcPct val="0"/>
        </a:spcAft>
        <a:defRPr sz="4400" b="1">
          <a:solidFill>
            <a:schemeClr val="tx2"/>
          </a:solidFill>
          <a:latin typeface="黑体" pitchFamily="2" charset="-122"/>
          <a:ea typeface="黑体" pitchFamily="2" charset="-122"/>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lnSpc>
          <a:spcPct val="120000"/>
        </a:lnSpc>
        <a:spcBef>
          <a:spcPct val="20000"/>
        </a:spcBef>
        <a:spcAft>
          <a:spcPct val="0"/>
        </a:spcAft>
        <a:buClr>
          <a:schemeClr val="hlink"/>
        </a:buClr>
        <a:buSzPct val="110000"/>
        <a:buFont typeface="Wingdings" pitchFamily="2" charset="2"/>
        <a:buBlip>
          <a:blip r:embed="rId20"/>
        </a:buBlip>
        <a:defRPr sz="3200" b="1">
          <a:solidFill>
            <a:schemeClr val="tx1"/>
          </a:solidFill>
          <a:latin typeface="黑体" pitchFamily="2" charset="-122"/>
          <a:ea typeface="黑体" pitchFamily="2" charset="-122"/>
          <a:cs typeface="+mn-cs"/>
        </a:defRPr>
      </a:lvl1pPr>
      <a:lvl2pPr marL="742950" indent="-285750" algn="l" rtl="0" eaLnBrk="0" fontAlgn="base" hangingPunct="0">
        <a:lnSpc>
          <a:spcPct val="120000"/>
        </a:lnSpc>
        <a:spcBef>
          <a:spcPct val="20000"/>
        </a:spcBef>
        <a:spcAft>
          <a:spcPct val="0"/>
        </a:spcAft>
        <a:buClr>
          <a:schemeClr val="tx1"/>
        </a:buClr>
        <a:buSzPct val="60000"/>
        <a:buFont typeface="Wingdings" pitchFamily="2" charset="2"/>
        <a:buChar char="n"/>
        <a:defRPr sz="2800" b="1">
          <a:solidFill>
            <a:schemeClr val="tx1"/>
          </a:solidFill>
          <a:latin typeface="黑体" pitchFamily="2" charset="-122"/>
          <a:ea typeface="黑体" pitchFamily="2" charset="-122"/>
        </a:defRPr>
      </a:lvl2pPr>
      <a:lvl3pPr marL="1143000" indent="-228600" algn="l" rtl="0" eaLnBrk="0" fontAlgn="base" hangingPunct="0">
        <a:lnSpc>
          <a:spcPct val="120000"/>
        </a:lnSpc>
        <a:spcBef>
          <a:spcPct val="20000"/>
        </a:spcBef>
        <a:spcAft>
          <a:spcPct val="0"/>
        </a:spcAft>
        <a:buClr>
          <a:schemeClr val="hlink"/>
        </a:buClr>
        <a:buSzPct val="95000"/>
        <a:buFont typeface="Wingdings" pitchFamily="2" charset="2"/>
        <a:buChar char="w"/>
        <a:defRPr sz="2400" b="1">
          <a:solidFill>
            <a:schemeClr val="tx1"/>
          </a:solidFill>
          <a:latin typeface="黑体" pitchFamily="2" charset="-122"/>
          <a:ea typeface="黑体" pitchFamily="2" charset="-122"/>
        </a:defRPr>
      </a:lvl3pPr>
      <a:lvl4pPr marL="1600200" indent="-228600" algn="l" rtl="0" eaLnBrk="0" fontAlgn="base" hangingPunct="0">
        <a:lnSpc>
          <a:spcPct val="120000"/>
        </a:lnSpc>
        <a:spcBef>
          <a:spcPct val="20000"/>
        </a:spcBef>
        <a:spcAft>
          <a:spcPct val="0"/>
        </a:spcAft>
        <a:buClr>
          <a:schemeClr val="tx1"/>
        </a:buClr>
        <a:buSzPct val="65000"/>
        <a:buFont typeface="Wingdings" pitchFamily="2" charset="2"/>
        <a:buChar char="n"/>
        <a:defRPr sz="2000" b="1">
          <a:solidFill>
            <a:schemeClr val="tx1"/>
          </a:solidFill>
          <a:latin typeface="黑体" pitchFamily="2" charset="-122"/>
          <a:ea typeface="黑体" pitchFamily="2" charset="-122"/>
        </a:defRPr>
      </a:lvl4pPr>
      <a:lvl5pPr marL="2057400" indent="-228600" algn="l" rtl="0" eaLnBrk="0" fontAlgn="base" hangingPunct="0">
        <a:lnSpc>
          <a:spcPct val="120000"/>
        </a:lnSpc>
        <a:spcBef>
          <a:spcPct val="20000"/>
        </a:spcBef>
        <a:spcAft>
          <a:spcPct val="0"/>
        </a:spcAft>
        <a:buClr>
          <a:schemeClr val="hlink"/>
        </a:buClr>
        <a:buSzPct val="60000"/>
        <a:buFont typeface="Wingdings" pitchFamily="2" charset="2"/>
        <a:buChar char="n"/>
        <a:defRPr sz="2000" b="1">
          <a:solidFill>
            <a:schemeClr val="tx1"/>
          </a:solidFill>
          <a:latin typeface="黑体" pitchFamily="2" charset="-122"/>
          <a:ea typeface="黑体" pitchFamily="2" charset="-122"/>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81.wmf"/><Relationship Id="rId2" Type="http://schemas.openxmlformats.org/officeDocument/2006/relationships/slideLayout" Target="../slideLayouts/slideLayout14.xml"/><Relationship Id="rId1" Type="http://schemas.openxmlformats.org/officeDocument/2006/relationships/vmlDrawing" Target="../drawings/vmlDrawing36.vml"/><Relationship Id="rId6" Type="http://schemas.openxmlformats.org/officeDocument/2006/relationships/image" Target="../media/image78.wmf"/><Relationship Id="rId11" Type="http://schemas.openxmlformats.org/officeDocument/2006/relationships/oleObject" Target="../embeddings/oleObject67.bin"/><Relationship Id="rId5" Type="http://schemas.openxmlformats.org/officeDocument/2006/relationships/oleObject" Target="../embeddings/oleObject64.bin"/><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66.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4.xml"/><Relationship Id="rId1" Type="http://schemas.openxmlformats.org/officeDocument/2006/relationships/vmlDrawing" Target="../drawings/vmlDrawing37.vml"/><Relationship Id="rId6" Type="http://schemas.openxmlformats.org/officeDocument/2006/relationships/image" Target="../media/image83.wmf"/><Relationship Id="rId5" Type="http://schemas.openxmlformats.org/officeDocument/2006/relationships/oleObject" Target="../embeddings/oleObject69.bin"/><Relationship Id="rId4" Type="http://schemas.openxmlformats.org/officeDocument/2006/relationships/image" Target="../media/image82.wmf"/></Relationships>
</file>

<file path=ppt/slides/_rels/slide102.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14.xml"/><Relationship Id="rId1" Type="http://schemas.openxmlformats.org/officeDocument/2006/relationships/vmlDrawing" Target="../drawings/vmlDrawing38.vml"/><Relationship Id="rId6" Type="http://schemas.openxmlformats.org/officeDocument/2006/relationships/image" Target="../media/image85.wmf"/><Relationship Id="rId5" Type="http://schemas.openxmlformats.org/officeDocument/2006/relationships/oleObject" Target="../embeddings/oleObject71.bin"/><Relationship Id="rId4" Type="http://schemas.openxmlformats.org/officeDocument/2006/relationships/image" Target="../media/image84.wmf"/></Relationships>
</file>

<file path=ppt/slides/_rels/slide103.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14.xml"/><Relationship Id="rId1" Type="http://schemas.openxmlformats.org/officeDocument/2006/relationships/vmlDrawing" Target="../drawings/vmlDrawing39.vml"/><Relationship Id="rId6" Type="http://schemas.openxmlformats.org/officeDocument/2006/relationships/image" Target="../media/image88.wmf"/><Relationship Id="rId5" Type="http://schemas.openxmlformats.org/officeDocument/2006/relationships/oleObject" Target="../embeddings/oleObject74.bin"/><Relationship Id="rId4" Type="http://schemas.openxmlformats.org/officeDocument/2006/relationships/image" Target="../media/image87.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9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hyperlink" Target="http://www.nitehawk.com/w3sz/CollinsMethod_W3SZ_Summary.pdf" TargetMode="External"/><Relationship Id="rId2" Type="http://schemas.openxmlformats.org/officeDocument/2006/relationships/image" Target="../media/image97.jpeg"/><Relationship Id="rId1" Type="http://schemas.openxmlformats.org/officeDocument/2006/relationships/slideLayout" Target="../slideLayouts/slideLayout1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www.baidu.com/link?url=__EyEcNvqhgHT5P9YXAPe0QpfbU8E9pLOebLb5e0qrxqpH6JR7Pk1pCi4YqmBRgScOZJ1FE1oJgAdiUEK4e4Aa&amp;wd=&amp;eqid=be52a4fd000063580000000659c7fcbb" TargetMode="External"/></Relationships>
</file>

<file path=ppt/slides/_rels/slide11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slideLayout" Target="../slideLayouts/slideLayout7.xml"/><Relationship Id="rId1" Type="http://schemas.openxmlformats.org/officeDocument/2006/relationships/vmlDrawing" Target="../drawings/vmlDrawing40.vml"/><Relationship Id="rId5" Type="http://schemas.openxmlformats.org/officeDocument/2006/relationships/image" Target="../media/image103.wmf"/><Relationship Id="rId4" Type="http://schemas.openxmlformats.org/officeDocument/2006/relationships/oleObject" Target="../embeddings/oleObject76.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105.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6.wmf"/></Relationships>
</file>

<file path=ppt/slides/_rels/slide36.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7.wmf"/><Relationship Id="rId9"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11.wmf"/><Relationship Id="rId5" Type="http://schemas.openxmlformats.org/officeDocument/2006/relationships/oleObject" Target="../embeddings/oleObject9.bin"/><Relationship Id="rId4" Type="http://schemas.openxmlformats.org/officeDocument/2006/relationships/image" Target="../media/image10.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13.wmf"/><Relationship Id="rId5" Type="http://schemas.openxmlformats.org/officeDocument/2006/relationships/oleObject" Target="../embeddings/oleObject11.bin"/><Relationship Id="rId4" Type="http://schemas.openxmlformats.org/officeDocument/2006/relationships/image" Target="../media/image12.wmf"/></Relationships>
</file>

<file path=ppt/slides/_rels/slide39.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16.wmf"/><Relationship Id="rId5" Type="http://schemas.openxmlformats.org/officeDocument/2006/relationships/oleObject" Target="../embeddings/oleObject13.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1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oleObject" Target="../embeddings/oleObject16.bin"/><Relationship Id="rId7" Type="http://schemas.openxmlformats.org/officeDocument/2006/relationships/image" Target="../media/image22.png"/><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20.emf"/><Relationship Id="rId5" Type="http://schemas.openxmlformats.org/officeDocument/2006/relationships/oleObject" Target="../embeddings/oleObject17.bin"/><Relationship Id="rId4" Type="http://schemas.openxmlformats.org/officeDocument/2006/relationships/image" Target="../media/image19.wmf"/><Relationship Id="rId9" Type="http://schemas.openxmlformats.org/officeDocument/2006/relationships/image" Target="../media/image21.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20.bin"/><Relationship Id="rId4" Type="http://schemas.openxmlformats.org/officeDocument/2006/relationships/image" Target="../media/image22.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2.bin"/><Relationship Id="rId5" Type="http://schemas.openxmlformats.org/officeDocument/2006/relationships/image" Target="../media/image26.png"/><Relationship Id="rId4" Type="http://schemas.openxmlformats.org/officeDocument/2006/relationships/image" Target="../media/image24.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8.wmf"/><Relationship Id="rId5" Type="http://schemas.openxmlformats.org/officeDocument/2006/relationships/oleObject" Target="../embeddings/oleObject24.bin"/><Relationship Id="rId4" Type="http://schemas.openxmlformats.org/officeDocument/2006/relationships/image" Target="../media/image27.wmf"/></Relationships>
</file>

<file path=ppt/slides/_rels/slide4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3.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6.bin"/><Relationship Id="rId5" Type="http://schemas.openxmlformats.org/officeDocument/2006/relationships/image" Target="../media/image29.wmf"/><Relationship Id="rId4" Type="http://schemas.openxmlformats.org/officeDocument/2006/relationships/oleObject" Target="../embeddings/oleObject25.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3.wmf"/><Relationship Id="rId5" Type="http://schemas.openxmlformats.org/officeDocument/2006/relationships/oleObject" Target="../embeddings/oleObject28.bin"/><Relationship Id="rId4" Type="http://schemas.openxmlformats.org/officeDocument/2006/relationships/image" Target="../media/image32.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0.bin"/><Relationship Id="rId5" Type="http://schemas.openxmlformats.org/officeDocument/2006/relationships/image" Target="../media/image36.png"/><Relationship Id="rId4" Type="http://schemas.openxmlformats.org/officeDocument/2006/relationships/image" Target="../media/image34.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notesSlide" Target="../notesSlides/notesSlide4.xml"/><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9.png"/><Relationship Id="rId5" Type="http://schemas.openxmlformats.org/officeDocument/2006/relationships/image" Target="../media/image37.wmf"/><Relationship Id="rId4" Type="http://schemas.openxmlformats.org/officeDocument/2006/relationships/oleObject" Target="../embeddings/oleObject31.bin"/></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oleObject" Target="../embeddings/oleObject34.bin"/><Relationship Id="rId4" Type="http://schemas.openxmlformats.org/officeDocument/2006/relationships/image" Target="../media/image41.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4.xml"/><Relationship Id="rId1" Type="http://schemas.openxmlformats.org/officeDocument/2006/relationships/vmlDrawing" Target="../drawings/vmlDrawing17.vml"/><Relationship Id="rId4" Type="http://schemas.openxmlformats.org/officeDocument/2006/relationships/image" Target="../media/image4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18.vml"/><Relationship Id="rId4" Type="http://schemas.openxmlformats.org/officeDocument/2006/relationships/image" Target="../media/image43.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44.emf"/></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4.xml"/><Relationship Id="rId1" Type="http://schemas.openxmlformats.org/officeDocument/2006/relationships/vmlDrawing" Target="../drawings/vmlDrawing20.vml"/><Relationship Id="rId5" Type="http://schemas.openxmlformats.org/officeDocument/2006/relationships/image" Target="../media/image45.wmf"/><Relationship Id="rId4" Type="http://schemas.openxmlformats.org/officeDocument/2006/relationships/oleObject" Target="../embeddings/oleObject38.bin"/></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4.xml"/><Relationship Id="rId1" Type="http://schemas.openxmlformats.org/officeDocument/2006/relationships/vmlDrawing" Target="../drawings/vmlDrawing21.vml"/><Relationship Id="rId5" Type="http://schemas.openxmlformats.org/officeDocument/2006/relationships/image" Target="../media/image45.wmf"/><Relationship Id="rId4" Type="http://schemas.openxmlformats.org/officeDocument/2006/relationships/oleObject" Target="../embeddings/oleObject39.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5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4.xml"/><Relationship Id="rId1" Type="http://schemas.openxmlformats.org/officeDocument/2006/relationships/vmlDrawing" Target="../drawings/vmlDrawing22.vml"/><Relationship Id="rId6" Type="http://schemas.openxmlformats.org/officeDocument/2006/relationships/image" Target="../media/image54.wmf"/><Relationship Id="rId5" Type="http://schemas.openxmlformats.org/officeDocument/2006/relationships/oleObject" Target="../embeddings/oleObject41.bin"/><Relationship Id="rId4" Type="http://schemas.openxmlformats.org/officeDocument/2006/relationships/image" Target="../media/image53.wmf"/></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56.wmf"/></Relationships>
</file>

<file path=ppt/slides/_rels/slide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4.xml"/><Relationship Id="rId1" Type="http://schemas.openxmlformats.org/officeDocument/2006/relationships/vmlDrawing" Target="../drawings/vmlDrawing24.vml"/><Relationship Id="rId4" Type="http://schemas.openxmlformats.org/officeDocument/2006/relationships/image" Target="../media/image9.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4.xml"/><Relationship Id="rId1" Type="http://schemas.openxmlformats.org/officeDocument/2006/relationships/vmlDrawing" Target="../drawings/vmlDrawing25.vml"/><Relationship Id="rId6" Type="http://schemas.openxmlformats.org/officeDocument/2006/relationships/image" Target="../media/image59.emf"/><Relationship Id="rId5" Type="http://schemas.openxmlformats.org/officeDocument/2006/relationships/oleObject" Target="../embeddings/oleObject45.bin"/><Relationship Id="rId4" Type="http://schemas.openxmlformats.org/officeDocument/2006/relationships/image" Target="../media/image58.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4.xml"/><Relationship Id="rId1" Type="http://schemas.openxmlformats.org/officeDocument/2006/relationships/vmlDrawing" Target="../drawings/vmlDrawing26.vml"/><Relationship Id="rId6" Type="http://schemas.openxmlformats.org/officeDocument/2006/relationships/image" Target="../media/image61.wmf"/><Relationship Id="rId5" Type="http://schemas.openxmlformats.org/officeDocument/2006/relationships/oleObject" Target="../embeddings/oleObject47.bin"/><Relationship Id="rId4" Type="http://schemas.openxmlformats.org/officeDocument/2006/relationships/image" Target="../media/image60.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4.xml"/><Relationship Id="rId1" Type="http://schemas.openxmlformats.org/officeDocument/2006/relationships/vmlDrawing" Target="../drawings/vmlDrawing27.vml"/><Relationship Id="rId4" Type="http://schemas.openxmlformats.org/officeDocument/2006/relationships/image" Target="../media/image6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4.xml"/><Relationship Id="rId1" Type="http://schemas.openxmlformats.org/officeDocument/2006/relationships/vmlDrawing" Target="../drawings/vmlDrawing28.vml"/><Relationship Id="rId6" Type="http://schemas.openxmlformats.org/officeDocument/2006/relationships/image" Target="../media/image64.wmf"/><Relationship Id="rId5" Type="http://schemas.openxmlformats.org/officeDocument/2006/relationships/oleObject" Target="../embeddings/oleObject50.bin"/><Relationship Id="rId4" Type="http://schemas.openxmlformats.org/officeDocument/2006/relationships/image" Target="../media/image63.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14.xml"/><Relationship Id="rId1" Type="http://schemas.openxmlformats.org/officeDocument/2006/relationships/vmlDrawing" Target="../drawings/vmlDrawing29.vml"/><Relationship Id="rId6" Type="http://schemas.openxmlformats.org/officeDocument/2006/relationships/image" Target="../media/image66.wmf"/><Relationship Id="rId5" Type="http://schemas.openxmlformats.org/officeDocument/2006/relationships/oleObject" Target="../embeddings/oleObject52.bin"/><Relationship Id="rId4" Type="http://schemas.openxmlformats.org/officeDocument/2006/relationships/image" Target="../media/image65.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4.xml"/><Relationship Id="rId1" Type="http://schemas.openxmlformats.org/officeDocument/2006/relationships/vmlDrawing" Target="../drawings/vmlDrawing30.vml"/><Relationship Id="rId6" Type="http://schemas.openxmlformats.org/officeDocument/2006/relationships/image" Target="../media/image68.emf"/><Relationship Id="rId5" Type="http://schemas.openxmlformats.org/officeDocument/2006/relationships/oleObject" Target="../embeddings/oleObject54.bin"/><Relationship Id="rId4" Type="http://schemas.openxmlformats.org/officeDocument/2006/relationships/image" Target="../media/image67.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4.xml"/><Relationship Id="rId1" Type="http://schemas.openxmlformats.org/officeDocument/2006/relationships/vmlDrawing" Target="../drawings/vmlDrawing31.vml"/><Relationship Id="rId6" Type="http://schemas.openxmlformats.org/officeDocument/2006/relationships/image" Target="../media/image70.wmf"/><Relationship Id="rId5" Type="http://schemas.openxmlformats.org/officeDocument/2006/relationships/oleObject" Target="../embeddings/oleObject56.bin"/><Relationship Id="rId4" Type="http://schemas.openxmlformats.org/officeDocument/2006/relationships/image" Target="../media/image69.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14.xml"/><Relationship Id="rId1" Type="http://schemas.openxmlformats.org/officeDocument/2006/relationships/vmlDrawing" Target="../drawings/vmlDrawing32.vml"/><Relationship Id="rId6" Type="http://schemas.openxmlformats.org/officeDocument/2006/relationships/image" Target="../media/image72.wmf"/><Relationship Id="rId5" Type="http://schemas.openxmlformats.org/officeDocument/2006/relationships/oleObject" Target="../embeddings/oleObject58.bin"/><Relationship Id="rId4" Type="http://schemas.openxmlformats.org/officeDocument/2006/relationships/image" Target="../media/image71.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6.xml"/><Relationship Id="rId1" Type="http://schemas.openxmlformats.org/officeDocument/2006/relationships/vmlDrawing" Target="../drawings/vmlDrawing33.vml"/><Relationship Id="rId6" Type="http://schemas.openxmlformats.org/officeDocument/2006/relationships/image" Target="../media/image74.wmf"/><Relationship Id="rId5" Type="http://schemas.openxmlformats.org/officeDocument/2006/relationships/oleObject" Target="../embeddings/oleObject60.bin"/><Relationship Id="rId4" Type="http://schemas.openxmlformats.org/officeDocument/2006/relationships/image" Target="../media/image73.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5.xml"/><Relationship Id="rId1" Type="http://schemas.openxmlformats.org/officeDocument/2006/relationships/vmlDrawing" Target="../drawings/vmlDrawing34.vml"/><Relationship Id="rId4" Type="http://schemas.openxmlformats.org/officeDocument/2006/relationships/image" Target="../media/image75.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4.xml"/><Relationship Id="rId1" Type="http://schemas.openxmlformats.org/officeDocument/2006/relationships/vmlDrawing" Target="../drawings/vmlDrawing35.vml"/><Relationship Id="rId4" Type="http://schemas.openxmlformats.org/officeDocument/2006/relationships/image" Target="../media/image7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Text Box 2"/>
          <p:cNvSpPr txBox="1">
            <a:spLocks noChangeArrowheads="1"/>
          </p:cNvSpPr>
          <p:nvPr/>
        </p:nvSpPr>
        <p:spPr bwMode="auto">
          <a:xfrm>
            <a:off x="457200" y="344488"/>
            <a:ext cx="6007100" cy="461962"/>
          </a:xfrm>
          <a:prstGeom prst="rect">
            <a:avLst/>
          </a:prstGeom>
          <a:noFill/>
          <a:ln>
            <a:noFill/>
          </a:ln>
          <a:effectLst/>
          <a:extLst/>
        </p:spPr>
        <p:txBody>
          <a:bodyPr>
            <a:spAutoFit/>
          </a:bodyPr>
          <a:lstStyle/>
          <a:p>
            <a:pPr>
              <a:spcBef>
                <a:spcPct val="50000"/>
              </a:spcBef>
              <a:defRPr/>
            </a:pPr>
            <a:r>
              <a:rPr kumimoji="1" lang="en-US" altLang="zh-CN" sz="2400" dirty="0">
                <a:solidFill>
                  <a:srgbClr val="000066"/>
                </a:solidFill>
                <a:effectLst>
                  <a:outerShdw blurRad="38100" dist="38100" dir="2700000" algn="tl">
                    <a:srgbClr val="C0C0C0"/>
                  </a:outerShdw>
                </a:effectLst>
                <a:latin typeface="Times New Roman" pitchFamily="18" charset="0"/>
                <a:ea typeface="黑体" pitchFamily="2" charset="-122"/>
              </a:rPr>
              <a:t>2020</a:t>
            </a:r>
            <a:r>
              <a:rPr kumimoji="1" lang="zh-CN" altLang="en-US" sz="2400" dirty="0">
                <a:solidFill>
                  <a:srgbClr val="000066"/>
                </a:solidFill>
                <a:effectLst>
                  <a:outerShdw blurRad="38100" dist="38100" dir="2700000" algn="tl">
                    <a:srgbClr val="C0C0C0"/>
                  </a:outerShdw>
                </a:effectLst>
                <a:latin typeface="Times New Roman" pitchFamily="18" charset="0"/>
                <a:ea typeface="黑体" pitchFamily="2" charset="-122"/>
              </a:rPr>
              <a:t>级电子与通信工程专业硕士</a:t>
            </a:r>
            <a:endParaRPr kumimoji="1" lang="en-US" altLang="zh-CN" sz="2400" dirty="0">
              <a:solidFill>
                <a:srgbClr val="000066"/>
              </a:solidFill>
              <a:effectLst>
                <a:outerShdw blurRad="38100" dist="38100" dir="2700000" algn="tl">
                  <a:srgbClr val="C0C0C0"/>
                </a:outerShdw>
              </a:effectLst>
              <a:latin typeface="Times New Roman" pitchFamily="18" charset="0"/>
              <a:ea typeface="黑体" pitchFamily="2" charset="-122"/>
            </a:endParaRPr>
          </a:p>
        </p:txBody>
      </p:sp>
      <p:sp>
        <p:nvSpPr>
          <p:cNvPr id="1051651" name="Text Box 3"/>
          <p:cNvSpPr txBox="1">
            <a:spLocks noChangeArrowheads="1"/>
          </p:cNvSpPr>
          <p:nvPr/>
        </p:nvSpPr>
        <p:spPr bwMode="auto">
          <a:xfrm>
            <a:off x="404813" y="1438275"/>
            <a:ext cx="8640762" cy="1920526"/>
          </a:xfrm>
          <a:prstGeom prst="rect">
            <a:avLst/>
          </a:prstGeom>
          <a:noFill/>
          <a:ln>
            <a:noFill/>
          </a:ln>
          <a:effectLst/>
          <a:extLst/>
        </p:spPr>
        <p:txBody>
          <a:bodyPr>
            <a:spAutoFit/>
          </a:bodyPr>
          <a:lstStyle/>
          <a:p>
            <a:pPr algn="ctr">
              <a:lnSpc>
                <a:spcPct val="135000"/>
              </a:lnSpc>
              <a:buFont typeface="Wingdings" pitchFamily="2" charset="2"/>
              <a:buNone/>
              <a:defRPr/>
            </a:pPr>
            <a:r>
              <a:rPr kumimoji="1" lang="zh-CN" altLang="en-US" sz="4800" dirty="0">
                <a:solidFill>
                  <a:srgbClr val="CC0000"/>
                </a:solidFill>
                <a:effectLst>
                  <a:outerShdw blurRad="38100" dist="38100" dir="2700000" algn="tl">
                    <a:srgbClr val="C0C0C0"/>
                  </a:outerShdw>
                </a:effectLst>
                <a:latin typeface="Times New Roman" pitchFamily="18" charset="0"/>
                <a:ea typeface="黑体" pitchFamily="2" charset="-122"/>
              </a:rPr>
              <a:t>现代通信技术</a:t>
            </a:r>
            <a:endParaRPr kumimoji="1" lang="en-US" altLang="zh-CN" sz="4800" dirty="0">
              <a:solidFill>
                <a:srgbClr val="CC0000"/>
              </a:solidFill>
              <a:effectLst>
                <a:outerShdw blurRad="38100" dist="38100" dir="2700000" algn="tl">
                  <a:srgbClr val="C0C0C0"/>
                </a:outerShdw>
              </a:effectLst>
              <a:latin typeface="Times New Roman" pitchFamily="18" charset="0"/>
              <a:ea typeface="黑体" pitchFamily="2" charset="-122"/>
            </a:endParaRPr>
          </a:p>
          <a:p>
            <a:pPr algn="ctr">
              <a:lnSpc>
                <a:spcPct val="135000"/>
              </a:lnSpc>
              <a:buFont typeface="Wingdings" pitchFamily="2" charset="2"/>
              <a:buNone/>
              <a:defRPr/>
            </a:pPr>
            <a:r>
              <a:rPr kumimoji="1" lang="en-US" altLang="zh-CN" sz="4000" dirty="0">
                <a:solidFill>
                  <a:srgbClr val="CC0000"/>
                </a:solidFill>
                <a:effectLst>
                  <a:outerShdw blurRad="38100" dist="38100" dir="2700000" algn="tl">
                    <a:srgbClr val="C0C0C0"/>
                  </a:outerShdw>
                </a:effectLst>
                <a:latin typeface="Times New Roman" pitchFamily="18" charset="0"/>
                <a:ea typeface="黑体" pitchFamily="2" charset="-122"/>
              </a:rPr>
              <a:t>Modern Communication Technologies</a:t>
            </a:r>
            <a:endParaRPr kumimoji="1" lang="zh-CN" altLang="en-US" sz="4000" dirty="0">
              <a:solidFill>
                <a:srgbClr val="CC0000"/>
              </a:solidFill>
              <a:effectLst>
                <a:outerShdw blurRad="38100" dist="38100" dir="2700000" algn="tl">
                  <a:srgbClr val="C0C0C0"/>
                </a:outerShdw>
              </a:effectLst>
              <a:latin typeface="Times New Roman" pitchFamily="18" charset="0"/>
              <a:ea typeface="黑体" pitchFamily="2" charset="-122"/>
            </a:endParaRPr>
          </a:p>
        </p:txBody>
      </p:sp>
      <p:sp>
        <p:nvSpPr>
          <p:cNvPr id="1051652" name="Text Box 4"/>
          <p:cNvSpPr txBox="1">
            <a:spLocks noChangeArrowheads="1"/>
          </p:cNvSpPr>
          <p:nvPr/>
        </p:nvSpPr>
        <p:spPr bwMode="auto">
          <a:xfrm>
            <a:off x="617538" y="3863975"/>
            <a:ext cx="7991475" cy="1918795"/>
          </a:xfrm>
          <a:prstGeom prst="rect">
            <a:avLst/>
          </a:prstGeom>
          <a:noFill/>
          <a:ln>
            <a:noFill/>
          </a:ln>
          <a:effectLst/>
          <a:extLst/>
        </p:spPr>
        <p:txBody>
          <a:bodyPr>
            <a:spAutoFit/>
          </a:bodyPr>
          <a:lstStyle/>
          <a:p>
            <a:pPr algn="ctr">
              <a:lnSpc>
                <a:spcPct val="135000"/>
              </a:lnSpc>
              <a:defRPr/>
            </a:pPr>
            <a:r>
              <a:rPr lang="zh-CN" altLang="en-US" sz="3200" dirty="0">
                <a:solidFill>
                  <a:srgbClr val="000066"/>
                </a:solidFill>
                <a:effectLst>
                  <a:outerShdw blurRad="38100" dist="38100" dir="2700000" algn="tl">
                    <a:srgbClr val="C0C0C0"/>
                  </a:outerShdw>
                </a:effectLst>
                <a:latin typeface="黑体" pitchFamily="2" charset="-122"/>
                <a:ea typeface="黑体" pitchFamily="2" charset="-122"/>
              </a:rPr>
              <a:t>电子与信息工程学院</a:t>
            </a:r>
            <a:endParaRPr lang="en-US" altLang="zh-CN" sz="3200" dirty="0">
              <a:solidFill>
                <a:srgbClr val="000066"/>
              </a:solidFill>
              <a:effectLst>
                <a:outerShdw blurRad="38100" dist="38100" dir="2700000" algn="tl">
                  <a:srgbClr val="C0C0C0"/>
                </a:outerShdw>
              </a:effectLst>
              <a:latin typeface="黑体" pitchFamily="2" charset="-122"/>
              <a:ea typeface="黑体" pitchFamily="2" charset="-122"/>
            </a:endParaRPr>
          </a:p>
          <a:p>
            <a:pPr algn="ctr">
              <a:lnSpc>
                <a:spcPct val="135000"/>
              </a:lnSpc>
              <a:defRPr/>
            </a:pPr>
            <a:r>
              <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rPr>
              <a:t>陈</a:t>
            </a:r>
            <a:r>
              <a:rPr kumimoji="1" lang="en-US" altLang="zh-CN" sz="3200" dirty="0">
                <a:solidFill>
                  <a:srgbClr val="000066"/>
                </a:solidFill>
                <a:effectLst>
                  <a:outerShdw blurRad="38100" dist="38100" dir="2700000" algn="tl">
                    <a:srgbClr val="C0C0C0"/>
                  </a:outerShdw>
                </a:effectLst>
                <a:latin typeface="黑体" pitchFamily="2" charset="-122"/>
                <a:ea typeface="黑体" pitchFamily="2" charset="-122"/>
              </a:rPr>
              <a:t> </a:t>
            </a:r>
            <a:r>
              <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rPr>
              <a:t>翔</a:t>
            </a:r>
          </a:p>
          <a:p>
            <a:pPr algn="ctr">
              <a:lnSpc>
                <a:spcPct val="135000"/>
              </a:lnSpc>
              <a:defRPr/>
            </a:pPr>
            <a:r>
              <a:rPr kumimoji="1" lang="zh-CN" altLang="zh-CN" sz="2800" dirty="0">
                <a:solidFill>
                  <a:srgbClr val="000066"/>
                </a:solidFill>
                <a:effectLst>
                  <a:outerShdw blurRad="38100" dist="38100" dir="2700000" algn="tl">
                    <a:srgbClr val="C0C0C0"/>
                  </a:outerShdw>
                </a:effectLst>
                <a:latin typeface="黑体" pitchFamily="2" charset="-122"/>
                <a:ea typeface="黑体" pitchFamily="2" charset="-122"/>
              </a:rPr>
              <a:t>20</a:t>
            </a:r>
            <a:r>
              <a:rPr kumimoji="1" lang="en-US" altLang="zh-CN" sz="2800" dirty="0">
                <a:solidFill>
                  <a:srgbClr val="000066"/>
                </a:solidFill>
                <a:effectLst>
                  <a:outerShdw blurRad="38100" dist="38100" dir="2700000" algn="tl">
                    <a:srgbClr val="C0C0C0"/>
                  </a:outerShdw>
                </a:effectLst>
                <a:latin typeface="黑体" pitchFamily="2" charset="-122"/>
                <a:ea typeface="黑体" pitchFamily="2" charset="-122"/>
              </a:rPr>
              <a:t>20-2021</a:t>
            </a:r>
            <a:r>
              <a:rPr kumimoji="1" lang="zh-CN" altLang="en-US" sz="2800" dirty="0">
                <a:solidFill>
                  <a:srgbClr val="000066"/>
                </a:solidFill>
                <a:effectLst>
                  <a:outerShdw blurRad="38100" dist="38100" dir="2700000" algn="tl">
                    <a:srgbClr val="C0C0C0"/>
                  </a:outerShdw>
                </a:effectLst>
                <a:latin typeface="黑体" pitchFamily="2" charset="-122"/>
                <a:ea typeface="黑体" pitchFamily="2" charset="-122"/>
              </a:rPr>
              <a:t>学年第一学期</a:t>
            </a:r>
            <a:endPar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endParaRPr>
          </a:p>
        </p:txBody>
      </p:sp>
    </p:spTree>
    <p:extLst>
      <p:ext uri="{BB962C8B-B14F-4D97-AF65-F5344CB8AC3E}">
        <p14:creationId xmlns:p14="http://schemas.microsoft.com/office/powerpoint/2010/main" val="3699377892"/>
      </p:ext>
    </p:extLst>
  </p:cSld>
  <p:clrMapOvr>
    <a:masterClrMapping/>
  </p:clrMapOvr>
  <p:transition advTm="1246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8534" y="752314"/>
            <a:ext cx="7772400" cy="590550"/>
          </a:xfrm>
        </p:spPr>
        <p:txBody>
          <a:bodyPr/>
          <a:lstStyle/>
          <a:p>
            <a:pPr eaLnBrk="1" hangingPunct="1"/>
            <a:r>
              <a:rPr lang="zh-CN" altLang="en-US" sz="5400" b="1" dirty="0">
                <a:solidFill>
                  <a:srgbClr val="002060"/>
                </a:solidFill>
                <a:latin typeface="黑体" panose="02010609060101010101" pitchFamily="49" charset="-122"/>
                <a:ea typeface="黑体" panose="02010609060101010101" pitchFamily="49" charset="-122"/>
              </a:rPr>
              <a:t>四种基本传播机制</a:t>
            </a:r>
          </a:p>
        </p:txBody>
      </p:sp>
      <p:sp>
        <p:nvSpPr>
          <p:cNvPr id="24579" name="Rectangle 3"/>
          <p:cNvSpPr>
            <a:spLocks noGrp="1" noChangeArrowheads="1"/>
          </p:cNvSpPr>
          <p:nvPr>
            <p:ph type="body" sz="half" idx="1"/>
          </p:nvPr>
        </p:nvSpPr>
        <p:spPr>
          <a:xfrm>
            <a:off x="538534" y="1640347"/>
            <a:ext cx="8764076" cy="3467100"/>
          </a:xfrm>
        </p:spPr>
        <p:txBody>
          <a:bodyPr/>
          <a:lstStyle/>
          <a:p>
            <a:pPr eaLnBrk="1" hangingPunct="1">
              <a:buClr>
                <a:srgbClr val="002060"/>
              </a:buClr>
              <a:buFont typeface="Wingdings" panose="05000000000000000000" pitchFamily="2" charset="2"/>
              <a:buChar char="l"/>
            </a:pPr>
            <a:r>
              <a:rPr lang="zh-CN" altLang="en-US" sz="2800" b="1" dirty="0">
                <a:solidFill>
                  <a:srgbClr val="C00000"/>
                </a:solidFill>
                <a:ea typeface="大黑体" charset="-122"/>
              </a:rPr>
              <a:t>直射</a:t>
            </a:r>
            <a:r>
              <a:rPr lang="zh-CN" altLang="en-US" sz="2800" b="1" dirty="0">
                <a:ea typeface="大黑体" charset="-122"/>
              </a:rPr>
              <a:t>：自由空间传播</a:t>
            </a:r>
          </a:p>
          <a:p>
            <a:pPr eaLnBrk="1" hangingPunct="1">
              <a:buClr>
                <a:srgbClr val="002060"/>
              </a:buClr>
              <a:buFont typeface="Wingdings" panose="05000000000000000000" pitchFamily="2" charset="2"/>
              <a:buChar char="l"/>
            </a:pPr>
            <a:r>
              <a:rPr lang="zh-CN" altLang="en-US" sz="2800" b="1" dirty="0">
                <a:solidFill>
                  <a:srgbClr val="C00000"/>
                </a:solidFill>
                <a:ea typeface="大黑体" charset="-122"/>
              </a:rPr>
              <a:t>反射</a:t>
            </a:r>
            <a:r>
              <a:rPr lang="zh-CN" altLang="en-US" sz="2800" b="1" dirty="0">
                <a:ea typeface="大黑体" charset="-122"/>
              </a:rPr>
              <a:t>：当电磁波遇到比波长大得多的物体时，发生</a:t>
            </a:r>
            <a:endParaRPr lang="en-US" altLang="zh-CN" sz="2800" b="1" dirty="0">
              <a:ea typeface="大黑体" charset="-122"/>
            </a:endParaRPr>
          </a:p>
          <a:p>
            <a:pPr marL="0" indent="0" eaLnBrk="1" hangingPunct="1">
              <a:buClr>
                <a:srgbClr val="002060"/>
              </a:buClr>
              <a:buNone/>
            </a:pPr>
            <a:r>
              <a:rPr lang="en-US" altLang="zh-CN" sz="2800" b="1" dirty="0">
                <a:ea typeface="大黑体" charset="-122"/>
              </a:rPr>
              <a:t>   </a:t>
            </a:r>
            <a:r>
              <a:rPr lang="zh-CN" altLang="en-US" sz="2800" b="1" dirty="0">
                <a:ea typeface="大黑体" charset="-122"/>
              </a:rPr>
              <a:t>反射。反射发生在地球表面、建筑物和墙壁表面。</a:t>
            </a:r>
          </a:p>
          <a:p>
            <a:pPr eaLnBrk="1" hangingPunct="1">
              <a:buClr>
                <a:srgbClr val="002060"/>
              </a:buClr>
              <a:buFont typeface="Wingdings" panose="05000000000000000000" pitchFamily="2" charset="2"/>
              <a:buChar char="l"/>
            </a:pPr>
            <a:r>
              <a:rPr lang="zh-CN" altLang="en-US" sz="2800" b="1" dirty="0">
                <a:solidFill>
                  <a:srgbClr val="C00000"/>
                </a:solidFill>
                <a:ea typeface="大黑体" charset="-122"/>
              </a:rPr>
              <a:t>绕射</a:t>
            </a:r>
            <a:r>
              <a:rPr lang="zh-CN" altLang="en-US" sz="2800" b="1" dirty="0">
                <a:ea typeface="大黑体" charset="-122"/>
              </a:rPr>
              <a:t>：当发射机和接收机之间的传播路由被尖锐的</a:t>
            </a:r>
            <a:endParaRPr lang="en-US" altLang="zh-CN" sz="2800" b="1" dirty="0">
              <a:ea typeface="大黑体" charset="-122"/>
            </a:endParaRPr>
          </a:p>
          <a:p>
            <a:pPr marL="0" indent="0" eaLnBrk="1" hangingPunct="1">
              <a:buClr>
                <a:srgbClr val="002060"/>
              </a:buClr>
              <a:buNone/>
            </a:pPr>
            <a:r>
              <a:rPr lang="en-US" altLang="zh-CN" sz="2800" b="1" dirty="0">
                <a:ea typeface="大黑体" charset="-122"/>
              </a:rPr>
              <a:t>   </a:t>
            </a:r>
            <a:r>
              <a:rPr lang="zh-CN" altLang="en-US" sz="2800" b="1" dirty="0">
                <a:ea typeface="大黑体" charset="-122"/>
              </a:rPr>
              <a:t>边缘阻挡时，发生绕射。</a:t>
            </a:r>
          </a:p>
          <a:p>
            <a:pPr eaLnBrk="1" hangingPunct="1">
              <a:buClr>
                <a:srgbClr val="002060"/>
              </a:buClr>
              <a:buFont typeface="Wingdings" panose="05000000000000000000" pitchFamily="2" charset="2"/>
              <a:buChar char="l"/>
            </a:pPr>
            <a:r>
              <a:rPr lang="zh-CN" altLang="en-US" sz="2800" b="1" dirty="0">
                <a:solidFill>
                  <a:srgbClr val="C00000"/>
                </a:solidFill>
                <a:ea typeface="大黑体" charset="-122"/>
              </a:rPr>
              <a:t>散射</a:t>
            </a:r>
            <a:r>
              <a:rPr lang="zh-CN" altLang="en-US" sz="2800" b="1" dirty="0">
                <a:ea typeface="大黑体" charset="-122"/>
              </a:rPr>
              <a:t>：当电磁波的传播路由上存在小于波长的物体、并且单位体积内这种障碍物体的数目非常巨大时，</a:t>
            </a:r>
            <a:endParaRPr lang="en-US" altLang="zh-CN" sz="2800" b="1" dirty="0">
              <a:ea typeface="大黑体" charset="-122"/>
            </a:endParaRPr>
          </a:p>
          <a:p>
            <a:pPr marL="0" indent="0" eaLnBrk="1" hangingPunct="1">
              <a:buClr>
                <a:srgbClr val="002060"/>
              </a:buClr>
              <a:buNone/>
            </a:pPr>
            <a:r>
              <a:rPr lang="en-US" altLang="zh-CN" sz="2800" b="1" dirty="0">
                <a:ea typeface="大黑体" charset="-122"/>
              </a:rPr>
              <a:t>   </a:t>
            </a:r>
            <a:r>
              <a:rPr lang="zh-CN" altLang="en-US" sz="2800" b="1" dirty="0">
                <a:ea typeface="大黑体" charset="-122"/>
              </a:rPr>
              <a:t>发生散射。散射发生在粗糙表面、小物体或其它不</a:t>
            </a:r>
            <a:endParaRPr lang="en-US" altLang="zh-CN" sz="2800" b="1" dirty="0">
              <a:ea typeface="大黑体" charset="-122"/>
            </a:endParaRPr>
          </a:p>
          <a:p>
            <a:pPr marL="0" indent="0" eaLnBrk="1" hangingPunct="1">
              <a:buClr>
                <a:srgbClr val="002060"/>
              </a:buClr>
              <a:buNone/>
            </a:pPr>
            <a:r>
              <a:rPr lang="en-US" altLang="zh-CN" sz="2800" b="1" dirty="0">
                <a:ea typeface="大黑体" charset="-122"/>
              </a:rPr>
              <a:t>   </a:t>
            </a:r>
            <a:r>
              <a:rPr lang="zh-CN" altLang="en-US" sz="2800" b="1" dirty="0">
                <a:ea typeface="大黑体" charset="-122"/>
              </a:rPr>
              <a:t>规则物体，如：树叶、街道标志和灯柱等。</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9</a:t>
            </a:fld>
            <a:endParaRPr lang="en-US" altLang="zh-CN" dirty="0"/>
          </a:p>
        </p:txBody>
      </p:sp>
      <p:sp>
        <p:nvSpPr>
          <p:cNvPr id="4" name="矩形 3"/>
          <p:cNvSpPr/>
          <p:nvPr/>
        </p:nvSpPr>
        <p:spPr>
          <a:xfrm>
            <a:off x="784068" y="6248400"/>
            <a:ext cx="6288901" cy="523220"/>
          </a:xfrm>
          <a:prstGeom prst="rect">
            <a:avLst/>
          </a:prstGeom>
        </p:spPr>
        <p:txBody>
          <a:bodyPr wrap="none">
            <a:spAutoFit/>
          </a:bodyPr>
          <a:lstStyle/>
          <a:p>
            <a:r>
              <a:rPr lang="en-US" altLang="zh-CN" sz="2800" kern="0" dirty="0">
                <a:solidFill>
                  <a:srgbClr val="C00000"/>
                </a:solidFill>
                <a:latin typeface="Tahoma"/>
                <a:ea typeface="大黑体" charset="-122"/>
              </a:rPr>
              <a:t>…</a:t>
            </a:r>
            <a:r>
              <a:rPr lang="zh-CN" altLang="en-US" sz="2800" kern="0" dirty="0">
                <a:solidFill>
                  <a:srgbClr val="C00000"/>
                </a:solidFill>
                <a:latin typeface="Tahoma"/>
                <a:ea typeface="大黑体" charset="-122"/>
              </a:rPr>
              <a:t>衍射</a:t>
            </a:r>
            <a:r>
              <a:rPr lang="zh-CN" altLang="en-US" sz="2800" kern="0" dirty="0">
                <a:solidFill>
                  <a:srgbClr val="40458C"/>
                </a:solidFill>
                <a:latin typeface="Tahoma"/>
                <a:ea typeface="大黑体" charset="-122"/>
              </a:rPr>
              <a:t>：</a:t>
            </a:r>
            <a:r>
              <a:rPr lang="en-US" altLang="zh-CN" sz="2800" kern="0" dirty="0">
                <a:solidFill>
                  <a:srgbClr val="40458C"/>
                </a:solidFill>
                <a:latin typeface="Tahoma"/>
                <a:ea typeface="大黑体" charset="-122"/>
              </a:rPr>
              <a:t>MIMO</a:t>
            </a:r>
            <a:r>
              <a:rPr lang="zh-CN" altLang="en-US" sz="2800" kern="0" dirty="0">
                <a:solidFill>
                  <a:srgbClr val="40458C"/>
                </a:solidFill>
                <a:latin typeface="Tahoma"/>
                <a:ea typeface="大黑体" charset="-122"/>
              </a:rPr>
              <a:t>里面的</a:t>
            </a:r>
            <a:r>
              <a:rPr lang="en-US" altLang="zh-CN" sz="2800" kern="0" dirty="0">
                <a:solidFill>
                  <a:srgbClr val="40458C"/>
                </a:solidFill>
                <a:latin typeface="Tahoma"/>
                <a:ea typeface="大黑体" charset="-122"/>
              </a:rPr>
              <a:t>keyhole</a:t>
            </a:r>
            <a:r>
              <a:rPr lang="zh-CN" altLang="en-US" sz="2800" kern="0" dirty="0">
                <a:solidFill>
                  <a:srgbClr val="40458C"/>
                </a:solidFill>
                <a:latin typeface="Tahoma"/>
                <a:ea typeface="大黑体" charset="-122"/>
              </a:rPr>
              <a:t>效应？</a:t>
            </a:r>
            <a:endParaRPr lang="zh-CN" altLang="en-US" dirty="0"/>
          </a:p>
        </p:txBody>
      </p:sp>
    </p:spTree>
    <p:extLst>
      <p:ext uri="{BB962C8B-B14F-4D97-AF65-F5344CB8AC3E}">
        <p14:creationId xmlns:p14="http://schemas.microsoft.com/office/powerpoint/2010/main" val="306665172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2"/>
          <p:cNvSpPr>
            <a:spLocks noGrp="1" noChangeArrowheads="1"/>
          </p:cNvSpPr>
          <p:nvPr>
            <p:ph type="title"/>
          </p:nvPr>
        </p:nvSpPr>
        <p:spPr>
          <a:xfrm>
            <a:off x="650942" y="809420"/>
            <a:ext cx="7772400" cy="628650"/>
          </a:xfrm>
        </p:spPr>
        <p:txBody>
          <a:bodyPr/>
          <a:lstStyle/>
          <a:p>
            <a:pPr eaLnBrk="1" hangingPunct="1"/>
            <a:r>
              <a:rPr lang="zh-CN" altLang="en-US" b="1" dirty="0">
                <a:solidFill>
                  <a:srgbClr val="002060"/>
                </a:solidFill>
                <a:latin typeface="大黑体" charset="-122"/>
                <a:ea typeface="大黑体" charset="-122"/>
              </a:rPr>
              <a:t>时域的二阶衰落统计特性：</a:t>
            </a:r>
            <a:br>
              <a:rPr lang="en-US" altLang="zh-CN" b="1" dirty="0">
                <a:solidFill>
                  <a:srgbClr val="002060"/>
                </a:solidFill>
                <a:latin typeface="大黑体" charset="-122"/>
                <a:ea typeface="大黑体" charset="-122"/>
              </a:rPr>
            </a:br>
            <a:r>
              <a:rPr lang="zh-CN" altLang="en-US" b="1" dirty="0">
                <a:solidFill>
                  <a:srgbClr val="002060"/>
                </a:solidFill>
                <a:latin typeface="大黑体" charset="-122"/>
                <a:ea typeface="大黑体" charset="-122"/>
              </a:rPr>
              <a:t>电平交叉率</a:t>
            </a:r>
          </a:p>
        </p:txBody>
      </p:sp>
      <p:sp>
        <p:nvSpPr>
          <p:cNvPr id="20488" name="Rectangle 3"/>
          <p:cNvSpPr>
            <a:spLocks noGrp="1" noChangeArrowheads="1"/>
          </p:cNvSpPr>
          <p:nvPr>
            <p:ph type="body" sz="half" idx="1"/>
          </p:nvPr>
        </p:nvSpPr>
        <p:spPr>
          <a:xfrm>
            <a:off x="650942" y="1514270"/>
            <a:ext cx="8382000" cy="4648200"/>
          </a:xfrm>
        </p:spPr>
        <p:txBody>
          <a:bodyPr/>
          <a:lstStyle/>
          <a:p>
            <a:pPr eaLnBrk="1" hangingPunct="1">
              <a:spcAft>
                <a:spcPts val="1000"/>
              </a:spcAft>
              <a:buClr>
                <a:schemeClr val="tx1"/>
              </a:buClr>
              <a:buFont typeface="Monotype Sorts" pitchFamily="2" charset="2"/>
              <a:buChar char="l"/>
            </a:pPr>
            <a:r>
              <a:rPr lang="zh-CN" altLang="en-US" sz="2400" b="1" dirty="0">
                <a:ea typeface="大黑体" charset="-122"/>
                <a:sym typeface="Symbol" panose="05050102010706020507" pitchFamily="18" charset="2"/>
              </a:rPr>
              <a:t>电平交叉率定义为在单位时间内幅度低于给定门限的平均次数。在平衰落的情况下，对于时间选择性信道，电平交叉率可通过幅度和其时间导数的联合概率分布函数计算得到。</a:t>
            </a:r>
          </a:p>
          <a:p>
            <a:pPr eaLnBrk="1" hangingPunct="1">
              <a:spcAft>
                <a:spcPts val="1000"/>
              </a:spcAft>
              <a:buClr>
                <a:schemeClr val="tx1"/>
              </a:buClr>
              <a:buFont typeface="Monotype Sorts" pitchFamily="2" charset="2"/>
              <a:buChar char="l"/>
            </a:pPr>
            <a:r>
              <a:rPr lang="zh-CN" altLang="en-US" sz="2400" b="1" dirty="0">
                <a:ea typeface="大黑体" charset="-122"/>
                <a:sym typeface="Symbol" panose="05050102010706020507" pitchFamily="18" charset="2"/>
              </a:rPr>
              <a:t>假定信道满足瑞利衰落条件，电平交叉率</a:t>
            </a:r>
            <a:r>
              <a:rPr lang="en-US" altLang="zh-CN" sz="2400" b="1" dirty="0">
                <a:ea typeface="大黑体" charset="-122"/>
                <a:sym typeface="Symbol" panose="05050102010706020507" pitchFamily="18" charset="2"/>
              </a:rPr>
              <a:t>Nt</a:t>
            </a:r>
            <a:r>
              <a:rPr lang="zh-CN" altLang="en-US" sz="2400" b="1" dirty="0">
                <a:ea typeface="大黑体" charset="-122"/>
                <a:sym typeface="Symbol" panose="05050102010706020507" pitchFamily="18" charset="2"/>
              </a:rPr>
              <a:t>为</a:t>
            </a:r>
          </a:p>
          <a:p>
            <a:pPr eaLnBrk="1" hangingPunct="1">
              <a:buClr>
                <a:schemeClr val="tx1"/>
              </a:buClr>
              <a:buFont typeface="Monotype Sorts" pitchFamily="2" charset="2"/>
              <a:buChar char="l"/>
            </a:pPr>
            <a:endParaRPr lang="zh-CN" altLang="en-US" sz="2400" b="1" dirty="0">
              <a:ea typeface="大黑体" charset="-122"/>
              <a:sym typeface="Symbol" panose="05050102010706020507" pitchFamily="18" charset="2"/>
            </a:endParaRPr>
          </a:p>
          <a:p>
            <a:pPr eaLnBrk="1" hangingPunct="1">
              <a:spcBef>
                <a:spcPts val="1800"/>
              </a:spcBef>
              <a:buClr>
                <a:schemeClr val="tx1"/>
              </a:buClr>
              <a:buFont typeface="Monotype Sorts" pitchFamily="2" charset="2"/>
              <a:buChar char="l"/>
            </a:pPr>
            <a:r>
              <a:rPr lang="zh-CN" altLang="en-US" sz="2400" b="1" dirty="0">
                <a:ea typeface="大黑体" charset="-122"/>
                <a:sym typeface="Symbol" panose="05050102010706020507" pitchFamily="18" charset="2"/>
              </a:rPr>
              <a:t>其中：    为多普勒扩展的均方根值，           ，  为幅度门限，   为信号的平均功率。</a:t>
            </a:r>
          </a:p>
          <a:p>
            <a:pPr eaLnBrk="1" hangingPunct="1">
              <a:buClr>
                <a:schemeClr val="tx1"/>
              </a:buClr>
              <a:buFont typeface="Monotype Sorts" pitchFamily="2" charset="2"/>
              <a:buChar char="l"/>
            </a:pPr>
            <a:endParaRPr lang="zh-CN" altLang="en-US" sz="2400" b="1" dirty="0">
              <a:ea typeface="大黑体" charset="-122"/>
              <a:sym typeface="Symbol" panose="05050102010706020507" pitchFamily="18" charset="2"/>
            </a:endParaRPr>
          </a:p>
          <a:p>
            <a:pPr eaLnBrk="1" hangingPunct="1">
              <a:buClr>
                <a:schemeClr val="tx1"/>
              </a:buClr>
              <a:buFont typeface="Monotype Sorts" pitchFamily="2" charset="2"/>
              <a:buChar char="l"/>
            </a:pPr>
            <a:endParaRPr lang="en-US" altLang="zh-CN" sz="2400" b="1" dirty="0">
              <a:ea typeface="大黑体" charset="-122"/>
              <a:sym typeface="Symbol" panose="05050102010706020507" pitchFamily="18" charset="2"/>
            </a:endParaRPr>
          </a:p>
        </p:txBody>
      </p:sp>
      <p:sp>
        <p:nvSpPr>
          <p:cNvPr id="20489" name="Rectangle 12"/>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90" name="Rectangle 14"/>
          <p:cNvSpPr>
            <a:spLocks noChangeArrowheads="1"/>
          </p:cNvSpPr>
          <p:nvPr/>
        </p:nvSpPr>
        <p:spPr bwMode="auto">
          <a:xfrm>
            <a:off x="155642" y="36859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2" name="Object 13"/>
          <p:cNvGraphicFramePr>
            <a:graphicFrameLocks noChangeAspect="1"/>
          </p:cNvGraphicFramePr>
          <p:nvPr>
            <p:extLst>
              <p:ext uri="{D42A27DB-BD31-4B8C-83A1-F6EECF244321}">
                <p14:modId xmlns:p14="http://schemas.microsoft.com/office/powerpoint/2010/main" val="1616493872"/>
              </p:ext>
            </p:extLst>
          </p:nvPr>
        </p:nvGraphicFramePr>
        <p:xfrm>
          <a:off x="3198085" y="3616119"/>
          <a:ext cx="2678113" cy="723900"/>
        </p:xfrm>
        <a:graphic>
          <a:graphicData uri="http://schemas.openxmlformats.org/presentationml/2006/ole">
            <mc:AlternateContent xmlns:mc="http://schemas.openxmlformats.org/markup-compatibility/2006">
              <mc:Choice xmlns:v="urn:schemas-microsoft-com:vml" Requires="v">
                <p:oleObj spid="_x0000_s43216" name="公式" r:id="rId3" imgW="1409088" imgH="380835" progId="Equation.3">
                  <p:embed/>
                </p:oleObj>
              </mc:Choice>
              <mc:Fallback>
                <p:oleObj name="公式" r:id="rId3" imgW="1409088" imgH="380835" progId="Equation.3">
                  <p:embed/>
                  <p:pic>
                    <p:nvPicPr>
                      <p:cNvPr id="0" name="Picture 2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085" y="3616119"/>
                        <a:ext cx="2678113"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1" name="Rectangle 16"/>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92" name="Rectangle 18"/>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3" name="Object 17"/>
          <p:cNvGraphicFramePr>
            <a:graphicFrameLocks noChangeAspect="1"/>
          </p:cNvGraphicFramePr>
          <p:nvPr>
            <p:extLst>
              <p:ext uri="{D42A27DB-BD31-4B8C-83A1-F6EECF244321}">
                <p14:modId xmlns:p14="http://schemas.microsoft.com/office/powerpoint/2010/main" val="2758293623"/>
              </p:ext>
            </p:extLst>
          </p:nvPr>
        </p:nvGraphicFramePr>
        <p:xfrm>
          <a:off x="1959042" y="4425745"/>
          <a:ext cx="327025" cy="327025"/>
        </p:xfrm>
        <a:graphic>
          <a:graphicData uri="http://schemas.openxmlformats.org/presentationml/2006/ole">
            <mc:AlternateContent xmlns:mc="http://schemas.openxmlformats.org/markup-compatibility/2006">
              <mc:Choice xmlns:v="urn:schemas-microsoft-com:vml" Requires="v">
                <p:oleObj spid="_x0000_s43217" name="公式" r:id="rId5" imgW="203024" imgH="203024" progId="Equation.3">
                  <p:embed/>
                </p:oleObj>
              </mc:Choice>
              <mc:Fallback>
                <p:oleObj name="公式" r:id="rId5" imgW="203024" imgH="203024" progId="Equation.3">
                  <p:embed/>
                  <p:pic>
                    <p:nvPicPr>
                      <p:cNvPr id="0" name="Picture 2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9042" y="4425745"/>
                        <a:ext cx="32702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3" name="Rectangle 20"/>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4" name="Object 19"/>
          <p:cNvGraphicFramePr>
            <a:graphicFrameLocks noChangeAspect="1"/>
          </p:cNvGraphicFramePr>
          <p:nvPr>
            <p:extLst>
              <p:ext uri="{D42A27DB-BD31-4B8C-83A1-F6EECF244321}">
                <p14:modId xmlns:p14="http://schemas.microsoft.com/office/powerpoint/2010/main" val="2416133856"/>
              </p:ext>
            </p:extLst>
          </p:nvPr>
        </p:nvGraphicFramePr>
        <p:xfrm>
          <a:off x="6028421" y="4289108"/>
          <a:ext cx="936625" cy="593725"/>
        </p:xfrm>
        <a:graphic>
          <a:graphicData uri="http://schemas.openxmlformats.org/presentationml/2006/ole">
            <mc:AlternateContent xmlns:mc="http://schemas.openxmlformats.org/markup-compatibility/2006">
              <mc:Choice xmlns:v="urn:schemas-microsoft-com:vml" Requires="v">
                <p:oleObj spid="_x0000_s43218" name="公式" r:id="rId7" imgW="672808" imgH="431613" progId="Equation.3">
                  <p:embed/>
                </p:oleObj>
              </mc:Choice>
              <mc:Fallback>
                <p:oleObj name="公式" r:id="rId7" imgW="672808" imgH="431613" progId="Equation.3">
                  <p:embed/>
                  <p:pic>
                    <p:nvPicPr>
                      <p:cNvPr id="0" name="Picture 2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8421" y="4289108"/>
                        <a:ext cx="936625"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4" name="Rectangle 22"/>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5" name="Object 21"/>
          <p:cNvGraphicFramePr>
            <a:graphicFrameLocks noChangeAspect="1"/>
          </p:cNvGraphicFramePr>
          <p:nvPr>
            <p:extLst>
              <p:ext uri="{D42A27DB-BD31-4B8C-83A1-F6EECF244321}">
                <p14:modId xmlns:p14="http://schemas.microsoft.com/office/powerpoint/2010/main" val="1646256566"/>
              </p:ext>
            </p:extLst>
          </p:nvPr>
        </p:nvGraphicFramePr>
        <p:xfrm>
          <a:off x="1546460" y="4759120"/>
          <a:ext cx="344488" cy="330200"/>
        </p:xfrm>
        <a:graphic>
          <a:graphicData uri="http://schemas.openxmlformats.org/presentationml/2006/ole">
            <mc:AlternateContent xmlns:mc="http://schemas.openxmlformats.org/markup-compatibility/2006">
              <mc:Choice xmlns:v="urn:schemas-microsoft-com:vml" Requires="v">
                <p:oleObj spid="_x0000_s43219" name="公式" r:id="rId9" imgW="241300" imgH="228600" progId="Equation.3">
                  <p:embed/>
                </p:oleObj>
              </mc:Choice>
              <mc:Fallback>
                <p:oleObj name="公式" r:id="rId9" imgW="241300" imgH="228600" progId="Equation.3">
                  <p:embed/>
                  <p:pic>
                    <p:nvPicPr>
                      <p:cNvPr id="0" name="Picture 2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6460" y="4759120"/>
                        <a:ext cx="34448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5" name="Rectangle 24"/>
          <p:cNvSpPr>
            <a:spLocks noChangeArrowheads="1"/>
          </p:cNvSpPr>
          <p:nvPr/>
        </p:nvSpPr>
        <p:spPr bwMode="auto">
          <a:xfrm>
            <a:off x="155642" y="4474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6" name="Object 23"/>
          <p:cNvGraphicFramePr>
            <a:graphicFrameLocks noChangeAspect="1"/>
          </p:cNvGraphicFramePr>
          <p:nvPr>
            <p:extLst>
              <p:ext uri="{D42A27DB-BD31-4B8C-83A1-F6EECF244321}">
                <p14:modId xmlns:p14="http://schemas.microsoft.com/office/powerpoint/2010/main" val="2227900383"/>
              </p:ext>
            </p:extLst>
          </p:nvPr>
        </p:nvGraphicFramePr>
        <p:xfrm>
          <a:off x="7257146" y="4478020"/>
          <a:ext cx="203200" cy="215900"/>
        </p:xfrm>
        <a:graphic>
          <a:graphicData uri="http://schemas.openxmlformats.org/presentationml/2006/ole">
            <mc:AlternateContent xmlns:mc="http://schemas.openxmlformats.org/markup-compatibility/2006">
              <mc:Choice xmlns:v="urn:schemas-microsoft-com:vml" Requires="v">
                <p:oleObj spid="_x0000_s43220" name="公式" r:id="rId11" imgW="139639" imgH="152334" progId="Equation.3">
                  <p:embed/>
                </p:oleObj>
              </mc:Choice>
              <mc:Fallback>
                <p:oleObj name="公式" r:id="rId11" imgW="139639" imgH="152334" progId="Equation.3">
                  <p:embed/>
                  <p:pic>
                    <p:nvPicPr>
                      <p:cNvPr id="0" name="Picture 2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57146" y="4478020"/>
                        <a:ext cx="2032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99</a:t>
            </a:fld>
            <a:endParaRPr lang="en-US" altLang="zh-CN"/>
          </a:p>
        </p:txBody>
      </p:sp>
    </p:spTree>
    <p:extLst>
      <p:ext uri="{BB962C8B-B14F-4D97-AF65-F5344CB8AC3E}">
        <p14:creationId xmlns:p14="http://schemas.microsoft.com/office/powerpoint/2010/main" val="3527790841"/>
      </p:ext>
    </p:extLst>
  </p:cSld>
  <p:clrMapOvr>
    <a:masterClrMapping/>
  </p:clrMapOvr>
  <p:transition>
    <p:cove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a:xfrm>
            <a:off x="568729" y="253139"/>
            <a:ext cx="8445500" cy="1238386"/>
          </a:xfrm>
        </p:spPr>
        <p:txBody>
          <a:bodyPr/>
          <a:lstStyle/>
          <a:p>
            <a:pPr eaLnBrk="1" hangingPunct="1"/>
            <a:r>
              <a:rPr lang="zh-CN" altLang="en-US" b="1" dirty="0">
                <a:solidFill>
                  <a:srgbClr val="002060"/>
                </a:solidFill>
                <a:latin typeface="大黑体" charset="-122"/>
                <a:ea typeface="大黑体" charset="-122"/>
              </a:rPr>
              <a:t>时域的二阶衰落统计特性：</a:t>
            </a:r>
            <a:br>
              <a:rPr lang="en-US" altLang="zh-CN" b="1" dirty="0">
                <a:solidFill>
                  <a:srgbClr val="002060"/>
                </a:solidFill>
                <a:latin typeface="大黑体" charset="-122"/>
                <a:ea typeface="大黑体" charset="-122"/>
              </a:rPr>
            </a:br>
            <a:r>
              <a:rPr lang="zh-CN" altLang="en-US" b="1" dirty="0">
                <a:solidFill>
                  <a:srgbClr val="002060"/>
                </a:solidFill>
                <a:latin typeface="大黑体" charset="-122"/>
                <a:ea typeface="大黑体" charset="-122"/>
              </a:rPr>
              <a:t>平均衰落持续时间</a:t>
            </a:r>
          </a:p>
        </p:txBody>
      </p:sp>
      <p:sp>
        <p:nvSpPr>
          <p:cNvPr id="21509" name="Rectangle 7"/>
          <p:cNvSpPr>
            <a:spLocks noChangeArrowheads="1"/>
          </p:cNvSpPr>
          <p:nvPr/>
        </p:nvSpPr>
        <p:spPr bwMode="auto">
          <a:xfrm>
            <a:off x="4612126" y="5530986"/>
            <a:ext cx="6858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510" name="Rectangle 9"/>
          <p:cNvSpPr>
            <a:spLocks noChangeArrowheads="1"/>
          </p:cNvSpPr>
          <p:nvPr/>
        </p:nvSpPr>
        <p:spPr bwMode="auto">
          <a:xfrm>
            <a:off x="2021326" y="159716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511" name="Rectangle 12"/>
          <p:cNvSpPr>
            <a:spLocks noChangeArrowheads="1"/>
          </p:cNvSpPr>
          <p:nvPr/>
        </p:nvSpPr>
        <p:spPr bwMode="auto">
          <a:xfrm>
            <a:off x="608451" y="1549672"/>
            <a:ext cx="812165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zh-CN" altLang="en-US" sz="2400" b="1" dirty="0">
                <a:latin typeface="大黑体" charset="-122"/>
                <a:ea typeface="大黑体" charset="-122"/>
              </a:rPr>
              <a:t>平均衰落持续时间定义为接收信号幅度低于给定门限的持续时间之平均值。对于给定门限，平均衰落持续时间可以从下式计算：</a:t>
            </a:r>
            <a:r>
              <a:rPr lang="zh-CN" altLang="en-US" sz="2400" dirty="0">
                <a:latin typeface="大黑体" charset="-122"/>
                <a:ea typeface="大黑体" charset="-122"/>
              </a:rPr>
              <a:t> </a:t>
            </a:r>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假定信道满足瑞利衰落条件，平均衰落持续时间为：</a:t>
            </a:r>
            <a:r>
              <a:rPr lang="zh-CN" altLang="en-US" sz="2400" dirty="0">
                <a:latin typeface="大黑体" charset="-122"/>
                <a:ea typeface="大黑体" charset="-122"/>
              </a:rPr>
              <a:t> </a:t>
            </a:r>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r>
              <a:rPr lang="zh-CN" altLang="en-US" sz="2400" b="1" dirty="0">
                <a:latin typeface="大黑体" charset="-122"/>
                <a:ea typeface="大黑体" charset="-122"/>
              </a:rPr>
              <a:t> </a:t>
            </a:r>
          </a:p>
        </p:txBody>
      </p:sp>
      <p:graphicFrame>
        <p:nvGraphicFramePr>
          <p:cNvPr id="21506" name="Object 13"/>
          <p:cNvGraphicFramePr>
            <a:graphicFrameLocks noChangeAspect="1"/>
          </p:cNvGraphicFramePr>
          <p:nvPr>
            <p:extLst>
              <p:ext uri="{D42A27DB-BD31-4B8C-83A1-F6EECF244321}">
                <p14:modId xmlns:p14="http://schemas.microsoft.com/office/powerpoint/2010/main" val="3142512006"/>
              </p:ext>
            </p:extLst>
          </p:nvPr>
        </p:nvGraphicFramePr>
        <p:xfrm>
          <a:off x="3261198" y="2622124"/>
          <a:ext cx="2413000" cy="992188"/>
        </p:xfrm>
        <a:graphic>
          <a:graphicData uri="http://schemas.openxmlformats.org/presentationml/2006/ole">
            <mc:AlternateContent xmlns:mc="http://schemas.openxmlformats.org/markup-compatibility/2006">
              <mc:Choice xmlns:v="urn:schemas-microsoft-com:vml" Requires="v">
                <p:oleObj spid="_x0000_s38382" name="公式" r:id="rId3" imgW="1016000" imgH="419100" progId="Equation.3">
                  <p:embed/>
                </p:oleObj>
              </mc:Choice>
              <mc:Fallback>
                <p:oleObj name="公式" r:id="rId3" imgW="1016000" imgH="4191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1198" y="2622124"/>
                        <a:ext cx="241300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3" name="Rectangle 16"/>
          <p:cNvSpPr>
            <a:spLocks noChangeArrowheads="1"/>
          </p:cNvSpPr>
          <p:nvPr/>
        </p:nvSpPr>
        <p:spPr bwMode="auto">
          <a:xfrm>
            <a:off x="97276" y="31128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7" name="Object 15"/>
          <p:cNvGraphicFramePr>
            <a:graphicFrameLocks noChangeAspect="1"/>
          </p:cNvGraphicFramePr>
          <p:nvPr>
            <p:extLst>
              <p:ext uri="{D42A27DB-BD31-4B8C-83A1-F6EECF244321}">
                <p14:modId xmlns:p14="http://schemas.microsoft.com/office/powerpoint/2010/main" val="1342659236"/>
              </p:ext>
            </p:extLst>
          </p:nvPr>
        </p:nvGraphicFramePr>
        <p:xfrm>
          <a:off x="3190554" y="4514031"/>
          <a:ext cx="2554288" cy="771525"/>
        </p:xfrm>
        <a:graphic>
          <a:graphicData uri="http://schemas.openxmlformats.org/presentationml/2006/ole">
            <mc:AlternateContent xmlns:mc="http://schemas.openxmlformats.org/markup-compatibility/2006">
              <mc:Choice xmlns:v="urn:schemas-microsoft-com:vml" Requires="v">
                <p:oleObj spid="_x0000_s38383" name="公式" r:id="rId5" imgW="1422400" imgH="431800" progId="Equation.3">
                  <p:embed/>
                </p:oleObj>
              </mc:Choice>
              <mc:Fallback>
                <p:oleObj name="公式" r:id="rId5" imgW="1422400" imgH="4318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0554" y="4514031"/>
                        <a:ext cx="2554288"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100</a:t>
            </a:fld>
            <a:endParaRPr lang="en-US" altLang="zh-CN"/>
          </a:p>
        </p:txBody>
      </p:sp>
    </p:spTree>
    <p:extLst>
      <p:ext uri="{BB962C8B-B14F-4D97-AF65-F5344CB8AC3E}">
        <p14:creationId xmlns:p14="http://schemas.microsoft.com/office/powerpoint/2010/main" val="4020781145"/>
      </p:ext>
    </p:extLst>
  </p:cSld>
  <p:clrMapOvr>
    <a:masterClrMapping/>
  </p:clrMapOvr>
  <p:transition>
    <p:cove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15950" y="665603"/>
            <a:ext cx="7772400" cy="628650"/>
          </a:xfrm>
        </p:spPr>
        <p:txBody>
          <a:bodyPr/>
          <a:lstStyle/>
          <a:p>
            <a:pPr eaLnBrk="1" hangingPunct="1"/>
            <a:r>
              <a:rPr lang="zh-CN" altLang="en-US" sz="5400" b="1" dirty="0">
                <a:solidFill>
                  <a:srgbClr val="002060"/>
                </a:solidFill>
                <a:latin typeface="大黑体" charset="-122"/>
                <a:ea typeface="大黑体" charset="-122"/>
              </a:rPr>
              <a:t>频域的二阶衰落统计特性</a:t>
            </a:r>
          </a:p>
        </p:txBody>
      </p:sp>
      <p:sp>
        <p:nvSpPr>
          <p:cNvPr id="22534" name="Rectangle 3"/>
          <p:cNvSpPr>
            <a:spLocks noChangeArrowheads="1"/>
          </p:cNvSpPr>
          <p:nvPr/>
        </p:nvSpPr>
        <p:spPr bwMode="auto">
          <a:xfrm>
            <a:off x="4514850" y="5219700"/>
            <a:ext cx="6858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5" name="Rectangle 4"/>
          <p:cNvSpPr>
            <a:spLocks noChangeArrowheads="1"/>
          </p:cNvSpPr>
          <p:nvPr/>
        </p:nvSpPr>
        <p:spPr bwMode="auto">
          <a:xfrm>
            <a:off x="1924050" y="1285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6" name="Rectangle 5"/>
          <p:cNvSpPr>
            <a:spLocks noChangeArrowheads="1"/>
          </p:cNvSpPr>
          <p:nvPr/>
        </p:nvSpPr>
        <p:spPr bwMode="auto">
          <a:xfrm>
            <a:off x="615950" y="1557437"/>
            <a:ext cx="81216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zh-CN" altLang="en-US" sz="2400" b="1" dirty="0">
                <a:latin typeface="大黑体" charset="-122"/>
                <a:ea typeface="大黑体" charset="-122"/>
              </a:rPr>
              <a:t>在慢衰落情况下，对于频率选择性信道，我们也可以定义频域上的电平交叉率，即</a:t>
            </a:r>
            <a:r>
              <a:rPr lang="zh-CN" altLang="en-US" sz="2400" b="1" dirty="0">
                <a:solidFill>
                  <a:srgbClr val="000066"/>
                </a:solidFill>
                <a:latin typeface="大黑体" charset="-122"/>
                <a:ea typeface="大黑体" charset="-122"/>
              </a:rPr>
              <a:t>在单位频带内幅度低于给定门限的平均次数。</a:t>
            </a:r>
            <a:r>
              <a:rPr lang="zh-CN" altLang="en-US" sz="2400" b="1" dirty="0">
                <a:latin typeface="大黑体" charset="-122"/>
                <a:ea typeface="大黑体" charset="-122"/>
              </a:rPr>
              <a:t>假定信道满足瑞利衰落条件，根据对偶关系，频域的电平交叉率为：</a:t>
            </a: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r>
              <a:rPr lang="zh-CN" altLang="en-US" sz="2400" b="1" dirty="0">
                <a:latin typeface="大黑体" charset="-122"/>
                <a:ea typeface="大黑体" charset="-122"/>
              </a:rPr>
              <a:t>其中  为时延扩展。</a:t>
            </a:r>
          </a:p>
          <a:p>
            <a:pPr algn="l"/>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同样原理，可以定义平均衰落持续带宽。根据对偶关系得出：</a:t>
            </a: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p:txBody>
      </p:sp>
      <p:sp>
        <p:nvSpPr>
          <p:cNvPr id="2253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9"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0" name="Object 10"/>
          <p:cNvGraphicFramePr>
            <a:graphicFrameLocks noChangeAspect="1"/>
          </p:cNvGraphicFramePr>
          <p:nvPr>
            <p:extLst>
              <p:ext uri="{D42A27DB-BD31-4B8C-83A1-F6EECF244321}">
                <p14:modId xmlns:p14="http://schemas.microsoft.com/office/powerpoint/2010/main" val="779266543"/>
              </p:ext>
            </p:extLst>
          </p:nvPr>
        </p:nvGraphicFramePr>
        <p:xfrm>
          <a:off x="2978150" y="3133626"/>
          <a:ext cx="3517900" cy="561975"/>
        </p:xfrm>
        <a:graphic>
          <a:graphicData uri="http://schemas.openxmlformats.org/presentationml/2006/ole">
            <mc:AlternateContent xmlns:mc="http://schemas.openxmlformats.org/markup-compatibility/2006">
              <mc:Choice xmlns:v="urn:schemas-microsoft-com:vml" Requires="v">
                <p:oleObj spid="_x0000_s39649" name="公式" r:id="rId3" imgW="1612900" imgH="254000" progId="Equation.3">
                  <p:embed/>
                </p:oleObj>
              </mc:Choice>
              <mc:Fallback>
                <p:oleObj name="公式" r:id="rId3" imgW="1612900" imgH="254000" progId="Equation.3">
                  <p:embed/>
                  <p:pic>
                    <p:nvPicPr>
                      <p:cNvPr id="0"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150" y="3133626"/>
                        <a:ext cx="351790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0"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1" name="Object 12"/>
          <p:cNvGraphicFramePr>
            <a:graphicFrameLocks noChangeAspect="1"/>
          </p:cNvGraphicFramePr>
          <p:nvPr>
            <p:extLst>
              <p:ext uri="{D42A27DB-BD31-4B8C-83A1-F6EECF244321}">
                <p14:modId xmlns:p14="http://schemas.microsoft.com/office/powerpoint/2010/main" val="3873651376"/>
              </p:ext>
            </p:extLst>
          </p:nvPr>
        </p:nvGraphicFramePr>
        <p:xfrm>
          <a:off x="1347281" y="3819594"/>
          <a:ext cx="323850" cy="339725"/>
        </p:xfrm>
        <a:graphic>
          <a:graphicData uri="http://schemas.openxmlformats.org/presentationml/2006/ole">
            <mc:AlternateContent xmlns:mc="http://schemas.openxmlformats.org/markup-compatibility/2006">
              <mc:Choice xmlns:v="urn:schemas-microsoft-com:vml" Requires="v">
                <p:oleObj spid="_x0000_s39650" name="公式" r:id="rId5" imgW="190417" imgH="203112" progId="Equation.3">
                  <p:embed/>
                </p:oleObj>
              </mc:Choice>
              <mc:Fallback>
                <p:oleObj name="公式" r:id="rId5" imgW="190417" imgH="203112" progId="Equation.3">
                  <p:embed/>
                  <p:pic>
                    <p:nvPicPr>
                      <p:cNvPr id="0" name="Picture 1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281" y="3819594"/>
                        <a:ext cx="323850"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1" name="Rectangle 1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2" name="Object 14"/>
          <p:cNvGraphicFramePr>
            <a:graphicFrameLocks noChangeAspect="1"/>
          </p:cNvGraphicFramePr>
          <p:nvPr>
            <p:extLst>
              <p:ext uri="{D42A27DB-BD31-4B8C-83A1-F6EECF244321}">
                <p14:modId xmlns:p14="http://schemas.microsoft.com/office/powerpoint/2010/main" val="760652048"/>
              </p:ext>
            </p:extLst>
          </p:nvPr>
        </p:nvGraphicFramePr>
        <p:xfrm>
          <a:off x="3602037" y="5116850"/>
          <a:ext cx="1800225" cy="771525"/>
        </p:xfrm>
        <a:graphic>
          <a:graphicData uri="http://schemas.openxmlformats.org/presentationml/2006/ole">
            <mc:AlternateContent xmlns:mc="http://schemas.openxmlformats.org/markup-compatibility/2006">
              <mc:Choice xmlns:v="urn:schemas-microsoft-com:vml" Requires="v">
                <p:oleObj spid="_x0000_s39651" name="公式" r:id="rId7" imgW="1002865" imgH="431613" progId="Equation.3">
                  <p:embed/>
                </p:oleObj>
              </mc:Choice>
              <mc:Fallback>
                <p:oleObj name="公式" r:id="rId7" imgW="1002865" imgH="431613" progId="Equation.3">
                  <p:embed/>
                  <p:pic>
                    <p:nvPicPr>
                      <p:cNvPr id="0" name="Picture 1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2037" y="5116850"/>
                        <a:ext cx="1800225"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101</a:t>
            </a:fld>
            <a:endParaRPr lang="en-US" altLang="zh-CN"/>
          </a:p>
        </p:txBody>
      </p:sp>
    </p:spTree>
    <p:extLst>
      <p:ext uri="{BB962C8B-B14F-4D97-AF65-F5344CB8AC3E}">
        <p14:creationId xmlns:p14="http://schemas.microsoft.com/office/powerpoint/2010/main" val="3114475346"/>
      </p:ext>
    </p:extLst>
  </p:cSld>
  <p:clrMapOvr>
    <a:masterClrMapping/>
  </p:clrMapOvr>
  <p:transition>
    <p:cove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a:xfrm>
            <a:off x="607640" y="791554"/>
            <a:ext cx="7772400" cy="628650"/>
          </a:xfrm>
        </p:spPr>
        <p:txBody>
          <a:bodyPr/>
          <a:lstStyle/>
          <a:p>
            <a:pPr eaLnBrk="1" hangingPunct="1"/>
            <a:r>
              <a:rPr lang="zh-CN" altLang="en-US" sz="5400" b="1" dirty="0">
                <a:solidFill>
                  <a:srgbClr val="002060"/>
                </a:solidFill>
                <a:latin typeface="大黑体" charset="-122"/>
                <a:ea typeface="大黑体" charset="-122"/>
              </a:rPr>
              <a:t>空域的二阶衰落统计特性</a:t>
            </a:r>
          </a:p>
        </p:txBody>
      </p:sp>
      <p:sp>
        <p:nvSpPr>
          <p:cNvPr id="23558" name="Rectangle 3"/>
          <p:cNvSpPr>
            <a:spLocks noChangeArrowheads="1"/>
          </p:cNvSpPr>
          <p:nvPr/>
        </p:nvSpPr>
        <p:spPr bwMode="auto">
          <a:xfrm>
            <a:off x="4573215" y="5647716"/>
            <a:ext cx="6858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59" name="Rectangle 4"/>
          <p:cNvSpPr>
            <a:spLocks noChangeArrowheads="1"/>
          </p:cNvSpPr>
          <p:nvPr/>
        </p:nvSpPr>
        <p:spPr bwMode="auto">
          <a:xfrm>
            <a:off x="1982415" y="171389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0" name="Rectangle 5"/>
          <p:cNvSpPr>
            <a:spLocks noChangeArrowheads="1"/>
          </p:cNvSpPr>
          <p:nvPr/>
        </p:nvSpPr>
        <p:spPr bwMode="auto">
          <a:xfrm>
            <a:off x="607640" y="1524979"/>
            <a:ext cx="812165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zh-CN" altLang="en-US" sz="2400" b="1" dirty="0">
                <a:latin typeface="大黑体" charset="-122"/>
                <a:ea typeface="大黑体" charset="-122"/>
              </a:rPr>
              <a:t>在慢衰落及平衰落情况下，对于空间选择性信道，我们也可以定义空域上的电平交叉率，即</a:t>
            </a:r>
            <a:r>
              <a:rPr lang="zh-CN" altLang="en-US" sz="2400" b="1" dirty="0">
                <a:solidFill>
                  <a:srgbClr val="000066"/>
                </a:solidFill>
                <a:latin typeface="大黑体" charset="-122"/>
                <a:ea typeface="大黑体" charset="-122"/>
              </a:rPr>
              <a:t>在单位距离内幅度低于给定门限的平均次数。</a:t>
            </a:r>
            <a:r>
              <a:rPr lang="zh-CN" altLang="en-US" sz="2400" b="1" dirty="0">
                <a:latin typeface="大黑体" charset="-122"/>
                <a:ea typeface="大黑体" charset="-122"/>
              </a:rPr>
              <a:t>假定信道满足瑞利衰落条件，根据对偶关系，空域的电平交叉率为：</a:t>
            </a: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r>
              <a:rPr lang="zh-CN" altLang="en-US" sz="2400" b="1" dirty="0">
                <a:latin typeface="大黑体" charset="-122"/>
                <a:ea typeface="大黑体" charset="-122"/>
              </a:rPr>
              <a:t>其中  为角度扩展。</a:t>
            </a:r>
          </a:p>
          <a:p>
            <a:pPr algn="l"/>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同样原理，可以定义平均衰落持续距离。根据对偶关系得出</a:t>
            </a:r>
            <a:r>
              <a:rPr lang="zh-CN" altLang="en-US" sz="2400" dirty="0">
                <a:latin typeface="大黑体" charset="-122"/>
                <a:ea typeface="大黑体" charset="-122"/>
              </a:rPr>
              <a:t>：</a:t>
            </a:r>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endParaRPr lang="zh-CN" altLang="en-US" sz="2400" b="1" dirty="0">
              <a:latin typeface="大黑体" charset="-122"/>
              <a:ea typeface="大黑体" charset="-122"/>
            </a:endParaRPr>
          </a:p>
          <a:p>
            <a:pPr algn="l"/>
            <a:r>
              <a:rPr lang="zh-CN" altLang="en-US" sz="2400" b="1" dirty="0">
                <a:latin typeface="大黑体" charset="-122"/>
                <a:ea typeface="大黑体" charset="-122"/>
              </a:rPr>
              <a:t> </a:t>
            </a:r>
          </a:p>
        </p:txBody>
      </p:sp>
      <p:sp>
        <p:nvSpPr>
          <p:cNvPr id="23561" name="Rectangle 6"/>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2" name="Rectangle 7"/>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3" name="Rectangle 8"/>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4" name="Rectangle 10"/>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5" name="Rectangle 12"/>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6" name="Rectangle 15"/>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4" name="Object 14"/>
          <p:cNvGraphicFramePr>
            <a:graphicFrameLocks noChangeAspect="1"/>
          </p:cNvGraphicFramePr>
          <p:nvPr>
            <p:extLst>
              <p:ext uri="{D42A27DB-BD31-4B8C-83A1-F6EECF244321}">
                <p14:modId xmlns:p14="http://schemas.microsoft.com/office/powerpoint/2010/main" val="2193055324"/>
              </p:ext>
            </p:extLst>
          </p:nvPr>
        </p:nvGraphicFramePr>
        <p:xfrm>
          <a:off x="3074615" y="3038541"/>
          <a:ext cx="2838450" cy="762000"/>
        </p:xfrm>
        <a:graphic>
          <a:graphicData uri="http://schemas.openxmlformats.org/presentationml/2006/ole">
            <mc:AlternateContent xmlns:mc="http://schemas.openxmlformats.org/markup-compatibility/2006">
              <mc:Choice xmlns:v="urn:schemas-microsoft-com:vml" Requires="v">
                <p:oleObj spid="_x0000_s40673" name="公式" r:id="rId3" imgW="1422400" imgH="381000" progId="Equation.3">
                  <p:embed/>
                </p:oleObj>
              </mc:Choice>
              <mc:Fallback>
                <p:oleObj name="公式" r:id="rId3" imgW="1422400" imgH="381000" progId="Equation.3">
                  <p:embed/>
                  <p:pic>
                    <p:nvPicPr>
                      <p:cNvPr id="0"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615" y="3038541"/>
                        <a:ext cx="28384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7" name="Rectangle 17"/>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5" name="Object 16"/>
          <p:cNvGraphicFramePr>
            <a:graphicFrameLocks noChangeAspect="1"/>
          </p:cNvGraphicFramePr>
          <p:nvPr>
            <p:extLst>
              <p:ext uri="{D42A27DB-BD31-4B8C-83A1-F6EECF244321}">
                <p14:modId xmlns:p14="http://schemas.microsoft.com/office/powerpoint/2010/main" val="1355561487"/>
              </p:ext>
            </p:extLst>
          </p:nvPr>
        </p:nvGraphicFramePr>
        <p:xfrm>
          <a:off x="1391865" y="3857016"/>
          <a:ext cx="279400" cy="320675"/>
        </p:xfrm>
        <a:graphic>
          <a:graphicData uri="http://schemas.openxmlformats.org/presentationml/2006/ole">
            <mc:AlternateContent xmlns:mc="http://schemas.openxmlformats.org/markup-compatibility/2006">
              <mc:Choice xmlns:v="urn:schemas-microsoft-com:vml" Requires="v">
                <p:oleObj spid="_x0000_s40674" name="公式" r:id="rId5" imgW="190417" imgH="203112" progId="Equation.3">
                  <p:embed/>
                </p:oleObj>
              </mc:Choice>
              <mc:Fallback>
                <p:oleObj name="公式" r:id="rId5" imgW="190417" imgH="203112" progId="Equation.3">
                  <p:embed/>
                  <p:pic>
                    <p:nvPicPr>
                      <p:cNvPr id="0" name="Picture 1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1865" y="3857016"/>
                        <a:ext cx="279400"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8" name="Rectangle 19"/>
          <p:cNvSpPr>
            <a:spLocks noChangeArrowheads="1"/>
          </p:cNvSpPr>
          <p:nvPr/>
        </p:nvSpPr>
        <p:spPr bwMode="auto">
          <a:xfrm>
            <a:off x="58365" y="42801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6" name="Object 18"/>
          <p:cNvGraphicFramePr>
            <a:graphicFrameLocks noChangeAspect="1"/>
          </p:cNvGraphicFramePr>
          <p:nvPr>
            <p:extLst>
              <p:ext uri="{D42A27DB-BD31-4B8C-83A1-F6EECF244321}">
                <p14:modId xmlns:p14="http://schemas.microsoft.com/office/powerpoint/2010/main" val="3911228148"/>
              </p:ext>
            </p:extLst>
          </p:nvPr>
        </p:nvGraphicFramePr>
        <p:xfrm>
          <a:off x="3153196" y="4995558"/>
          <a:ext cx="2681288" cy="809625"/>
        </p:xfrm>
        <a:graphic>
          <a:graphicData uri="http://schemas.openxmlformats.org/presentationml/2006/ole">
            <mc:AlternateContent xmlns:mc="http://schemas.openxmlformats.org/markup-compatibility/2006">
              <mc:Choice xmlns:v="urn:schemas-microsoft-com:vml" Requires="v">
                <p:oleObj spid="_x0000_s40675" name="公式" r:id="rId7" imgW="1422400" imgH="431800" progId="Equation.3">
                  <p:embed/>
                </p:oleObj>
              </mc:Choice>
              <mc:Fallback>
                <p:oleObj name="公式" r:id="rId7" imgW="1422400" imgH="431800" progId="Equation.3">
                  <p:embed/>
                  <p:pic>
                    <p:nvPicPr>
                      <p:cNvPr id="0" name="Picture 1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3196" y="4995558"/>
                        <a:ext cx="2681288"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102</a:t>
            </a:fld>
            <a:endParaRPr lang="en-US" altLang="zh-CN"/>
          </a:p>
        </p:txBody>
      </p:sp>
    </p:spTree>
    <p:extLst>
      <p:ext uri="{BB962C8B-B14F-4D97-AF65-F5344CB8AC3E}">
        <p14:creationId xmlns:p14="http://schemas.microsoft.com/office/powerpoint/2010/main" val="3963032156"/>
      </p:ext>
    </p:extLst>
  </p:cSld>
  <p:clrMapOvr>
    <a:masterClrMapping/>
  </p:clrMapOvr>
  <p:transition>
    <p:cove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3325" y="228600"/>
            <a:ext cx="7772400" cy="1143000"/>
          </a:xfrm>
        </p:spPr>
        <p:txBody>
          <a:bodyPr/>
          <a:lstStyle/>
          <a:p>
            <a:r>
              <a:rPr lang="zh-CN" altLang="en-US" dirty="0">
                <a:solidFill>
                  <a:srgbClr val="002060"/>
                </a:solidFill>
              </a:rPr>
              <a:t>地面视距</a:t>
            </a:r>
            <a:r>
              <a:rPr lang="en-US" altLang="zh-CN" dirty="0">
                <a:solidFill>
                  <a:srgbClr val="002060"/>
                </a:solidFill>
              </a:rPr>
              <a:t>/</a:t>
            </a:r>
            <a:r>
              <a:rPr lang="zh-CN" altLang="en-US" dirty="0">
                <a:solidFill>
                  <a:srgbClr val="002060"/>
                </a:solidFill>
              </a:rPr>
              <a:t>超视距传播链路损耗</a:t>
            </a:r>
            <a:r>
              <a:rPr lang="en-US" altLang="zh-CN" dirty="0">
                <a:solidFill>
                  <a:srgbClr val="002060"/>
                </a:solidFill>
              </a:rPr>
              <a:t>——</a:t>
            </a:r>
            <a:r>
              <a:rPr lang="zh-CN" altLang="en-US" dirty="0">
                <a:solidFill>
                  <a:srgbClr val="002060"/>
                </a:solidFill>
              </a:rPr>
              <a:t>工程计算实例</a:t>
            </a:r>
          </a:p>
        </p:txBody>
      </p:sp>
      <p:sp>
        <p:nvSpPr>
          <p:cNvPr id="3" name="文本占位符 2"/>
          <p:cNvSpPr>
            <a:spLocks noGrp="1"/>
          </p:cNvSpPr>
          <p:nvPr>
            <p:ph type="body" sz="half" idx="1"/>
          </p:nvPr>
        </p:nvSpPr>
        <p:spPr>
          <a:xfrm>
            <a:off x="685799" y="1981200"/>
            <a:ext cx="7539925" cy="3657600"/>
          </a:xfrm>
        </p:spPr>
        <p:txBody>
          <a:bodyPr/>
          <a:lstStyle/>
          <a:p>
            <a:r>
              <a:rPr lang="zh-CN" altLang="en-US" dirty="0"/>
              <a:t>某海上传输距离</a:t>
            </a:r>
            <a:r>
              <a:rPr lang="en-US" altLang="zh-CN" dirty="0">
                <a:solidFill>
                  <a:srgbClr val="C00000"/>
                </a:solidFill>
              </a:rPr>
              <a:t>&gt;100km</a:t>
            </a:r>
            <a:r>
              <a:rPr lang="zh-CN" altLang="en-US" dirty="0"/>
              <a:t>需求的</a:t>
            </a:r>
            <a:r>
              <a:rPr lang="en-US" altLang="zh-CN" dirty="0"/>
              <a:t>VHF</a:t>
            </a:r>
            <a:r>
              <a:rPr lang="zh-CN" altLang="en-US" dirty="0"/>
              <a:t>频段电台</a:t>
            </a:r>
            <a:endParaRPr lang="en-US" altLang="zh-CN" dirty="0"/>
          </a:p>
          <a:p>
            <a:r>
              <a:rPr lang="zh-CN" altLang="en-US" dirty="0"/>
              <a:t>大连</a:t>
            </a:r>
            <a:r>
              <a:rPr lang="en-US" altLang="zh-CN" dirty="0"/>
              <a:t>-</a:t>
            </a:r>
            <a:r>
              <a:rPr lang="zh-CN" altLang="en-US" dirty="0"/>
              <a:t>烟台海上滚装船航线上完成试验</a:t>
            </a:r>
          </a:p>
        </p:txBody>
      </p:sp>
      <p:sp>
        <p:nvSpPr>
          <p:cNvPr id="4" name="联机映像占位符 3"/>
          <p:cNvSpPr>
            <a:spLocks noGrp="1"/>
          </p:cNvSpPr>
          <p:nvPr>
            <p:ph type="clipArt" sz="half" idx="2"/>
          </p:nvPr>
        </p:nvSpPr>
        <p:spPr/>
      </p:sp>
      <p:sp>
        <p:nvSpPr>
          <p:cNvPr id="5" name="灯片编号占位符 4"/>
          <p:cNvSpPr>
            <a:spLocks noGrp="1"/>
          </p:cNvSpPr>
          <p:nvPr>
            <p:ph type="sldNum" sz="quarter" idx="12"/>
          </p:nvPr>
        </p:nvSpPr>
        <p:spPr/>
        <p:txBody>
          <a:bodyPr/>
          <a:lstStyle/>
          <a:p>
            <a:fld id="{A52A425A-566B-4A8B-9020-754C9765E48E}" type="slidenum">
              <a:rPr lang="en-US" altLang="zh-CN" smtClean="0"/>
              <a:pPr/>
              <a:t>103</a:t>
            </a:fld>
            <a:endParaRPr lang="en-US" altLang="zh-CN"/>
          </a:p>
        </p:txBody>
      </p:sp>
    </p:spTree>
    <p:extLst>
      <p:ext uri="{BB962C8B-B14F-4D97-AF65-F5344CB8AC3E}">
        <p14:creationId xmlns:p14="http://schemas.microsoft.com/office/powerpoint/2010/main" val="3401877037"/>
      </p:ext>
    </p:extLst>
  </p:cSld>
  <p:clrMapOvr>
    <a:masterClrMapping/>
  </p:clrMapOvr>
  <p:transition>
    <p:cove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15888"/>
            <a:ext cx="8062913" cy="936625"/>
          </a:xfrm>
          <a:solidFill>
            <a:schemeClr val="bg1"/>
          </a:solidFill>
        </p:spPr>
        <p:txBody>
          <a:bodyPr/>
          <a:lstStyle/>
          <a:p>
            <a:pPr eaLnBrk="1" hangingPunct="1">
              <a:defRPr/>
            </a:pPr>
            <a:r>
              <a:rPr lang="zh-CN" altLang="en-US" dirty="0">
                <a:effectLst>
                  <a:outerShdw blurRad="38100" dist="38100" dir="2700000" algn="tl">
                    <a:srgbClr val="000000">
                      <a:alpha val="43137"/>
                    </a:srgbClr>
                  </a:outerShdw>
                </a:effectLst>
              </a:rPr>
              <a:t>地波传输：</a:t>
            </a:r>
            <a:r>
              <a:rPr lang="zh-CN" altLang="en-US" sz="3200" dirty="0">
                <a:solidFill>
                  <a:srgbClr val="FF0000"/>
                </a:solidFill>
                <a:effectLst>
                  <a:outerShdw blurRad="38100" dist="38100" dir="2700000" algn="tl">
                    <a:srgbClr val="000000">
                      <a:alpha val="43137"/>
                    </a:srgbClr>
                  </a:outerShdw>
                </a:effectLst>
              </a:rPr>
              <a:t>视距（</a:t>
            </a:r>
            <a:r>
              <a:rPr lang="en-US" altLang="zh-CN" sz="3200" dirty="0">
                <a:solidFill>
                  <a:srgbClr val="FF0000"/>
                </a:solidFill>
                <a:effectLst>
                  <a:outerShdw blurRad="38100" dist="38100" dir="2700000" algn="tl">
                    <a:srgbClr val="000000">
                      <a:alpha val="43137"/>
                    </a:srgbClr>
                  </a:outerShdw>
                </a:effectLst>
              </a:rPr>
              <a:t>LOS)</a:t>
            </a:r>
            <a:r>
              <a:rPr lang="zh-CN" altLang="en-US" sz="3200" dirty="0">
                <a:solidFill>
                  <a:srgbClr val="FF0000"/>
                </a:solidFill>
                <a:effectLst>
                  <a:outerShdw blurRad="38100" dist="38100" dir="2700000" algn="tl">
                    <a:srgbClr val="000000">
                      <a:alpha val="43137"/>
                    </a:srgbClr>
                  </a:outerShdw>
                </a:effectLst>
              </a:rPr>
              <a:t>传输</a:t>
            </a:r>
            <a:endParaRPr lang="zh-CN" altLang="en-US" dirty="0">
              <a:solidFill>
                <a:srgbClr val="FF0000"/>
              </a:solidFill>
              <a:effectLst>
                <a:outerShdw blurRad="38100" dist="38100" dir="2700000" algn="tl">
                  <a:srgbClr val="000000">
                    <a:alpha val="43137"/>
                  </a:srgbClr>
                </a:outerShdw>
              </a:effectLst>
            </a:endParaRPr>
          </a:p>
        </p:txBody>
      </p:sp>
      <p:sp>
        <p:nvSpPr>
          <p:cNvPr id="2560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solidFill>
                <a:srgbClr val="000000"/>
              </a:solidFill>
              <a:ea typeface="黑体" panose="02010609060101010101" pitchFamily="49" charset="-122"/>
            </a:endParaRPr>
          </a:p>
        </p:txBody>
      </p:sp>
      <p:sp>
        <p:nvSpPr>
          <p:cNvPr id="15" name="灯片编号占位符 14"/>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39BA23-FC81-44BE-BF47-225D114AB6FE}" type="slidenum">
              <a:rPr lang="zh-CN" altLang="en-US">
                <a:solidFill>
                  <a:srgbClr val="000000"/>
                </a:solidFill>
                <a:latin typeface="Verdana" panose="020B0604030504040204" pitchFamily="34" charset="0"/>
              </a:rPr>
              <a:pPr eaLnBrk="1" hangingPunct="1"/>
              <a:t>104</a:t>
            </a:fld>
            <a:endParaRPr lang="en-US" altLang="zh-CN">
              <a:solidFill>
                <a:srgbClr val="000000"/>
              </a:solidFill>
              <a:latin typeface="Verdana" panose="020B0604030504040204" pitchFamily="34" charset="0"/>
            </a:endParaRPr>
          </a:p>
        </p:txBody>
      </p:sp>
      <p:sp>
        <p:nvSpPr>
          <p:cNvPr id="25605" name="内容占位符 2"/>
          <p:cNvSpPr>
            <a:spLocks noGrp="1"/>
          </p:cNvSpPr>
          <p:nvPr>
            <p:ph idx="1"/>
          </p:nvPr>
        </p:nvSpPr>
        <p:spPr>
          <a:xfrm>
            <a:off x="539750" y="908050"/>
            <a:ext cx="8353425" cy="2449513"/>
          </a:xfrm>
        </p:spPr>
        <p:txBody>
          <a:bodyPr/>
          <a:lstStyle/>
          <a:p>
            <a:pPr eaLnBrk="1" hangingPunct="1">
              <a:lnSpc>
                <a:spcPct val="150000"/>
              </a:lnSpc>
            </a:pPr>
            <a:r>
              <a:rPr lang="zh-CN" altLang="en-US" sz="2400"/>
              <a:t>视距传输（衰减因子为</a:t>
            </a:r>
            <a:r>
              <a:rPr lang="en-US" altLang="zh-CN" sz="2400">
                <a:solidFill>
                  <a:srgbClr val="FF0000"/>
                </a:solidFill>
              </a:rPr>
              <a:t>2</a:t>
            </a:r>
            <a:r>
              <a:rPr lang="en-US" altLang="zh-CN" sz="2400"/>
              <a:t> </a:t>
            </a:r>
            <a:r>
              <a:rPr lang="zh-CN" altLang="en-US" sz="2400"/>
              <a:t>）：</a:t>
            </a:r>
            <a:endParaRPr lang="en-US" altLang="zh-CN" sz="2400"/>
          </a:p>
          <a:p>
            <a:pPr lvl="1" eaLnBrk="1" hangingPunct="1">
              <a:lnSpc>
                <a:spcPct val="150000"/>
              </a:lnSpc>
            </a:pPr>
            <a:r>
              <a:rPr lang="zh-CN" altLang="en-US" sz="2400">
                <a:solidFill>
                  <a:schemeClr val="tx1"/>
                </a:solidFill>
              </a:rPr>
              <a:t>视线距离：</a:t>
            </a:r>
            <a:r>
              <a:rPr lang="en-US" altLang="zh-CN" sz="2400"/>
              <a:t>d=3.57(sqrt(Ht)m+sqrt(Hr)m)km</a:t>
            </a:r>
          </a:p>
          <a:p>
            <a:pPr lvl="1" eaLnBrk="1" hangingPunct="1">
              <a:lnSpc>
                <a:spcPct val="150000"/>
              </a:lnSpc>
            </a:pPr>
            <a:r>
              <a:rPr lang="zh-CN" altLang="en-US" sz="2400"/>
              <a:t>修正距离：</a:t>
            </a:r>
            <a:r>
              <a:rPr lang="en-US" altLang="zh-CN" sz="2400"/>
              <a:t>d=4.12(sqrt(Ht)m+sqrt(Hr)m)km</a:t>
            </a:r>
          </a:p>
          <a:p>
            <a:pPr lvl="1" eaLnBrk="1" hangingPunct="1">
              <a:lnSpc>
                <a:spcPct val="150000"/>
              </a:lnSpc>
            </a:pPr>
            <a:r>
              <a:rPr lang="zh-CN" altLang="en-US" sz="2400"/>
              <a:t>海域模型预测：</a:t>
            </a:r>
            <a:r>
              <a:rPr lang="en-US" altLang="zh-CN" sz="2400"/>
              <a:t>GSM</a:t>
            </a:r>
            <a:r>
              <a:rPr lang="zh-CN" altLang="en-US" sz="2400"/>
              <a:t>频段为例</a:t>
            </a:r>
            <a:r>
              <a:rPr lang="en-US" altLang="zh-CN" sz="2400"/>
              <a:t>(</a:t>
            </a:r>
            <a:r>
              <a:rPr lang="zh-CN" altLang="en-US" sz="2400"/>
              <a:t>与频段相关</a:t>
            </a:r>
            <a:r>
              <a:rPr lang="en-US" altLang="zh-CN" sz="2400"/>
              <a:t>)</a:t>
            </a:r>
          </a:p>
          <a:p>
            <a:pPr lvl="1" eaLnBrk="1" hangingPunct="1">
              <a:lnSpc>
                <a:spcPct val="150000"/>
              </a:lnSpc>
            </a:pPr>
            <a:endParaRPr lang="en-US" altLang="zh-CN" sz="2400">
              <a:solidFill>
                <a:srgbClr val="FF0000"/>
              </a:solidFill>
            </a:endParaRPr>
          </a:p>
        </p:txBody>
      </p:sp>
      <p:pic>
        <p:nvPicPr>
          <p:cNvPr id="2560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3357563"/>
            <a:ext cx="5888037" cy="311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1547813" y="5876925"/>
            <a:ext cx="5761037" cy="28892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ea typeface="黑体" panose="02010609060101010101" pitchFamily="49" charset="-122"/>
            </a:endParaRPr>
          </a:p>
        </p:txBody>
      </p:sp>
    </p:spTree>
    <p:extLst>
      <p:ext uri="{BB962C8B-B14F-4D97-AF65-F5344CB8AC3E}">
        <p14:creationId xmlns:p14="http://schemas.microsoft.com/office/powerpoint/2010/main" val="161478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solidFill>
                <a:srgbClr val="000000"/>
              </a:solidFill>
              <a:ea typeface="黑体" panose="02010609060101010101" pitchFamily="49" charset="-122"/>
            </a:endParaRPr>
          </a:p>
        </p:txBody>
      </p:sp>
      <p:sp>
        <p:nvSpPr>
          <p:cNvPr id="15" name="灯片编号占位符 14"/>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9EB9DF2-4968-445D-B205-B52A504FCFDE}" type="slidenum">
              <a:rPr lang="zh-CN" altLang="en-US">
                <a:solidFill>
                  <a:srgbClr val="000000"/>
                </a:solidFill>
                <a:latin typeface="Verdana" panose="020B0604030504040204" pitchFamily="34" charset="0"/>
              </a:rPr>
              <a:pPr eaLnBrk="1" hangingPunct="1"/>
              <a:t>105</a:t>
            </a:fld>
            <a:endParaRPr lang="en-US" altLang="zh-CN">
              <a:solidFill>
                <a:srgbClr val="000000"/>
              </a:solidFill>
              <a:latin typeface="Verdana" panose="020B0604030504040204" pitchFamily="34" charset="0"/>
            </a:endParaRPr>
          </a:p>
        </p:txBody>
      </p:sp>
      <p:sp>
        <p:nvSpPr>
          <p:cNvPr id="9" name="标题 1"/>
          <p:cNvSpPr>
            <a:spLocks noGrp="1"/>
          </p:cNvSpPr>
          <p:nvPr>
            <p:ph type="title"/>
          </p:nvPr>
        </p:nvSpPr>
        <p:spPr>
          <a:xfrm>
            <a:off x="685800" y="115888"/>
            <a:ext cx="8062913" cy="936625"/>
          </a:xfrm>
          <a:solidFill>
            <a:schemeClr val="bg1"/>
          </a:solidFill>
        </p:spPr>
        <p:txBody>
          <a:bodyPr/>
          <a:lstStyle/>
          <a:p>
            <a:pPr eaLnBrk="1" hangingPunct="1">
              <a:defRPr/>
            </a:pPr>
            <a:r>
              <a:rPr lang="zh-CN" altLang="en-US" dirty="0">
                <a:effectLst>
                  <a:outerShdw blurRad="38100" dist="38100" dir="2700000" algn="tl">
                    <a:srgbClr val="000000">
                      <a:alpha val="43137"/>
                    </a:srgbClr>
                  </a:outerShdw>
                </a:effectLst>
              </a:rPr>
              <a:t>地波传输：</a:t>
            </a:r>
            <a:r>
              <a:rPr lang="zh-CN" altLang="en-US" sz="3200" dirty="0">
                <a:solidFill>
                  <a:srgbClr val="FF0000"/>
                </a:solidFill>
                <a:effectLst>
                  <a:outerShdw blurRad="38100" dist="38100" dir="2700000" algn="tl">
                    <a:srgbClr val="000000">
                      <a:alpha val="43137"/>
                    </a:srgbClr>
                  </a:outerShdw>
                </a:effectLst>
              </a:rPr>
              <a:t>非视距（</a:t>
            </a:r>
            <a:r>
              <a:rPr lang="en-US" altLang="zh-CN" sz="3200" dirty="0">
                <a:solidFill>
                  <a:srgbClr val="FF0000"/>
                </a:solidFill>
                <a:effectLst>
                  <a:outerShdw blurRad="38100" dist="38100" dir="2700000" algn="tl">
                    <a:srgbClr val="000000">
                      <a:alpha val="43137"/>
                    </a:srgbClr>
                  </a:outerShdw>
                </a:effectLst>
              </a:rPr>
              <a:t>NLOS)</a:t>
            </a:r>
            <a:r>
              <a:rPr lang="zh-CN" altLang="en-US" sz="3200" dirty="0">
                <a:solidFill>
                  <a:srgbClr val="FF0000"/>
                </a:solidFill>
                <a:effectLst>
                  <a:outerShdw blurRad="38100" dist="38100" dir="2700000" algn="tl">
                    <a:srgbClr val="000000">
                      <a:alpha val="43137"/>
                    </a:srgbClr>
                  </a:outerShdw>
                </a:effectLst>
              </a:rPr>
              <a:t>传输</a:t>
            </a:r>
            <a:endParaRPr lang="zh-CN" altLang="en-US" dirty="0">
              <a:solidFill>
                <a:srgbClr val="FF0000"/>
              </a:solidFill>
              <a:effectLst>
                <a:outerShdw blurRad="38100" dist="38100" dir="2700000" algn="tl">
                  <a:srgbClr val="000000">
                    <a:alpha val="43137"/>
                  </a:srgbClr>
                </a:outerShdw>
              </a:effectLst>
            </a:endParaRPr>
          </a:p>
        </p:txBody>
      </p:sp>
      <p:graphicFrame>
        <p:nvGraphicFramePr>
          <p:cNvPr id="3" name="表格 2"/>
          <p:cNvGraphicFramePr>
            <a:graphicFrameLocks noGrp="1"/>
          </p:cNvGraphicFramePr>
          <p:nvPr/>
        </p:nvGraphicFramePr>
        <p:xfrm>
          <a:off x="395536" y="980728"/>
          <a:ext cx="8208914" cy="5554980"/>
        </p:xfrm>
        <a:graphic>
          <a:graphicData uri="http://schemas.openxmlformats.org/drawingml/2006/table">
            <a:tbl>
              <a:tblPr firstRow="1" firstCol="1" bandRow="1">
                <a:tableStyleId>{5C22544A-7EE6-4342-B048-85BDC9FD1C3A}</a:tableStyleId>
              </a:tblPr>
              <a:tblGrid>
                <a:gridCol w="1075682">
                  <a:extLst>
                    <a:ext uri="{9D8B030D-6E8A-4147-A177-3AD203B41FA5}">
                      <a16:colId xmlns:a16="http://schemas.microsoft.com/office/drawing/2014/main" val="20000"/>
                    </a:ext>
                  </a:extLst>
                </a:gridCol>
                <a:gridCol w="512460">
                  <a:extLst>
                    <a:ext uri="{9D8B030D-6E8A-4147-A177-3AD203B41FA5}">
                      <a16:colId xmlns:a16="http://schemas.microsoft.com/office/drawing/2014/main" val="20001"/>
                    </a:ext>
                  </a:extLst>
                </a:gridCol>
                <a:gridCol w="551731">
                  <a:extLst>
                    <a:ext uri="{9D8B030D-6E8A-4147-A177-3AD203B41FA5}">
                      <a16:colId xmlns:a16="http://schemas.microsoft.com/office/drawing/2014/main" val="20002"/>
                    </a:ext>
                  </a:extLst>
                </a:gridCol>
                <a:gridCol w="551731">
                  <a:extLst>
                    <a:ext uri="{9D8B030D-6E8A-4147-A177-3AD203B41FA5}">
                      <a16:colId xmlns:a16="http://schemas.microsoft.com/office/drawing/2014/main" val="20003"/>
                    </a:ext>
                  </a:extLst>
                </a:gridCol>
                <a:gridCol w="551731">
                  <a:extLst>
                    <a:ext uri="{9D8B030D-6E8A-4147-A177-3AD203B41FA5}">
                      <a16:colId xmlns:a16="http://schemas.microsoft.com/office/drawing/2014/main" val="20004"/>
                    </a:ext>
                  </a:extLst>
                </a:gridCol>
                <a:gridCol w="551731">
                  <a:extLst>
                    <a:ext uri="{9D8B030D-6E8A-4147-A177-3AD203B41FA5}">
                      <a16:colId xmlns:a16="http://schemas.microsoft.com/office/drawing/2014/main" val="20005"/>
                    </a:ext>
                  </a:extLst>
                </a:gridCol>
                <a:gridCol w="551731">
                  <a:extLst>
                    <a:ext uri="{9D8B030D-6E8A-4147-A177-3AD203B41FA5}">
                      <a16:colId xmlns:a16="http://schemas.microsoft.com/office/drawing/2014/main" val="20006"/>
                    </a:ext>
                  </a:extLst>
                </a:gridCol>
                <a:gridCol w="551731">
                  <a:extLst>
                    <a:ext uri="{9D8B030D-6E8A-4147-A177-3AD203B41FA5}">
                      <a16:colId xmlns:a16="http://schemas.microsoft.com/office/drawing/2014/main" val="20007"/>
                    </a:ext>
                  </a:extLst>
                </a:gridCol>
                <a:gridCol w="551731">
                  <a:extLst>
                    <a:ext uri="{9D8B030D-6E8A-4147-A177-3AD203B41FA5}">
                      <a16:colId xmlns:a16="http://schemas.microsoft.com/office/drawing/2014/main" val="20008"/>
                    </a:ext>
                  </a:extLst>
                </a:gridCol>
                <a:gridCol w="551731">
                  <a:extLst>
                    <a:ext uri="{9D8B030D-6E8A-4147-A177-3AD203B41FA5}">
                      <a16:colId xmlns:a16="http://schemas.microsoft.com/office/drawing/2014/main" val="20009"/>
                    </a:ext>
                  </a:extLst>
                </a:gridCol>
                <a:gridCol w="551731">
                  <a:extLst>
                    <a:ext uri="{9D8B030D-6E8A-4147-A177-3AD203B41FA5}">
                      <a16:colId xmlns:a16="http://schemas.microsoft.com/office/drawing/2014/main" val="20010"/>
                    </a:ext>
                  </a:extLst>
                </a:gridCol>
                <a:gridCol w="551731">
                  <a:extLst>
                    <a:ext uri="{9D8B030D-6E8A-4147-A177-3AD203B41FA5}">
                      <a16:colId xmlns:a16="http://schemas.microsoft.com/office/drawing/2014/main" val="20011"/>
                    </a:ext>
                  </a:extLst>
                </a:gridCol>
                <a:gridCol w="551731">
                  <a:extLst>
                    <a:ext uri="{9D8B030D-6E8A-4147-A177-3AD203B41FA5}">
                      <a16:colId xmlns:a16="http://schemas.microsoft.com/office/drawing/2014/main" val="20012"/>
                    </a:ext>
                  </a:extLst>
                </a:gridCol>
                <a:gridCol w="551731">
                  <a:extLst>
                    <a:ext uri="{9D8B030D-6E8A-4147-A177-3AD203B41FA5}">
                      <a16:colId xmlns:a16="http://schemas.microsoft.com/office/drawing/2014/main" val="20013"/>
                    </a:ext>
                  </a:extLst>
                </a:gridCol>
              </a:tblGrid>
              <a:tr h="187176">
                <a:tc rowSpan="2">
                  <a:txBody>
                    <a:bodyPr/>
                    <a:lstStyle/>
                    <a:p>
                      <a:pPr algn="just">
                        <a:lnSpc>
                          <a:spcPct val="150000"/>
                        </a:lnSpc>
                        <a:spcAft>
                          <a:spcPts val="0"/>
                        </a:spcAft>
                      </a:pPr>
                      <a:r>
                        <a:rPr lang="en-US" sz="900" kern="100" dirty="0" err="1">
                          <a:effectLst/>
                        </a:rPr>
                        <a:t>Ht</a:t>
                      </a:r>
                      <a:r>
                        <a:rPr lang="en-US" sz="900" kern="100" dirty="0">
                          <a:effectLst/>
                        </a:rPr>
                        <a:t>/</a:t>
                      </a:r>
                      <a:r>
                        <a:rPr lang="en-US" sz="900" kern="100" dirty="0" err="1">
                          <a:effectLst/>
                        </a:rPr>
                        <a:t>Hr</a:t>
                      </a:r>
                      <a:r>
                        <a:rPr lang="en-US" sz="900" kern="100" dirty="0">
                          <a:effectLst/>
                        </a:rPr>
                        <a:t>(m)</a:t>
                      </a:r>
                      <a:endParaRPr lang="zh-CN" sz="800" kern="100" dirty="0">
                        <a:effectLst/>
                        <a:latin typeface="Times New Roman"/>
                        <a:ea typeface="宋体"/>
                      </a:endParaRPr>
                    </a:p>
                  </a:txBody>
                  <a:tcPr marL="22675" marR="22675" marT="0" marB="0"/>
                </a:tc>
                <a:tc gridSpan="13">
                  <a:txBody>
                    <a:bodyPr/>
                    <a:lstStyle/>
                    <a:p>
                      <a:pPr algn="just">
                        <a:lnSpc>
                          <a:spcPct val="150000"/>
                        </a:lnSpc>
                        <a:spcAft>
                          <a:spcPts val="0"/>
                        </a:spcAft>
                      </a:pPr>
                      <a:r>
                        <a:rPr lang="zh-CN" sz="900" kern="100">
                          <a:effectLst/>
                        </a:rPr>
                        <a:t>距离（</a:t>
                      </a:r>
                      <a:r>
                        <a:rPr lang="en-US" sz="900" kern="100">
                          <a:effectLst/>
                        </a:rPr>
                        <a:t>Km</a:t>
                      </a:r>
                      <a:r>
                        <a:rPr lang="zh-CN" sz="900" kern="100">
                          <a:effectLst/>
                        </a:rPr>
                        <a:t>）</a:t>
                      </a:r>
                      <a:endParaRPr lang="zh-CN" sz="800" kern="100">
                        <a:effectLst/>
                        <a:latin typeface="Times New Roman"/>
                        <a:ea typeface="宋体"/>
                      </a:endParaRPr>
                    </a:p>
                  </a:txBody>
                  <a:tcPr marL="22675" marR="2267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89066">
                <a:tc vMerge="1">
                  <a:txBody>
                    <a:bodyPr/>
                    <a:lstStyle/>
                    <a:p>
                      <a:endParaRPr lang="zh-CN" altLang="en-US"/>
                    </a:p>
                  </a:txBody>
                  <a:tcPr/>
                </a:tc>
                <a:tc>
                  <a:txBody>
                    <a:bodyPr/>
                    <a:lstStyle/>
                    <a:p>
                      <a:pPr algn="just">
                        <a:lnSpc>
                          <a:spcPct val="150000"/>
                        </a:lnSpc>
                        <a:spcAft>
                          <a:spcPts val="0"/>
                        </a:spcAft>
                      </a:pPr>
                      <a:r>
                        <a:rPr lang="en-US" sz="900" kern="100">
                          <a:effectLst/>
                        </a:rPr>
                        <a:t>80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90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highlight>
                            <a:srgbClr val="FFFF00"/>
                          </a:highlight>
                        </a:rPr>
                        <a:t>100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110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120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130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140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150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160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170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180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190</a:t>
                      </a:r>
                      <a:endParaRPr lang="zh-CN" sz="800" kern="100">
                        <a:effectLst/>
                        <a:latin typeface="Times New Roman"/>
                        <a:ea typeface="宋体"/>
                      </a:endParaRPr>
                    </a:p>
                  </a:txBody>
                  <a:tcPr marL="22675" marR="22675" marT="0" marB="0"/>
                </a:tc>
                <a:tc>
                  <a:txBody>
                    <a:bodyPr/>
                    <a:lstStyle/>
                    <a:p>
                      <a:pPr algn="just">
                        <a:lnSpc>
                          <a:spcPct val="150000"/>
                        </a:lnSpc>
                        <a:spcAft>
                          <a:spcPts val="0"/>
                        </a:spcAft>
                      </a:pPr>
                      <a:r>
                        <a:rPr lang="en-US" sz="900" kern="100">
                          <a:effectLst/>
                        </a:rPr>
                        <a:t>200</a:t>
                      </a:r>
                      <a:endParaRPr lang="zh-CN" sz="800" kern="100">
                        <a:effectLst/>
                        <a:latin typeface="Times New Roman"/>
                        <a:ea typeface="宋体"/>
                      </a:endParaRPr>
                    </a:p>
                  </a:txBody>
                  <a:tcPr marL="22675" marR="22675" marT="0" marB="0"/>
                </a:tc>
                <a:extLst>
                  <a:ext uri="{0D108BD9-81ED-4DB2-BD59-A6C34878D82A}">
                    <a16:rowId xmlns:a16="http://schemas.microsoft.com/office/drawing/2014/main" val="10001"/>
                  </a:ext>
                </a:extLst>
              </a:tr>
              <a:tr h="201445">
                <a:tc>
                  <a:txBody>
                    <a:bodyPr/>
                    <a:lstStyle/>
                    <a:p>
                      <a:pPr algn="just">
                        <a:lnSpc>
                          <a:spcPct val="150000"/>
                        </a:lnSpc>
                        <a:spcAft>
                          <a:spcPts val="0"/>
                        </a:spcAft>
                      </a:pPr>
                      <a:r>
                        <a:rPr lang="en-US" sz="900" kern="100">
                          <a:effectLst/>
                        </a:rPr>
                        <a:t>2/30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134.19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137.69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141.05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147.46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150.57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153.64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159.69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165.65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171.56</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2"/>
                  </a:ext>
                </a:extLst>
              </a:tr>
              <a:tr h="201445">
                <a:tc>
                  <a:txBody>
                    <a:bodyPr/>
                    <a:lstStyle/>
                    <a:p>
                      <a:pPr algn="just">
                        <a:lnSpc>
                          <a:spcPct val="150000"/>
                        </a:lnSpc>
                        <a:spcAft>
                          <a:spcPts val="0"/>
                        </a:spcAft>
                      </a:pPr>
                      <a:r>
                        <a:rPr lang="en-US" sz="900" kern="100">
                          <a:effectLst/>
                        </a:rPr>
                        <a:t>5/30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133.66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140.52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143.77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153.12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156.15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162.15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171.04</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3"/>
                  </a:ext>
                </a:extLst>
              </a:tr>
              <a:tr h="201445">
                <a:tc>
                  <a:txBody>
                    <a:bodyPr/>
                    <a:lstStyle/>
                    <a:p>
                      <a:pPr algn="just">
                        <a:lnSpc>
                          <a:spcPct val="150000"/>
                        </a:lnSpc>
                        <a:spcAft>
                          <a:spcPts val="0"/>
                        </a:spcAft>
                      </a:pPr>
                      <a:r>
                        <a:rPr lang="en-US" sz="900" kern="100">
                          <a:effectLst/>
                        </a:rPr>
                        <a:t>10/30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134.08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137.58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144.18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147.35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150.46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153.53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156.57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159.58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162.57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165.54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171.45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4"/>
                  </a:ext>
                </a:extLst>
              </a:tr>
              <a:tr h="201445">
                <a:tc>
                  <a:txBody>
                    <a:bodyPr/>
                    <a:lstStyle/>
                    <a:p>
                      <a:pPr algn="just">
                        <a:lnSpc>
                          <a:spcPct val="150000"/>
                        </a:lnSpc>
                        <a:spcAft>
                          <a:spcPts val="0"/>
                        </a:spcAft>
                      </a:pPr>
                      <a:r>
                        <a:rPr lang="en-US" sz="900" kern="100">
                          <a:effectLst/>
                        </a:rPr>
                        <a:t>30/30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135.63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139.12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142.47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145.71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167.06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170.02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172.97</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5"/>
                  </a:ext>
                </a:extLst>
              </a:tr>
              <a:tr h="201445">
                <a:tc>
                  <a:txBody>
                    <a:bodyPr/>
                    <a:lstStyle/>
                    <a:p>
                      <a:pPr algn="just">
                        <a:lnSpc>
                          <a:spcPct val="150000"/>
                        </a:lnSpc>
                        <a:spcAft>
                          <a:spcPts val="0"/>
                        </a:spcAft>
                      </a:pPr>
                      <a:r>
                        <a:rPr lang="en-US" sz="900" kern="100">
                          <a:effectLst/>
                        </a:rPr>
                        <a:t>50/30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135.81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139.28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142.62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152.11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173.08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6"/>
                  </a:ext>
                </a:extLst>
              </a:tr>
              <a:tr h="201445">
                <a:tc>
                  <a:txBody>
                    <a:bodyPr/>
                    <a:lstStyle/>
                    <a:p>
                      <a:pPr algn="just">
                        <a:lnSpc>
                          <a:spcPct val="150000"/>
                        </a:lnSpc>
                        <a:spcAft>
                          <a:spcPts val="0"/>
                        </a:spcAft>
                      </a:pPr>
                      <a:r>
                        <a:rPr lang="en-US" sz="900" kern="100">
                          <a:effectLst/>
                        </a:rPr>
                        <a:t>2/50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134.37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141.19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144.43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156.79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162.79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168.72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171.68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7"/>
                  </a:ext>
                </a:extLst>
              </a:tr>
              <a:tr h="201445">
                <a:tc>
                  <a:txBody>
                    <a:bodyPr/>
                    <a:lstStyle/>
                    <a:p>
                      <a:pPr algn="just">
                        <a:lnSpc>
                          <a:spcPct val="150000"/>
                        </a:lnSpc>
                        <a:spcAft>
                          <a:spcPts val="0"/>
                        </a:spcAft>
                      </a:pPr>
                      <a:r>
                        <a:rPr lang="en-US" sz="900" kern="100">
                          <a:effectLst/>
                        </a:rPr>
                        <a:t>5/50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133.84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140.67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147.06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153.23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162.26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165.24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171.15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8"/>
                  </a:ext>
                </a:extLst>
              </a:tr>
              <a:tr h="201445">
                <a:tc>
                  <a:txBody>
                    <a:bodyPr/>
                    <a:lstStyle/>
                    <a:p>
                      <a:pPr algn="just">
                        <a:lnSpc>
                          <a:spcPct val="150000"/>
                        </a:lnSpc>
                        <a:spcAft>
                          <a:spcPts val="0"/>
                        </a:spcAft>
                      </a:pPr>
                      <a:r>
                        <a:rPr lang="en-US" sz="900" kern="100">
                          <a:effectLst/>
                        </a:rPr>
                        <a:t>10/50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134.26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141.08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147.48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153.65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159.69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165.65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171.57</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09"/>
                  </a:ext>
                </a:extLst>
              </a:tr>
              <a:tr h="201445">
                <a:tc>
                  <a:txBody>
                    <a:bodyPr/>
                    <a:lstStyle/>
                    <a:p>
                      <a:pPr algn="just">
                        <a:lnSpc>
                          <a:spcPct val="150000"/>
                        </a:lnSpc>
                        <a:spcAft>
                          <a:spcPts val="0"/>
                        </a:spcAft>
                      </a:pPr>
                      <a:r>
                        <a:rPr lang="en-US" sz="900" kern="100">
                          <a:effectLst/>
                        </a:rPr>
                        <a:t>30/50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135.81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139.28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142.62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152.11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173.08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0"/>
                  </a:ext>
                </a:extLst>
              </a:tr>
              <a:tr h="201445">
                <a:tc>
                  <a:txBody>
                    <a:bodyPr/>
                    <a:lstStyle/>
                    <a:p>
                      <a:pPr algn="just">
                        <a:lnSpc>
                          <a:spcPct val="150000"/>
                        </a:lnSpc>
                        <a:spcAft>
                          <a:spcPts val="0"/>
                        </a:spcAft>
                      </a:pPr>
                      <a:r>
                        <a:rPr lang="en-US" sz="900" kern="100">
                          <a:effectLst/>
                        </a:rPr>
                        <a:t>50/50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135.98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139.44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142.76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152.23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164.31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167.28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170.24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173.19</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1"/>
                  </a:ext>
                </a:extLst>
              </a:tr>
              <a:tr h="201445">
                <a:tc>
                  <a:txBody>
                    <a:bodyPr/>
                    <a:lstStyle/>
                    <a:p>
                      <a:pPr algn="just">
                        <a:lnSpc>
                          <a:spcPct val="150000"/>
                        </a:lnSpc>
                        <a:spcAft>
                          <a:spcPts val="0"/>
                        </a:spcAft>
                      </a:pPr>
                      <a:r>
                        <a:rPr lang="en-US" sz="900" kern="100">
                          <a:effectLst/>
                        </a:rPr>
                        <a:t>2/80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132.27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135.72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139.05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142.27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145.42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148.52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151.58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157.62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163.58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166.54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169.49</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2"/>
                  </a:ext>
                </a:extLst>
              </a:tr>
              <a:tr h="201445">
                <a:tc>
                  <a:txBody>
                    <a:bodyPr/>
                    <a:lstStyle/>
                    <a:p>
                      <a:pPr algn="just">
                        <a:lnSpc>
                          <a:spcPct val="150000"/>
                        </a:lnSpc>
                        <a:spcAft>
                          <a:spcPts val="0"/>
                        </a:spcAft>
                      </a:pPr>
                      <a:r>
                        <a:rPr lang="en-US" sz="900" kern="100">
                          <a:effectLst/>
                        </a:rPr>
                        <a:t>5/80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131.74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138.52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144.89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147.99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166.01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168.96</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3"/>
                  </a:ext>
                </a:extLst>
              </a:tr>
              <a:tr h="201445">
                <a:tc>
                  <a:txBody>
                    <a:bodyPr/>
                    <a:lstStyle/>
                    <a:p>
                      <a:pPr algn="just">
                        <a:lnSpc>
                          <a:spcPct val="150000"/>
                        </a:lnSpc>
                        <a:spcAft>
                          <a:spcPts val="0"/>
                        </a:spcAft>
                      </a:pPr>
                      <a:r>
                        <a:rPr lang="en-US" sz="900" kern="100">
                          <a:effectLst/>
                        </a:rPr>
                        <a:t>10/80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132.16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135.62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138.94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142.16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145.31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148.41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157.51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160.49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166.43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169.38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4"/>
                  </a:ext>
                </a:extLst>
              </a:tr>
              <a:tr h="201445">
                <a:tc>
                  <a:txBody>
                    <a:bodyPr/>
                    <a:lstStyle/>
                    <a:p>
                      <a:pPr algn="just">
                        <a:lnSpc>
                          <a:spcPct val="150000"/>
                        </a:lnSpc>
                        <a:spcAft>
                          <a:spcPts val="0"/>
                        </a:spcAft>
                      </a:pPr>
                      <a:r>
                        <a:rPr lang="en-US" sz="900" kern="100">
                          <a:effectLst/>
                        </a:rPr>
                        <a:t>30/80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133.71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137.15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146.83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149.93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152.99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156.02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159.02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162.01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170.89</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5"/>
                  </a:ext>
                </a:extLst>
              </a:tr>
              <a:tr h="201445">
                <a:tc>
                  <a:txBody>
                    <a:bodyPr/>
                    <a:lstStyle/>
                    <a:p>
                      <a:pPr algn="just">
                        <a:lnSpc>
                          <a:spcPct val="150000"/>
                        </a:lnSpc>
                        <a:spcAft>
                          <a:spcPts val="0"/>
                        </a:spcAft>
                      </a:pPr>
                      <a:r>
                        <a:rPr lang="en-US" sz="900" kern="100">
                          <a:effectLst/>
                        </a:rPr>
                        <a:t>50/80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133.88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137.31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140.61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146.96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153.11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156.13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159.14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162.12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165.09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168.05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171</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6"/>
                  </a:ext>
                </a:extLst>
              </a:tr>
              <a:tr h="201445">
                <a:tc>
                  <a:txBody>
                    <a:bodyPr/>
                    <a:lstStyle/>
                    <a:p>
                      <a:pPr algn="just">
                        <a:lnSpc>
                          <a:spcPct val="150000"/>
                        </a:lnSpc>
                        <a:spcAft>
                          <a:spcPts val="0"/>
                        </a:spcAft>
                      </a:pPr>
                      <a:r>
                        <a:rPr lang="en-US" sz="900" kern="100">
                          <a:effectLst/>
                        </a:rPr>
                        <a:t>2/100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130.47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133.91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137.22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140.44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152.77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155.78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161.74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167.65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7"/>
                  </a:ext>
                </a:extLst>
              </a:tr>
              <a:tr h="201445">
                <a:tc>
                  <a:txBody>
                    <a:bodyPr/>
                    <a:lstStyle/>
                    <a:p>
                      <a:pPr algn="just">
                        <a:lnSpc>
                          <a:spcPct val="150000"/>
                        </a:lnSpc>
                        <a:spcAft>
                          <a:spcPts val="0"/>
                        </a:spcAft>
                      </a:pPr>
                      <a:r>
                        <a:rPr lang="en-US" sz="900" kern="100">
                          <a:effectLst/>
                        </a:rPr>
                        <a:t>5/100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129.94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133.38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136.7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139.91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143.06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152.24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155.25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158.24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167.12</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8"/>
                  </a:ext>
                </a:extLst>
              </a:tr>
              <a:tr h="201445">
                <a:tc>
                  <a:txBody>
                    <a:bodyPr/>
                    <a:lstStyle/>
                    <a:p>
                      <a:pPr algn="just">
                        <a:lnSpc>
                          <a:spcPct val="150000"/>
                        </a:lnSpc>
                        <a:spcAft>
                          <a:spcPts val="0"/>
                        </a:spcAft>
                      </a:pPr>
                      <a:r>
                        <a:rPr lang="en-US" sz="900" kern="100">
                          <a:effectLst/>
                        </a:rPr>
                        <a:t>10/100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130.36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137.11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140.33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143.48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146.57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149.63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152.66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155.67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158.65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161.63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164.59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167.54</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19"/>
                  </a:ext>
                </a:extLst>
              </a:tr>
              <a:tr h="201445">
                <a:tc>
                  <a:txBody>
                    <a:bodyPr/>
                    <a:lstStyle/>
                    <a:p>
                      <a:pPr algn="just">
                        <a:lnSpc>
                          <a:spcPct val="150000"/>
                        </a:lnSpc>
                        <a:spcAft>
                          <a:spcPts val="0"/>
                        </a:spcAft>
                      </a:pPr>
                      <a:r>
                        <a:rPr lang="en-US" sz="900" kern="100">
                          <a:effectLst/>
                        </a:rPr>
                        <a:t>30/100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131.91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135.34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138.64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148.09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151.15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154.18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157.18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160.17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163.14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169.05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0"/>
                  </a:ext>
                </a:extLst>
              </a:tr>
              <a:tr h="201445">
                <a:tc>
                  <a:txBody>
                    <a:bodyPr/>
                    <a:lstStyle/>
                    <a:p>
                      <a:pPr algn="just">
                        <a:lnSpc>
                          <a:spcPct val="150000"/>
                        </a:lnSpc>
                        <a:spcAft>
                          <a:spcPts val="0"/>
                        </a:spcAft>
                      </a:pPr>
                      <a:r>
                        <a:rPr lang="en-US" sz="900" kern="100">
                          <a:effectLst/>
                        </a:rPr>
                        <a:t>50/100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132.08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135.49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138.78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141.99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145.12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151.27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160.28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163.25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166.21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169.16</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1"/>
                  </a:ext>
                </a:extLst>
              </a:tr>
              <a:tr h="201445">
                <a:tc>
                  <a:txBody>
                    <a:bodyPr/>
                    <a:lstStyle/>
                    <a:p>
                      <a:pPr algn="just">
                        <a:lnSpc>
                          <a:spcPct val="150000"/>
                        </a:lnSpc>
                        <a:spcAft>
                          <a:spcPts val="0"/>
                        </a:spcAft>
                      </a:pPr>
                      <a:r>
                        <a:rPr lang="en-US" sz="900" kern="100">
                          <a:effectLst/>
                        </a:rPr>
                        <a:t>2/300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119.71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123.01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126.21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129.33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132.41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135.45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138.46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141.46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144.44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147.41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150.37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156.26</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2"/>
                  </a:ext>
                </a:extLst>
              </a:tr>
              <a:tr h="201445">
                <a:tc>
                  <a:txBody>
                    <a:bodyPr/>
                    <a:lstStyle/>
                    <a:p>
                      <a:pPr algn="just">
                        <a:lnSpc>
                          <a:spcPct val="150000"/>
                        </a:lnSpc>
                        <a:spcAft>
                          <a:spcPts val="0"/>
                        </a:spcAft>
                      </a:pPr>
                      <a:r>
                        <a:rPr lang="en-US" sz="900" kern="100" dirty="0">
                          <a:effectLst/>
                        </a:rPr>
                        <a:t>5/300</a:t>
                      </a:r>
                      <a:endParaRPr lang="zh-CN" sz="800" kern="100" dirty="0">
                        <a:effectLst/>
                        <a:latin typeface="Times New Roman"/>
                        <a:ea typeface="宋体"/>
                      </a:endParaRPr>
                    </a:p>
                  </a:txBody>
                  <a:tcPr marL="22675" marR="22675" marT="0" marB="0"/>
                </a:tc>
                <a:tc>
                  <a:txBody>
                    <a:bodyPr/>
                    <a:lstStyle/>
                    <a:p>
                      <a:pPr algn="r">
                        <a:spcAft>
                          <a:spcPts val="0"/>
                        </a:spcAft>
                      </a:pPr>
                      <a:r>
                        <a:rPr lang="en-US" sz="900" kern="100">
                          <a:effectLst/>
                        </a:rPr>
                        <a:t>119.19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122.48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125.68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131.88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134.92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137.94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140.93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143.91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146.88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149.84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152.79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155.74</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3"/>
                  </a:ext>
                </a:extLst>
              </a:tr>
              <a:tr h="201445">
                <a:tc>
                  <a:txBody>
                    <a:bodyPr/>
                    <a:lstStyle/>
                    <a:p>
                      <a:pPr algn="just">
                        <a:lnSpc>
                          <a:spcPct val="150000"/>
                        </a:lnSpc>
                        <a:spcAft>
                          <a:spcPts val="0"/>
                        </a:spcAft>
                      </a:pPr>
                      <a:r>
                        <a:rPr lang="en-US" sz="900" kern="100">
                          <a:effectLst/>
                        </a:rPr>
                        <a:t>10/300</a:t>
                      </a:r>
                      <a:endParaRPr lang="zh-CN" sz="800" kern="100">
                        <a:effectLst/>
                        <a:latin typeface="Times New Roman"/>
                        <a:ea typeface="宋体"/>
                      </a:endParaRPr>
                    </a:p>
                  </a:txBody>
                  <a:tcPr marL="22675" marR="22675" marT="0" marB="0"/>
                </a:tc>
                <a:tc>
                  <a:txBody>
                    <a:bodyPr/>
                    <a:lstStyle/>
                    <a:p>
                      <a:pPr algn="r">
                        <a:spcAft>
                          <a:spcPts val="0"/>
                        </a:spcAft>
                      </a:pPr>
                      <a:r>
                        <a:rPr lang="en-US" sz="900" kern="100" dirty="0">
                          <a:effectLst/>
                        </a:rPr>
                        <a:t>119.61</a:t>
                      </a:r>
                      <a:endParaRPr lang="zh-CN" sz="800" kern="100" dirty="0">
                        <a:effectLst/>
                        <a:latin typeface="Times New Roman"/>
                        <a:ea typeface="宋体"/>
                      </a:endParaRPr>
                    </a:p>
                  </a:txBody>
                  <a:tcPr marL="22675" marR="22675" marT="0" marB="0" anchor="ctr"/>
                </a:tc>
                <a:tc>
                  <a:txBody>
                    <a:bodyPr/>
                    <a:lstStyle/>
                    <a:p>
                      <a:pPr algn="r">
                        <a:spcAft>
                          <a:spcPts val="0"/>
                        </a:spcAft>
                      </a:pPr>
                      <a:r>
                        <a:rPr lang="en-US" sz="900" kern="100">
                          <a:effectLst/>
                        </a:rPr>
                        <a:t>122.9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126.1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129.22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132.3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135.34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138.36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141.35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144.33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147.3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150.26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153.21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156.15</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4"/>
                  </a:ext>
                </a:extLst>
              </a:tr>
              <a:tr h="201445">
                <a:tc>
                  <a:txBody>
                    <a:bodyPr/>
                    <a:lstStyle/>
                    <a:p>
                      <a:pPr algn="just">
                        <a:lnSpc>
                          <a:spcPct val="150000"/>
                        </a:lnSpc>
                        <a:spcAft>
                          <a:spcPts val="0"/>
                        </a:spcAft>
                      </a:pPr>
                      <a:r>
                        <a:rPr lang="en-US" sz="900" kern="100">
                          <a:effectLst/>
                        </a:rPr>
                        <a:t>30/300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121.16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124.44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dirty="0">
                          <a:effectLst/>
                          <a:highlight>
                            <a:srgbClr val="FFFF00"/>
                          </a:highlight>
                        </a:rPr>
                        <a:t>127.63</a:t>
                      </a:r>
                      <a:endParaRPr lang="zh-CN" sz="800" kern="100" dirty="0">
                        <a:effectLst/>
                        <a:latin typeface="Times New Roman"/>
                        <a:ea typeface="宋体"/>
                      </a:endParaRPr>
                    </a:p>
                  </a:txBody>
                  <a:tcPr marL="22675" marR="22675" marT="0" marB="0" anchor="ctr"/>
                </a:tc>
                <a:tc>
                  <a:txBody>
                    <a:bodyPr/>
                    <a:lstStyle/>
                    <a:p>
                      <a:pPr algn="r">
                        <a:spcAft>
                          <a:spcPts val="0"/>
                        </a:spcAft>
                      </a:pPr>
                      <a:r>
                        <a:rPr lang="en-US" sz="900" kern="100">
                          <a:effectLst/>
                        </a:rPr>
                        <a:t>130.75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133.82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136.86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139.87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142.87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145.85</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148.81</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151.77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154.72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157.67</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5"/>
                  </a:ext>
                </a:extLst>
              </a:tr>
              <a:tr h="201445">
                <a:tc>
                  <a:txBody>
                    <a:bodyPr/>
                    <a:lstStyle/>
                    <a:p>
                      <a:pPr algn="just">
                        <a:lnSpc>
                          <a:spcPct val="150000"/>
                        </a:lnSpc>
                        <a:spcAft>
                          <a:spcPts val="0"/>
                        </a:spcAft>
                      </a:pPr>
                      <a:r>
                        <a:rPr lang="en-US" sz="900" kern="100">
                          <a:effectLst/>
                        </a:rPr>
                        <a:t>50/300</a:t>
                      </a:r>
                      <a:endParaRPr lang="zh-CN" sz="800" kern="100">
                        <a:effectLst/>
                        <a:latin typeface="Times New Roman"/>
                        <a:ea typeface="宋体"/>
                      </a:endParaRPr>
                    </a:p>
                  </a:txBody>
                  <a:tcPr marL="22675" marR="22675" marT="0" marB="0"/>
                </a:tc>
                <a:tc>
                  <a:txBody>
                    <a:bodyPr/>
                    <a:lstStyle/>
                    <a:p>
                      <a:pPr algn="r">
                        <a:spcAft>
                          <a:spcPts val="0"/>
                        </a:spcAft>
                      </a:pPr>
                      <a:r>
                        <a:rPr lang="en-US" sz="900" kern="100">
                          <a:effectLst/>
                        </a:rPr>
                        <a:t>121.32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124.59</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highlight>
                            <a:srgbClr val="FFFF00"/>
                          </a:highlight>
                        </a:rPr>
                        <a:t>127.76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130.87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133.94</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136.97</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139.98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142.98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145.96</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148.92</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151.88</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154.83</a:t>
                      </a:r>
                      <a:endParaRPr lang="zh-CN" sz="800" kern="100">
                        <a:effectLst/>
                        <a:latin typeface="Times New Roman"/>
                        <a:ea typeface="宋体"/>
                      </a:endParaRPr>
                    </a:p>
                  </a:txBody>
                  <a:tcPr marL="22675" marR="22675" marT="0" marB="0" anchor="ctr"/>
                </a:tc>
                <a:tc>
                  <a:txBody>
                    <a:bodyPr/>
                    <a:lstStyle/>
                    <a:p>
                      <a:pPr algn="r">
                        <a:spcAft>
                          <a:spcPts val="0"/>
                        </a:spcAft>
                      </a:pPr>
                      <a:r>
                        <a:rPr lang="en-US" sz="900" kern="100">
                          <a:effectLst/>
                        </a:rPr>
                        <a:t>157.78</a:t>
                      </a:r>
                      <a:endParaRPr lang="zh-CN" sz="800" kern="100">
                        <a:effectLst/>
                        <a:latin typeface="Times New Roman"/>
                        <a:ea typeface="宋体"/>
                      </a:endParaRPr>
                    </a:p>
                  </a:txBody>
                  <a:tcPr marL="22675" marR="22675" marT="0" marB="0" anchor="ctr"/>
                </a:tc>
                <a:extLst>
                  <a:ext uri="{0D108BD9-81ED-4DB2-BD59-A6C34878D82A}">
                    <a16:rowId xmlns:a16="http://schemas.microsoft.com/office/drawing/2014/main" val="10026"/>
                  </a:ext>
                </a:extLst>
              </a:tr>
            </a:tbl>
          </a:graphicData>
        </a:graphic>
      </p:graphicFrame>
      <p:sp>
        <p:nvSpPr>
          <p:cNvPr id="6" name="矩形 5"/>
          <p:cNvSpPr>
            <a:spLocks noChangeArrowheads="1"/>
          </p:cNvSpPr>
          <p:nvPr/>
        </p:nvSpPr>
        <p:spPr bwMode="auto">
          <a:xfrm>
            <a:off x="395288" y="4868863"/>
            <a:ext cx="8353425" cy="28892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ea typeface="黑体" panose="02010609060101010101" pitchFamily="49" charset="-122"/>
            </a:endParaRPr>
          </a:p>
        </p:txBody>
      </p:sp>
    </p:spTree>
    <p:extLst>
      <p:ext uri="{BB962C8B-B14F-4D97-AF65-F5344CB8AC3E}">
        <p14:creationId xmlns:p14="http://schemas.microsoft.com/office/powerpoint/2010/main" val="3202033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6988"/>
            <a:ext cx="5470525" cy="936626"/>
          </a:xfrm>
        </p:spPr>
        <p:txBody>
          <a:bodyPr/>
          <a:lstStyle/>
          <a:p>
            <a:pPr eaLnBrk="1" hangingPunct="1">
              <a:defRPr/>
            </a:pPr>
            <a:r>
              <a:rPr lang="zh-CN" altLang="en-US" dirty="0">
                <a:effectLst>
                  <a:outerShdw blurRad="38100" dist="38100" dir="2700000" algn="tl">
                    <a:srgbClr val="000000">
                      <a:alpha val="43137"/>
                    </a:srgbClr>
                  </a:outerShdw>
                </a:effectLst>
              </a:rPr>
              <a:t>链路预算</a:t>
            </a:r>
            <a:r>
              <a:rPr lang="en-US" altLang="zh-CN" dirty="0">
                <a:effectLst>
                  <a:outerShdw blurRad="38100" dist="38100" dir="2700000" algn="tl">
                    <a:srgbClr val="000000">
                      <a:alpha val="43137"/>
                    </a:srgbClr>
                  </a:outerShdw>
                </a:effectLst>
              </a:rPr>
              <a:t>(</a:t>
            </a:r>
            <a:r>
              <a:rPr lang="en-US" altLang="zh-CN" dirty="0">
                <a:solidFill>
                  <a:srgbClr val="FF0000"/>
                </a:solidFill>
                <a:effectLst>
                  <a:outerShdw blurRad="38100" dist="38100" dir="2700000" algn="tl">
                    <a:srgbClr val="000000">
                      <a:alpha val="43137"/>
                    </a:srgbClr>
                  </a:outerShdw>
                </a:effectLst>
              </a:rPr>
              <a:t>NLOS</a:t>
            </a:r>
            <a:r>
              <a:rPr lang="en-US" altLang="zh-CN" dirty="0">
                <a:effectLst>
                  <a:outerShdw blurRad="38100" dist="38100" dir="2700000" algn="tl">
                    <a:srgbClr val="000000">
                      <a:alpha val="43137"/>
                    </a:srgbClr>
                  </a:outerShdw>
                </a:effectLst>
              </a:rPr>
              <a:t>)</a:t>
            </a:r>
            <a:endParaRPr lang="zh-CN" altLang="en-US" dirty="0">
              <a:effectLst>
                <a:outerShdw blurRad="38100" dist="38100" dir="2700000" algn="tl">
                  <a:srgbClr val="000000">
                    <a:alpha val="43137"/>
                  </a:srgbClr>
                </a:outerShdw>
              </a:effectLst>
            </a:endParaRPr>
          </a:p>
        </p:txBody>
      </p:sp>
      <p:sp>
        <p:nvSpPr>
          <p:cNvPr id="5" name="灯片编号占位符 4"/>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535767-7CF7-48D1-9B51-108DBD918666}" type="slidenum">
              <a:rPr lang="zh-CN" altLang="en-US">
                <a:solidFill>
                  <a:srgbClr val="000000"/>
                </a:solidFill>
                <a:latin typeface="Verdana" panose="020B0604030504040204" pitchFamily="34" charset="0"/>
              </a:rPr>
              <a:pPr eaLnBrk="1" hangingPunct="1"/>
              <a:t>106</a:t>
            </a:fld>
            <a:endParaRPr lang="en-US" altLang="zh-CN">
              <a:solidFill>
                <a:srgbClr val="000000"/>
              </a:solidFill>
              <a:latin typeface="Verdana" panose="020B060403050404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17954073"/>
              </p:ext>
            </p:extLst>
          </p:nvPr>
        </p:nvGraphicFramePr>
        <p:xfrm>
          <a:off x="684213" y="836613"/>
          <a:ext cx="7921625" cy="5918200"/>
        </p:xfrm>
        <a:graphic>
          <a:graphicData uri="http://schemas.openxmlformats.org/drawingml/2006/table">
            <a:tbl>
              <a:tblPr/>
              <a:tblGrid>
                <a:gridCol w="1944687">
                  <a:extLst>
                    <a:ext uri="{9D8B030D-6E8A-4147-A177-3AD203B41FA5}">
                      <a16:colId xmlns:a16="http://schemas.microsoft.com/office/drawing/2014/main" val="20000"/>
                    </a:ext>
                  </a:extLst>
                </a:gridCol>
                <a:gridCol w="5976938">
                  <a:extLst>
                    <a:ext uri="{9D8B030D-6E8A-4147-A177-3AD203B41FA5}">
                      <a16:colId xmlns:a16="http://schemas.microsoft.com/office/drawing/2014/main" val="20001"/>
                    </a:ext>
                  </a:extLst>
                </a:gridCol>
              </a:tblGrid>
              <a:tr h="43180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参数</a:t>
                      </a:r>
                      <a:endParaRPr kumimoji="0" lang="zh-CN" altLang="zh-CN" sz="12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距离：</a:t>
                      </a:r>
                      <a:r>
                        <a:rPr kumimoji="0" lang="en-US"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100Km</a:t>
                      </a:r>
                      <a:r>
                        <a:rPr kumimoji="0" lang="zh-CN"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，信息速率：</a:t>
                      </a:r>
                      <a:r>
                        <a:rPr kumimoji="0" lang="en-US"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32kbps</a:t>
                      </a:r>
                      <a:r>
                        <a:rPr kumimoji="0" lang="zh-CN" altLang="zh-CN" sz="1600" b="1" i="0" u="none" strike="noStrike" cap="none" normalizeH="0" baseline="0" dirty="0">
                          <a:ln>
                            <a:noFill/>
                          </a:ln>
                          <a:solidFill>
                            <a:srgbClr val="FFFFFF"/>
                          </a:solidFill>
                          <a:effectLst/>
                          <a:latin typeface="Verdana" panose="020B0604030504040204" pitchFamily="34" charset="0"/>
                          <a:ea typeface="黑体" panose="02010609060101010101" pitchFamily="49" charset="-122"/>
                        </a:rPr>
                        <a:t>，带宽</a:t>
                      </a:r>
                      <a:r>
                        <a:rPr kumimoji="0" lang="en-US"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10MHz</a:t>
                      </a:r>
                      <a:endParaRPr kumimoji="0" lang="zh-CN" altLang="zh-CN" sz="12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发射总功率</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37dBm</a:t>
                      </a:r>
                      <a:r>
                        <a:rPr kumimoji="0" lang="zh-CN"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5W</a:t>
                      </a:r>
                      <a:r>
                        <a:rPr kumimoji="0" lang="zh-CN"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1"/>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路径损耗</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~140dB</a:t>
                      </a: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ht=10m,hr=100m)</a:t>
                      </a: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，衰减因子</a:t>
                      </a:r>
                      <a:r>
                        <a:rPr kumimoji="0" lang="en-US" altLang="zh-CN" sz="20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3</a:t>
                      </a:r>
                      <a:endParaRPr kumimoji="0" lang="zh-CN" altLang="zh-CN" sz="16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02"/>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发射天线增益</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3"/>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接收天线增益</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3dB</a:t>
                      </a:r>
                      <a:endParaRPr kumimoji="0" lang="zh-CN"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04"/>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接收信号功率</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-98dBm</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5"/>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接收机噪声功率</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-104dBm</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06"/>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接收机噪声系数</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14dB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7"/>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解码</a:t>
                      </a:r>
                      <a:r>
                        <a:rPr kumimoji="0" lang="en-US"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Eb/N0</a:t>
                      </a: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需求</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4dB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08"/>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SNR</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Eb/N0-10*lg(10M/32k)=4-25=-21dB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09"/>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接收机灵敏度</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-104+14-21=-111dBm</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10"/>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实现损耗</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6dB</a:t>
                      </a:r>
                      <a:endParaRPr kumimoji="0" lang="zh-CN"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BF5"/>
                    </a:solidFill>
                  </a:tcPr>
                </a:tc>
                <a:extLst>
                  <a:ext uri="{0D108BD9-81ED-4DB2-BD59-A6C34878D82A}">
                    <a16:rowId xmlns:a16="http://schemas.microsoft.com/office/drawing/2014/main" val="10011"/>
                  </a:ext>
                </a:extLst>
              </a:tr>
              <a:tr h="412750">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Verdana" panose="020B0604030504040204" pitchFamily="34" charset="0"/>
                          <a:ea typeface="黑体" panose="02010609060101010101" pitchFamily="49" charset="-122"/>
                        </a:rPr>
                        <a:t>链路余量</a:t>
                      </a:r>
                      <a:endParaRPr kumimoji="0" lang="zh-CN" altLang="zh-CN" sz="12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lnSpc>
                          <a:spcPct val="120000"/>
                        </a:lnSpc>
                        <a:spcBef>
                          <a:spcPct val="20000"/>
                        </a:spcBef>
                        <a:buClr>
                          <a:schemeClr val="hlink"/>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accent1"/>
                        </a:buClr>
                        <a:buFont typeface="Wingdings" panose="05000000000000000000" pitchFamily="2" charset="2"/>
                        <a:defRPr sz="3200">
                          <a:solidFill>
                            <a:srgbClr val="080808"/>
                          </a:solidFill>
                          <a:latin typeface="Verdan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tx1"/>
                        </a:buClr>
                        <a:defRPr sz="2800">
                          <a:solidFill>
                            <a:srgbClr val="080808"/>
                          </a:solidFill>
                          <a:latin typeface="Verdana" panose="020B0604030504040204" pitchFamily="34" charset="0"/>
                          <a:ea typeface="黑体" panose="02010609060101010101" pitchFamily="49" charset="-122"/>
                        </a:defRPr>
                      </a:lvl3pPr>
                      <a:lvl4pPr marL="16002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4pPr>
                      <a:lvl5pPr marL="2057400" indent="-228600" eaLnBrk="0" hangingPunct="0">
                        <a:lnSpc>
                          <a:spcPct val="120000"/>
                        </a:lnSpc>
                        <a:spcBef>
                          <a:spcPct val="20000"/>
                        </a:spcBef>
                        <a:defRPr sz="2400">
                          <a:solidFill>
                            <a:srgbClr val="080808"/>
                          </a:solidFill>
                          <a:latin typeface="Verdana" panose="020B0604030504040204" pitchFamily="34" charset="0"/>
                          <a:ea typeface="黑体" panose="02010609060101010101" pitchFamily="49" charset="-122"/>
                        </a:defRPr>
                      </a:lvl5pPr>
                      <a:lvl6pPr marL="25146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6pPr>
                      <a:lvl7pPr marL="29718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7pPr>
                      <a:lvl8pPr marL="34290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8pPr>
                      <a:lvl9pPr marL="3886200" indent="-228600" eaLnBrk="0" fontAlgn="base" hangingPunct="0">
                        <a:lnSpc>
                          <a:spcPct val="120000"/>
                        </a:lnSpc>
                        <a:spcBef>
                          <a:spcPct val="20000"/>
                        </a:spcBef>
                        <a:spcAft>
                          <a:spcPct val="0"/>
                        </a:spcAft>
                        <a:defRPr sz="2400">
                          <a:solidFill>
                            <a:srgbClr val="080808"/>
                          </a:solidFill>
                          <a:latin typeface="Verdana" panose="020B060403050404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-98-</a:t>
                      </a:r>
                      <a:r>
                        <a:rPr kumimoji="0" lang="zh-CN"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-111</a:t>
                      </a:r>
                      <a:r>
                        <a:rPr kumimoji="0" lang="zh-CN"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-6=</a:t>
                      </a:r>
                      <a:r>
                        <a:rPr kumimoji="0" lang="en-US" altLang="zh-CN" sz="20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3dB</a:t>
                      </a:r>
                      <a:endParaRPr kumimoji="0" lang="zh-CN" altLang="zh-CN" sz="16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A"/>
                    </a:solidFill>
                  </a:tcPr>
                </a:tc>
                <a:extLst>
                  <a:ext uri="{0D108BD9-81ED-4DB2-BD59-A6C34878D82A}">
                    <a16:rowId xmlns:a16="http://schemas.microsoft.com/office/drawing/2014/main" val="10012"/>
                  </a:ext>
                </a:extLst>
              </a:tr>
            </a:tbl>
          </a:graphicData>
        </a:graphic>
      </p:graphicFrame>
      <p:sp>
        <p:nvSpPr>
          <p:cNvPr id="6" name="矩形 5"/>
          <p:cNvSpPr/>
          <p:nvPr/>
        </p:nvSpPr>
        <p:spPr>
          <a:xfrm>
            <a:off x="323528" y="5445050"/>
            <a:ext cx="8640960" cy="1296318"/>
          </a:xfrm>
          <a:prstGeom prst="rect">
            <a:avLst/>
          </a:prstGeom>
          <a:solidFill>
            <a:srgbClr val="F1E19D"/>
          </a:solidFill>
          <a:ln w="38100" algn="ctr">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55262" tIns="55262" rIns="55262" bIns="55262" anchor="ctr"/>
          <a:lstStyle>
            <a:lvl1pPr eaLnBrk="0" hangingPunct="0">
              <a:defRPr sz="3200" b="1">
                <a:solidFill>
                  <a:schemeClr val="bg1"/>
                </a:solidFill>
                <a:latin typeface="黑体" pitchFamily="2" charset="-122"/>
                <a:ea typeface="宋体" charset="-122"/>
              </a:defRPr>
            </a:lvl1pPr>
            <a:lvl2pPr eaLnBrk="0" hangingPunct="0">
              <a:defRPr sz="3200" b="1">
                <a:solidFill>
                  <a:schemeClr val="bg1"/>
                </a:solidFill>
                <a:latin typeface="黑体" pitchFamily="2" charset="-122"/>
                <a:ea typeface="宋体" charset="-122"/>
              </a:defRPr>
            </a:lvl2pPr>
            <a:lvl3pPr marL="1143000" indent="-228600" eaLnBrk="0" hangingPunct="0">
              <a:defRPr sz="3200" b="1">
                <a:solidFill>
                  <a:schemeClr val="bg1"/>
                </a:solidFill>
                <a:latin typeface="黑体" pitchFamily="2" charset="-122"/>
                <a:ea typeface="宋体" charset="-122"/>
              </a:defRPr>
            </a:lvl3pPr>
            <a:lvl4pPr marL="1600200" indent="-228600" eaLnBrk="0" hangingPunct="0">
              <a:defRPr sz="3200" b="1">
                <a:solidFill>
                  <a:schemeClr val="bg1"/>
                </a:solidFill>
                <a:latin typeface="黑体" pitchFamily="2" charset="-122"/>
                <a:ea typeface="宋体" charset="-122"/>
              </a:defRPr>
            </a:lvl4pPr>
            <a:lvl5pPr marL="2057400" indent="-228600" eaLnBrk="0" hangingPunct="0">
              <a:defRPr sz="3200" b="1">
                <a:solidFill>
                  <a:schemeClr val="bg1"/>
                </a:solidFill>
                <a:latin typeface="黑体" pitchFamily="2" charset="-122"/>
                <a:ea typeface="宋体" charset="-122"/>
              </a:defRPr>
            </a:lvl5pPr>
            <a:lvl6pPr marL="2514600" indent="-228600" eaLnBrk="0" fontAlgn="base" hangingPunct="0">
              <a:spcBef>
                <a:spcPct val="0"/>
              </a:spcBef>
              <a:spcAft>
                <a:spcPct val="0"/>
              </a:spcAft>
              <a:defRPr sz="3200" b="1">
                <a:solidFill>
                  <a:schemeClr val="bg1"/>
                </a:solidFill>
                <a:latin typeface="黑体" pitchFamily="2" charset="-122"/>
                <a:ea typeface="宋体" charset="-122"/>
              </a:defRPr>
            </a:lvl6pPr>
            <a:lvl7pPr marL="2971800" indent="-228600" eaLnBrk="0" fontAlgn="base" hangingPunct="0">
              <a:spcBef>
                <a:spcPct val="0"/>
              </a:spcBef>
              <a:spcAft>
                <a:spcPct val="0"/>
              </a:spcAft>
              <a:defRPr sz="3200" b="1">
                <a:solidFill>
                  <a:schemeClr val="bg1"/>
                </a:solidFill>
                <a:latin typeface="黑体" pitchFamily="2" charset="-122"/>
                <a:ea typeface="宋体" charset="-122"/>
              </a:defRPr>
            </a:lvl7pPr>
            <a:lvl8pPr marL="3429000" indent="-228600" eaLnBrk="0" fontAlgn="base" hangingPunct="0">
              <a:spcBef>
                <a:spcPct val="0"/>
              </a:spcBef>
              <a:spcAft>
                <a:spcPct val="0"/>
              </a:spcAft>
              <a:defRPr sz="3200" b="1">
                <a:solidFill>
                  <a:schemeClr val="bg1"/>
                </a:solidFill>
                <a:latin typeface="黑体" pitchFamily="2" charset="-122"/>
                <a:ea typeface="宋体" charset="-122"/>
              </a:defRPr>
            </a:lvl8pPr>
            <a:lvl9pPr marL="3886200" indent="-228600" eaLnBrk="0" fontAlgn="base" hangingPunct="0">
              <a:spcBef>
                <a:spcPct val="0"/>
              </a:spcBef>
              <a:spcAft>
                <a:spcPct val="0"/>
              </a:spcAft>
              <a:defRPr sz="3200" b="1">
                <a:solidFill>
                  <a:schemeClr val="bg1"/>
                </a:solidFill>
                <a:latin typeface="黑体" pitchFamily="2" charset="-122"/>
                <a:ea typeface="宋体" charset="-122"/>
              </a:defRPr>
            </a:lvl9pPr>
          </a:lstStyle>
          <a:p>
            <a:pPr marL="0" lvl="1" algn="ctr" eaLnBrk="1" hangingPunct="1">
              <a:lnSpc>
                <a:spcPct val="120000"/>
              </a:lnSpc>
              <a:defRPr/>
            </a:pPr>
            <a:r>
              <a:rPr lang="zh-CN" altLang="en-US" dirty="0">
                <a:solidFill>
                  <a:srgbClr val="C00000"/>
                </a:solidFill>
                <a:effectLst>
                  <a:outerShdw blurRad="38100" dist="38100" dir="2700000" algn="tl">
                    <a:srgbClr val="C0C0C0"/>
                  </a:outerShdw>
                </a:effectLst>
                <a:latin typeface="Arial" charset="0"/>
                <a:ea typeface="黑体" pitchFamily="2" charset="-122"/>
                <a:cs typeface="Arial" charset="0"/>
              </a:rPr>
              <a:t>为提高链路余量，应尽可能提高接收天线高度采用</a:t>
            </a:r>
            <a:r>
              <a:rPr lang="en-US" altLang="zh-CN" dirty="0">
                <a:solidFill>
                  <a:srgbClr val="C00000"/>
                </a:solidFill>
                <a:effectLst>
                  <a:outerShdw blurRad="38100" dist="38100" dir="2700000" algn="tl">
                    <a:srgbClr val="C0C0C0"/>
                  </a:outerShdw>
                </a:effectLst>
                <a:latin typeface="Arial" charset="0"/>
                <a:ea typeface="黑体" pitchFamily="2" charset="-122"/>
                <a:cs typeface="Arial" charset="0"/>
              </a:rPr>
              <a:t>LOS</a:t>
            </a:r>
            <a:r>
              <a:rPr lang="zh-CN" altLang="en-US" dirty="0">
                <a:solidFill>
                  <a:srgbClr val="C00000"/>
                </a:solidFill>
                <a:effectLst>
                  <a:outerShdw blurRad="38100" dist="38100" dir="2700000" algn="tl">
                    <a:srgbClr val="C0C0C0"/>
                  </a:outerShdw>
                </a:effectLst>
                <a:latin typeface="Arial" charset="0"/>
                <a:ea typeface="黑体" pitchFamily="2" charset="-122"/>
                <a:cs typeface="Arial" charset="0"/>
              </a:rPr>
              <a:t>传输</a:t>
            </a:r>
            <a:endParaRPr lang="en-US" altLang="zh-CN" dirty="0">
              <a:solidFill>
                <a:srgbClr val="C00000"/>
              </a:solidFill>
              <a:effectLst>
                <a:outerShdw blurRad="38100" dist="38100" dir="2700000" algn="tl">
                  <a:srgbClr val="C0C0C0"/>
                </a:outerShdw>
              </a:effectLst>
              <a:latin typeface="Arial" charset="0"/>
              <a:ea typeface="黑体" pitchFamily="2" charset="-122"/>
              <a:cs typeface="Arial" charset="0"/>
            </a:endParaRPr>
          </a:p>
        </p:txBody>
      </p:sp>
      <p:sp>
        <p:nvSpPr>
          <p:cNvPr id="28723" name="椭圆 6"/>
          <p:cNvSpPr>
            <a:spLocks noChangeArrowheads="1"/>
          </p:cNvSpPr>
          <p:nvPr/>
        </p:nvSpPr>
        <p:spPr bwMode="auto">
          <a:xfrm>
            <a:off x="6875463" y="4941888"/>
            <a:ext cx="720725" cy="431800"/>
          </a:xfrm>
          <a:prstGeom prst="ellipse">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a:ea typeface="黑体" panose="02010609060101010101" pitchFamily="49" charset="-122"/>
            </a:endParaRPr>
          </a:p>
        </p:txBody>
      </p:sp>
    </p:spTree>
    <p:extLst>
      <p:ext uri="{BB962C8B-B14F-4D97-AF65-F5344CB8AC3E}">
        <p14:creationId xmlns:p14="http://schemas.microsoft.com/office/powerpoint/2010/main" val="2034790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7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123986" y="873090"/>
            <a:ext cx="9400260" cy="4114800"/>
          </a:xfrm>
        </p:spPr>
        <p:txBody>
          <a:bodyPr/>
          <a:lstStyle/>
          <a:p>
            <a:pPr lvl="1">
              <a:defRPr/>
            </a:pPr>
            <a:r>
              <a:rPr lang="zh-CN" altLang="en-US" sz="2400" dirty="0">
                <a:solidFill>
                  <a:srgbClr val="000000"/>
                </a:solidFill>
                <a:latin typeface="黑体" pitchFamily="49" charset="-122"/>
                <a:ea typeface="黑体" pitchFamily="49" charset="-122"/>
              </a:rPr>
              <a:t>依托岸基现有的塔座（烟台</a:t>
            </a:r>
            <a:r>
              <a:rPr lang="en-US" altLang="zh-CN" sz="2400" dirty="0">
                <a:solidFill>
                  <a:srgbClr val="000000"/>
                </a:solidFill>
                <a:latin typeface="黑体" pitchFamily="49" charset="-122"/>
                <a:ea typeface="黑体" pitchFamily="49" charset="-122"/>
              </a:rPr>
              <a:t>600m</a:t>
            </a:r>
            <a:r>
              <a:rPr lang="zh-CN" altLang="en-US" sz="2400" dirty="0">
                <a:solidFill>
                  <a:srgbClr val="000000"/>
                </a:solidFill>
                <a:latin typeface="黑体" pitchFamily="49" charset="-122"/>
                <a:ea typeface="黑体" pitchFamily="49" charset="-122"/>
              </a:rPr>
              <a:t>，大连</a:t>
            </a:r>
            <a:r>
              <a:rPr lang="en-US" altLang="zh-CN" sz="2400" dirty="0">
                <a:solidFill>
                  <a:srgbClr val="000000"/>
                </a:solidFill>
                <a:latin typeface="黑体" pitchFamily="49" charset="-122"/>
                <a:ea typeface="黑体" pitchFamily="49" charset="-122"/>
              </a:rPr>
              <a:t>400m</a:t>
            </a:r>
            <a:r>
              <a:rPr lang="zh-CN" altLang="en-US" sz="2400" dirty="0">
                <a:solidFill>
                  <a:srgbClr val="000000"/>
                </a:solidFill>
                <a:latin typeface="黑体" pitchFamily="49" charset="-122"/>
                <a:ea typeface="黑体" pitchFamily="49" charset="-122"/>
              </a:rPr>
              <a:t>），构建充分的直射</a:t>
            </a:r>
            <a:r>
              <a:rPr lang="en-US" altLang="zh-CN" sz="2400" dirty="0">
                <a:solidFill>
                  <a:srgbClr val="FF0000"/>
                </a:solidFill>
                <a:latin typeface="黑体" pitchFamily="49" charset="-122"/>
                <a:ea typeface="黑体" pitchFamily="49" charset="-122"/>
              </a:rPr>
              <a:t>LOS</a:t>
            </a:r>
            <a:r>
              <a:rPr lang="zh-CN" altLang="en-US" sz="2400" dirty="0">
                <a:solidFill>
                  <a:srgbClr val="000000"/>
                </a:solidFill>
                <a:latin typeface="黑体" pitchFamily="49" charset="-122"/>
                <a:ea typeface="黑体" pitchFamily="49" charset="-122"/>
              </a:rPr>
              <a:t>环境</a:t>
            </a:r>
            <a:r>
              <a:rPr lang="en-US" altLang="zh-CN" sz="2400" dirty="0">
                <a:solidFill>
                  <a:srgbClr val="000000"/>
                </a:solidFill>
                <a:latin typeface="黑体" pitchFamily="49" charset="-122"/>
                <a:ea typeface="黑体" pitchFamily="49" charset="-122"/>
              </a:rPr>
              <a:t>,</a:t>
            </a:r>
            <a:r>
              <a:rPr lang="zh-CN" altLang="en-US" sz="2400" dirty="0">
                <a:solidFill>
                  <a:srgbClr val="000000"/>
                </a:solidFill>
                <a:latin typeface="黑体" pitchFamily="49" charset="-122"/>
                <a:ea typeface="黑体" pitchFamily="49" charset="-122"/>
              </a:rPr>
              <a:t>两点直线距离</a:t>
            </a:r>
            <a:r>
              <a:rPr lang="en-US" altLang="zh-CN" sz="2400" dirty="0">
                <a:solidFill>
                  <a:srgbClr val="FF0000"/>
                </a:solidFill>
                <a:latin typeface="黑体" pitchFamily="49" charset="-122"/>
                <a:ea typeface="黑体" pitchFamily="49" charset="-122"/>
              </a:rPr>
              <a:t>96.7</a:t>
            </a:r>
            <a:r>
              <a:rPr lang="zh-CN" altLang="en-US" sz="2400" dirty="0">
                <a:solidFill>
                  <a:srgbClr val="FF0000"/>
                </a:solidFill>
                <a:latin typeface="黑体" pitchFamily="49" charset="-122"/>
                <a:ea typeface="黑体" pitchFamily="49" charset="-122"/>
              </a:rPr>
              <a:t>海里</a:t>
            </a:r>
            <a:r>
              <a:rPr lang="en-US" altLang="zh-CN" sz="2400" dirty="0">
                <a:solidFill>
                  <a:srgbClr val="FF0000"/>
                </a:solidFill>
                <a:latin typeface="黑体" pitchFamily="49" charset="-122"/>
                <a:ea typeface="黑体" pitchFamily="49" charset="-122"/>
              </a:rPr>
              <a:t>(180km)</a:t>
            </a:r>
          </a:p>
          <a:p>
            <a:pPr lvl="1">
              <a:defRPr/>
            </a:pPr>
            <a:r>
              <a:rPr lang="zh-CN" altLang="en-US" sz="2400" dirty="0">
                <a:solidFill>
                  <a:srgbClr val="000000"/>
                </a:solidFill>
                <a:latin typeface="黑体" pitchFamily="49" charset="-122"/>
                <a:ea typeface="黑体" pitchFamily="49" charset="-122"/>
              </a:rPr>
              <a:t>租用船支、设备、场地</a:t>
            </a:r>
            <a:r>
              <a:rPr lang="en-US" altLang="zh-CN" sz="2400" dirty="0">
                <a:solidFill>
                  <a:srgbClr val="000000"/>
                </a:solidFill>
                <a:latin typeface="黑体" pitchFamily="49" charset="-122"/>
                <a:ea typeface="黑体" pitchFamily="49" charset="-122"/>
              </a:rPr>
              <a:t>(</a:t>
            </a:r>
            <a:r>
              <a:rPr lang="zh-CN" altLang="en-US" sz="2400" dirty="0">
                <a:solidFill>
                  <a:srgbClr val="000000"/>
                </a:solidFill>
                <a:latin typeface="黑体" pitchFamily="49" charset="-122"/>
                <a:ea typeface="黑体" pitchFamily="49" charset="-122"/>
              </a:rPr>
              <a:t>大连中海客轮有限公司</a:t>
            </a:r>
            <a:r>
              <a:rPr lang="en-US" altLang="zh-CN" sz="2400" dirty="0">
                <a:solidFill>
                  <a:srgbClr val="000000"/>
                </a:solidFill>
                <a:latin typeface="黑体" pitchFamily="49" charset="-122"/>
                <a:ea typeface="黑体" pitchFamily="49" charset="-122"/>
              </a:rPr>
              <a:t>)</a:t>
            </a:r>
            <a:r>
              <a:rPr lang="zh-CN" altLang="en-US" sz="2400" dirty="0">
                <a:solidFill>
                  <a:srgbClr val="000000"/>
                </a:solidFill>
                <a:latin typeface="黑体" pitchFamily="49" charset="-122"/>
                <a:ea typeface="黑体" pitchFamily="49" charset="-122"/>
              </a:rPr>
              <a:t>完成最终海上</a:t>
            </a:r>
            <a:r>
              <a:rPr lang="en-US" altLang="zh-CN" sz="2400" dirty="0">
                <a:solidFill>
                  <a:srgbClr val="000000"/>
                </a:solidFill>
                <a:latin typeface="黑体" pitchFamily="49" charset="-122"/>
                <a:ea typeface="黑体" pitchFamily="49" charset="-122"/>
              </a:rPr>
              <a:t>100km</a:t>
            </a:r>
            <a:r>
              <a:rPr lang="zh-CN" altLang="en-US" sz="2400" dirty="0">
                <a:solidFill>
                  <a:srgbClr val="000000"/>
                </a:solidFill>
                <a:latin typeface="黑体" pitchFamily="49" charset="-122"/>
                <a:ea typeface="黑体" pitchFamily="49" charset="-122"/>
              </a:rPr>
              <a:t>拉距试验；</a:t>
            </a:r>
            <a:endParaRPr lang="en-US" altLang="zh-CN" sz="2400" dirty="0">
              <a:solidFill>
                <a:srgbClr val="000000"/>
              </a:solidFill>
              <a:latin typeface="黑体" pitchFamily="49" charset="-122"/>
              <a:ea typeface="黑体" pitchFamily="49" charset="-122"/>
            </a:endParaRPr>
          </a:p>
          <a:p>
            <a:pPr lvl="1">
              <a:defRPr/>
            </a:pPr>
            <a:r>
              <a:rPr lang="zh-CN" altLang="en-US" sz="2400" dirty="0">
                <a:solidFill>
                  <a:srgbClr val="000000"/>
                </a:solidFill>
                <a:latin typeface="黑体" pitchFamily="49" charset="-122"/>
                <a:ea typeface="黑体" pitchFamily="49" charset="-122"/>
              </a:rPr>
              <a:t>最初宽带视频图传信道摸底数据：</a:t>
            </a:r>
            <a:r>
              <a:rPr lang="en-US" altLang="zh-CN" sz="2400" dirty="0">
                <a:solidFill>
                  <a:srgbClr val="000000"/>
                </a:solidFill>
                <a:latin typeface="黑体" pitchFamily="49" charset="-122"/>
                <a:ea typeface="黑体" pitchFamily="49" charset="-122"/>
              </a:rPr>
              <a:t>1M</a:t>
            </a:r>
            <a:r>
              <a:rPr lang="zh-CN" altLang="en-US" sz="2400" dirty="0">
                <a:solidFill>
                  <a:srgbClr val="000000"/>
                </a:solidFill>
                <a:latin typeface="黑体" pitchFamily="49" charset="-122"/>
                <a:ea typeface="黑体" pitchFamily="49" charset="-122"/>
              </a:rPr>
              <a:t>带宽，</a:t>
            </a:r>
            <a:r>
              <a:rPr lang="en-US" altLang="zh-CN" sz="2400" dirty="0">
                <a:solidFill>
                  <a:srgbClr val="000000"/>
                </a:solidFill>
                <a:latin typeface="黑体" pitchFamily="49" charset="-122"/>
                <a:ea typeface="黑体" pitchFamily="49" charset="-122"/>
              </a:rPr>
              <a:t>5.8GHz</a:t>
            </a:r>
            <a:r>
              <a:rPr lang="zh-CN" altLang="en-US" sz="2400" dirty="0">
                <a:solidFill>
                  <a:srgbClr val="000000"/>
                </a:solidFill>
                <a:latin typeface="黑体" pitchFamily="49" charset="-122"/>
                <a:ea typeface="黑体" pitchFamily="49" charset="-122"/>
              </a:rPr>
              <a:t>频点，海上路损因子在</a:t>
            </a:r>
            <a:r>
              <a:rPr lang="en-US" altLang="zh-CN" sz="2400" dirty="0">
                <a:solidFill>
                  <a:srgbClr val="FF0000"/>
                </a:solidFill>
                <a:latin typeface="黑体" pitchFamily="49" charset="-122"/>
                <a:ea typeface="黑体" pitchFamily="49" charset="-122"/>
              </a:rPr>
              <a:t>2.5</a:t>
            </a:r>
            <a:r>
              <a:rPr lang="zh-CN" altLang="en-US" sz="2400" dirty="0">
                <a:solidFill>
                  <a:srgbClr val="000000"/>
                </a:solidFill>
                <a:latin typeface="黑体" pitchFamily="49" charset="-122"/>
                <a:ea typeface="黑体" pitchFamily="49" charset="-122"/>
              </a:rPr>
              <a:t>左右。</a:t>
            </a:r>
            <a:endParaRPr lang="en-US" altLang="zh-CN" sz="2400" b="1" dirty="0">
              <a:solidFill>
                <a:srgbClr val="000000"/>
              </a:solidFill>
              <a:latin typeface="黑体" pitchFamily="49" charset="-122"/>
              <a:ea typeface="黑体" pitchFamily="49" charset="-122"/>
            </a:endParaRPr>
          </a:p>
          <a:p>
            <a:pPr lvl="1">
              <a:defRPr/>
            </a:pPr>
            <a:endParaRPr lang="zh-CN" altLang="en-US" sz="2400" dirty="0">
              <a:solidFill>
                <a:srgbClr val="000000"/>
              </a:solidFill>
              <a:latin typeface="黑体" pitchFamily="49" charset="-122"/>
              <a:ea typeface="黑体" pitchFamily="49" charset="-122"/>
            </a:endParaRPr>
          </a:p>
        </p:txBody>
      </p:sp>
      <p:sp>
        <p:nvSpPr>
          <p:cNvPr id="59396" name="灯片编号占位符 3"/>
          <p:cNvSpPr>
            <a:spLocks noGrp="1"/>
          </p:cNvSpPr>
          <p:nvPr>
            <p:ph type="sldNum" sz="quarter" idx="12"/>
          </p:nvPr>
        </p:nvSpPr>
        <p:spPr>
          <a:noFill/>
          <a:ln>
            <a:miter lim="800000"/>
            <a:headEnd/>
            <a:tailEnd/>
          </a:ln>
        </p:spPr>
        <p:txBody>
          <a:bodyPr/>
          <a:lstStyle/>
          <a:p>
            <a:fld id="{ADEC9515-29F9-4A2E-AB35-183088CA672E}" type="slidenum">
              <a:rPr lang="zh-CN" altLang="en-GB" smtClean="0">
                <a:ea typeface="宋体" charset="-122"/>
              </a:rPr>
              <a:pPr/>
              <a:t>107</a:t>
            </a:fld>
            <a:endParaRPr lang="en-GB" altLang="zh-CN">
              <a:ea typeface="宋体" charset="-122"/>
            </a:endParaRPr>
          </a:p>
        </p:txBody>
      </p:sp>
      <p:pic>
        <p:nvPicPr>
          <p:cNvPr id="120834" name="Picture 2"/>
          <p:cNvPicPr>
            <a:picLocks noChangeAspect="1" noChangeArrowheads="1"/>
          </p:cNvPicPr>
          <p:nvPr/>
        </p:nvPicPr>
        <p:blipFill>
          <a:blip r:embed="rId2"/>
          <a:srcRect/>
          <a:stretch>
            <a:fillRect/>
          </a:stretch>
        </p:blipFill>
        <p:spPr bwMode="auto">
          <a:xfrm>
            <a:off x="1875295" y="3280599"/>
            <a:ext cx="6024212" cy="3567882"/>
          </a:xfrm>
          <a:prstGeom prst="rect">
            <a:avLst/>
          </a:prstGeom>
          <a:noFill/>
          <a:ln w="9525">
            <a:noFill/>
            <a:miter lim="800000"/>
            <a:headEnd/>
            <a:tailEnd/>
          </a:ln>
        </p:spPr>
      </p:pic>
      <p:sp>
        <p:nvSpPr>
          <p:cNvPr id="6" name="标题 5"/>
          <p:cNvSpPr>
            <a:spLocks noGrp="1"/>
          </p:cNvSpPr>
          <p:nvPr>
            <p:ph type="title"/>
          </p:nvPr>
        </p:nvSpPr>
        <p:spPr>
          <a:xfrm>
            <a:off x="409518" y="111090"/>
            <a:ext cx="7793038" cy="762000"/>
          </a:xfrm>
        </p:spPr>
        <p:txBody>
          <a:bodyPr/>
          <a:lstStyle/>
          <a:p>
            <a:r>
              <a:rPr lang="zh-CN" altLang="en-US" dirty="0"/>
              <a:t>外场试验实际场景</a:t>
            </a:r>
          </a:p>
        </p:txBody>
      </p:sp>
    </p:spTree>
    <p:extLst>
      <p:ext uri="{BB962C8B-B14F-4D97-AF65-F5344CB8AC3E}">
        <p14:creationId xmlns:p14="http://schemas.microsoft.com/office/powerpoint/2010/main" val="372436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slide(fromBottom)">
                                      <p:cBhvr>
                                        <p:cTn id="7" dur="500"/>
                                        <p:tgtEl>
                                          <p:spTgt spid="120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644" y="195634"/>
            <a:ext cx="7772400" cy="1143000"/>
          </a:xfrm>
        </p:spPr>
        <p:txBody>
          <a:bodyPr/>
          <a:lstStyle/>
          <a:p>
            <a:r>
              <a:rPr lang="zh-CN" altLang="en-US" dirty="0"/>
              <a:t>实测数据</a:t>
            </a:r>
          </a:p>
        </p:txBody>
      </p:sp>
      <p:sp>
        <p:nvSpPr>
          <p:cNvPr id="3" name="内容占位符 2"/>
          <p:cNvSpPr>
            <a:spLocks noGrp="1"/>
          </p:cNvSpPr>
          <p:nvPr>
            <p:ph idx="1"/>
          </p:nvPr>
        </p:nvSpPr>
        <p:spPr>
          <a:xfrm>
            <a:off x="450742" y="4191000"/>
            <a:ext cx="7772400" cy="4114800"/>
          </a:xfrm>
        </p:spPr>
        <p:txBody>
          <a:bodyPr/>
          <a:lstStyle/>
          <a:p>
            <a:r>
              <a:rPr lang="zh-CN" altLang="zh-CN" sz="2400" dirty="0"/>
              <a:t>从</a:t>
            </a:r>
            <a:r>
              <a:rPr lang="en-US" altLang="zh-CN" sz="2400" dirty="0"/>
              <a:t>8km</a:t>
            </a:r>
            <a:r>
              <a:rPr lang="zh-CN" altLang="zh-CN" sz="2400" dirty="0"/>
              <a:t>开始一直到</a:t>
            </a:r>
            <a:r>
              <a:rPr lang="en-US" altLang="zh-CN" sz="2400" dirty="0"/>
              <a:t>100km</a:t>
            </a:r>
            <a:r>
              <a:rPr lang="zh-CN" altLang="zh-CN" sz="2400" dirty="0"/>
              <a:t>附近，两次上船试验测试的结果路损因子都在</a:t>
            </a:r>
            <a:r>
              <a:rPr lang="en-US" altLang="zh-CN" sz="2400" dirty="0"/>
              <a:t>3</a:t>
            </a:r>
            <a:r>
              <a:rPr lang="zh-CN" altLang="zh-CN" sz="2400" dirty="0"/>
              <a:t>左右（甚至大部分在</a:t>
            </a:r>
            <a:r>
              <a:rPr lang="en-US" altLang="zh-CN" sz="2400" dirty="0"/>
              <a:t>3</a:t>
            </a:r>
            <a:r>
              <a:rPr lang="zh-CN" altLang="zh-CN" sz="2400" dirty="0"/>
              <a:t>以下），这充分说明了我们最初设想的海上</a:t>
            </a:r>
            <a:r>
              <a:rPr lang="en-US" altLang="zh-CN" sz="2400" dirty="0"/>
              <a:t>LOS</a:t>
            </a:r>
            <a:r>
              <a:rPr lang="zh-CN" altLang="zh-CN" sz="2400" dirty="0"/>
              <a:t>环境下视距带来的路损降低的好处在</a:t>
            </a:r>
            <a:r>
              <a:rPr lang="en-US" altLang="zh-CN" sz="2400" dirty="0"/>
              <a:t>100km</a:t>
            </a:r>
            <a:r>
              <a:rPr lang="zh-CN" altLang="zh-CN" sz="2400" dirty="0"/>
              <a:t>以内基本上达到了；在在超过</a:t>
            </a:r>
            <a:r>
              <a:rPr lang="en-US" altLang="zh-CN" sz="2400" dirty="0"/>
              <a:t>100km</a:t>
            </a:r>
            <a:r>
              <a:rPr lang="zh-CN" altLang="zh-CN" sz="2400" dirty="0"/>
              <a:t>之后，会发现路径损耗呈现明显的上升趋势，其损耗因子很快就超过了</a:t>
            </a:r>
            <a:r>
              <a:rPr lang="en-US" altLang="zh-CN" sz="2400" dirty="0"/>
              <a:t>4</a:t>
            </a:r>
            <a:r>
              <a:rPr lang="zh-CN" altLang="zh-CN" sz="2400" dirty="0"/>
              <a:t>，且越接近非视距损耗因子增长越明显。</a:t>
            </a:r>
            <a:endParaRPr lang="zh-CN" altLang="en-US" sz="2400" dirty="0"/>
          </a:p>
        </p:txBody>
      </p:sp>
      <p:sp>
        <p:nvSpPr>
          <p:cNvPr id="4" name="灯片编号占位符 3"/>
          <p:cNvSpPr>
            <a:spLocks noGrp="1"/>
          </p:cNvSpPr>
          <p:nvPr>
            <p:ph type="sldNum" sz="quarter" idx="12"/>
          </p:nvPr>
        </p:nvSpPr>
        <p:spPr/>
        <p:txBody>
          <a:bodyPr/>
          <a:lstStyle/>
          <a:p>
            <a:pPr>
              <a:defRPr/>
            </a:pPr>
            <a:fld id="{4057644D-785C-4C3A-8C09-F3C91A6224FB}" type="slidenum">
              <a:rPr lang="zh-CN" altLang="en-GB" smtClean="0"/>
              <a:pPr>
                <a:defRPr/>
              </a:pPr>
              <a:t>108</a:t>
            </a:fld>
            <a:endParaRPr lang="en-GB" altLang="zh-CN"/>
          </a:p>
        </p:txBody>
      </p:sp>
      <p:pic>
        <p:nvPicPr>
          <p:cNvPr id="5" name="图片 4"/>
          <p:cNvPicPr/>
          <p:nvPr/>
        </p:nvPicPr>
        <p:blipFill>
          <a:blip r:embed="rId2"/>
          <a:srcRect/>
          <a:stretch>
            <a:fillRect/>
          </a:stretch>
        </p:blipFill>
        <p:spPr bwMode="auto">
          <a:xfrm>
            <a:off x="2880241" y="-185980"/>
            <a:ext cx="6511731" cy="4496414"/>
          </a:xfrm>
          <a:prstGeom prst="rect">
            <a:avLst/>
          </a:prstGeom>
          <a:noFill/>
          <a:ln w="9525">
            <a:noFill/>
            <a:miter lim="800000"/>
            <a:headEnd/>
            <a:tailEnd/>
          </a:ln>
        </p:spPr>
      </p:pic>
    </p:spTree>
    <p:extLst>
      <p:ext uri="{BB962C8B-B14F-4D97-AF65-F5344CB8AC3E}">
        <p14:creationId xmlns:p14="http://schemas.microsoft.com/office/powerpoint/2010/main" val="299345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95051" y="620611"/>
            <a:ext cx="7772400" cy="666750"/>
          </a:xfrm>
        </p:spPr>
        <p:txBody>
          <a:bodyPr/>
          <a:lstStyle/>
          <a:p>
            <a:pPr eaLnBrk="1" hangingPunct="1"/>
            <a:r>
              <a:rPr lang="en-US" altLang="zh-CN" b="1" dirty="0">
                <a:latin typeface="黑体" panose="02010609060101010101" pitchFamily="49" charset="-122"/>
                <a:ea typeface="黑体" panose="02010609060101010101" pitchFamily="49" charset="-122"/>
              </a:rPr>
              <a:t> </a:t>
            </a:r>
            <a:r>
              <a:rPr lang="zh-CN" altLang="en-US" sz="6000" b="1" dirty="0">
                <a:solidFill>
                  <a:srgbClr val="002060"/>
                </a:solidFill>
                <a:latin typeface="黑体" panose="02010609060101010101" pitchFamily="49" charset="-122"/>
                <a:ea typeface="黑体" panose="02010609060101010101" pitchFamily="49" charset="-122"/>
              </a:rPr>
              <a:t>无线信道的分类</a:t>
            </a:r>
          </a:p>
        </p:txBody>
      </p:sp>
      <p:sp>
        <p:nvSpPr>
          <p:cNvPr id="25603" name="Rectangle 3"/>
          <p:cNvSpPr>
            <a:spLocks noGrp="1" noChangeArrowheads="1"/>
          </p:cNvSpPr>
          <p:nvPr>
            <p:ph type="body" idx="1"/>
          </p:nvPr>
        </p:nvSpPr>
        <p:spPr>
          <a:xfrm>
            <a:off x="670858" y="1519518"/>
            <a:ext cx="8284883" cy="5150224"/>
          </a:xfrm>
        </p:spPr>
        <p:txBody>
          <a:bodyPr/>
          <a:lstStyle/>
          <a:p>
            <a:pPr eaLnBrk="1" hangingPunct="1">
              <a:spcBef>
                <a:spcPts val="500"/>
              </a:spcBef>
              <a:buClr>
                <a:srgbClr val="002060"/>
              </a:buClr>
              <a:buFont typeface="Wingdings" panose="05000000000000000000" pitchFamily="2" charset="2"/>
              <a:buChar char="l"/>
            </a:pPr>
            <a:r>
              <a:rPr lang="zh-CN" altLang="en-US" sz="2400" b="1" dirty="0">
                <a:latin typeface="大黑体" charset="-122"/>
                <a:ea typeface="大黑体" charset="-122"/>
              </a:rPr>
              <a:t>理想无线信道？非理想无线信道？</a:t>
            </a:r>
          </a:p>
          <a:p>
            <a:pPr marL="334800" indent="0" eaLnBrk="1" hangingPunct="1">
              <a:spcBef>
                <a:spcPts val="500"/>
              </a:spcBef>
              <a:buClr>
                <a:srgbClr val="002060"/>
              </a:buClr>
              <a:tabLst>
                <a:tab pos="350838" algn="l"/>
              </a:tabLst>
            </a:pPr>
            <a:r>
              <a:rPr lang="en-US" altLang="zh-CN" sz="2400" b="1" dirty="0">
                <a:latin typeface="大黑体" charset="-122"/>
                <a:ea typeface="大黑体" charset="-122"/>
              </a:rPr>
              <a:t>	</a:t>
            </a:r>
            <a:r>
              <a:rPr lang="zh-CN" altLang="en-US" sz="2400" b="1" dirty="0">
                <a:latin typeface="大黑体" charset="-122"/>
                <a:ea typeface="大黑体" charset="-122"/>
              </a:rPr>
              <a:t>理想：无阻挡、无衰落、无时变、无干扰，自由空间传播。</a:t>
            </a:r>
          </a:p>
          <a:p>
            <a:pPr eaLnBrk="1" hangingPunct="1">
              <a:spcBef>
                <a:spcPts val="1500"/>
              </a:spcBef>
              <a:buClr>
                <a:srgbClr val="002060"/>
              </a:buClr>
              <a:buFont typeface="Wingdings" panose="05000000000000000000" pitchFamily="2" charset="2"/>
              <a:buChar char="l"/>
            </a:pPr>
            <a:r>
              <a:rPr lang="zh-CN" altLang="en-US" sz="2400" b="1" dirty="0">
                <a:latin typeface="大黑体" charset="-122"/>
                <a:ea typeface="大黑体" charset="-122"/>
              </a:rPr>
              <a:t>固定无线信道？移动无线信道？</a:t>
            </a:r>
          </a:p>
          <a:p>
            <a:pPr eaLnBrk="1" hangingPunct="1">
              <a:lnSpc>
                <a:spcPct val="90000"/>
              </a:lnSpc>
              <a:spcBef>
                <a:spcPts val="1500"/>
              </a:spcBef>
              <a:buClr>
                <a:srgbClr val="002060"/>
              </a:buClr>
              <a:buFont typeface="Wingdings" panose="05000000000000000000" pitchFamily="2" charset="2"/>
              <a:buChar char="l"/>
            </a:pPr>
            <a:r>
              <a:rPr lang="zh-CN" altLang="en-US" sz="2400" b="1" dirty="0">
                <a:latin typeface="大黑体" charset="-122"/>
                <a:ea typeface="大黑体" charset="-122"/>
              </a:rPr>
              <a:t>视距无线信道？非视距无线信道？</a:t>
            </a:r>
          </a:p>
          <a:p>
            <a:pPr marL="338400" indent="0" eaLnBrk="1" hangingPunct="1">
              <a:lnSpc>
                <a:spcPct val="70000"/>
              </a:lnSpc>
              <a:spcBef>
                <a:spcPts val="800"/>
              </a:spcBef>
              <a:buClr>
                <a:srgbClr val="002060"/>
              </a:buClr>
              <a:tabLst>
                <a:tab pos="350838" algn="l"/>
              </a:tabLst>
            </a:pPr>
            <a:r>
              <a:rPr lang="en-US" altLang="zh-CN" sz="2400" b="1" dirty="0">
                <a:latin typeface="大黑体" charset="-122"/>
                <a:ea typeface="大黑体" charset="-122"/>
              </a:rPr>
              <a:t>	</a:t>
            </a:r>
            <a:r>
              <a:rPr lang="zh-CN" altLang="en-US" sz="2400" b="1" dirty="0">
                <a:latin typeface="大黑体" charset="-122"/>
                <a:ea typeface="大黑体" charset="-122"/>
              </a:rPr>
              <a:t>视距（</a:t>
            </a:r>
            <a:r>
              <a:rPr lang="en-US" altLang="zh-CN" sz="2400" b="1" dirty="0">
                <a:solidFill>
                  <a:srgbClr val="C00000"/>
                </a:solidFill>
                <a:latin typeface="大黑体" charset="-122"/>
                <a:ea typeface="大黑体" charset="-122"/>
              </a:rPr>
              <a:t>LOS</a:t>
            </a:r>
            <a:r>
              <a:rPr lang="en-US" altLang="zh-CN" sz="2400" b="1" dirty="0">
                <a:latin typeface="大黑体" charset="-122"/>
                <a:ea typeface="大黑体" charset="-122"/>
              </a:rPr>
              <a:t> - Line of Sight</a:t>
            </a:r>
            <a:r>
              <a:rPr lang="zh-CN" altLang="en-US" sz="2400" b="1" dirty="0">
                <a:latin typeface="大黑体" charset="-122"/>
                <a:ea typeface="大黑体" charset="-122"/>
              </a:rPr>
              <a:t>），如：地面视距、卫星。</a:t>
            </a:r>
          </a:p>
          <a:p>
            <a:pPr marL="338400" indent="0" eaLnBrk="1" hangingPunct="1">
              <a:lnSpc>
                <a:spcPct val="70000"/>
              </a:lnSpc>
              <a:spcBef>
                <a:spcPts val="800"/>
              </a:spcBef>
              <a:buClr>
                <a:srgbClr val="002060"/>
              </a:buClr>
              <a:tabLst>
                <a:tab pos="350838" algn="l"/>
              </a:tabLst>
            </a:pPr>
            <a:r>
              <a:rPr lang="en-US" altLang="zh-CN" sz="2400" b="1" dirty="0">
                <a:latin typeface="大黑体" charset="-122"/>
                <a:ea typeface="大黑体" charset="-122"/>
              </a:rPr>
              <a:t>	</a:t>
            </a:r>
            <a:r>
              <a:rPr lang="zh-CN" altLang="en-US" sz="2400" b="1" dirty="0">
                <a:latin typeface="大黑体" charset="-122"/>
                <a:ea typeface="大黑体" charset="-122"/>
              </a:rPr>
              <a:t>非视距</a:t>
            </a:r>
            <a:r>
              <a:rPr lang="en-US" altLang="zh-CN" sz="2400" b="1" dirty="0">
                <a:latin typeface="大黑体" charset="-122"/>
                <a:ea typeface="大黑体" charset="-122"/>
              </a:rPr>
              <a:t>-</a:t>
            </a:r>
            <a:r>
              <a:rPr lang="en-US" altLang="zh-CN" sz="2400" b="1" dirty="0">
                <a:solidFill>
                  <a:srgbClr val="C00000"/>
                </a:solidFill>
                <a:latin typeface="大黑体" charset="-122"/>
                <a:ea typeface="大黑体" charset="-122"/>
              </a:rPr>
              <a:t>NLOS</a:t>
            </a:r>
            <a:r>
              <a:rPr lang="zh-CN" altLang="en-US" sz="2400" b="1" dirty="0">
                <a:latin typeface="大黑体" charset="-122"/>
                <a:ea typeface="大黑体" charset="-122"/>
              </a:rPr>
              <a:t>，如：地面绕射、对流层散射、电离层折射。</a:t>
            </a:r>
          </a:p>
          <a:p>
            <a:pPr eaLnBrk="1" hangingPunct="1">
              <a:spcBef>
                <a:spcPts val="1500"/>
              </a:spcBef>
              <a:buClr>
                <a:srgbClr val="002060"/>
              </a:buClr>
              <a:buFont typeface="Wingdings" panose="05000000000000000000" pitchFamily="2" charset="2"/>
              <a:buChar char="l"/>
            </a:pPr>
            <a:r>
              <a:rPr lang="zh-CN" altLang="en-US" sz="2400" b="1" dirty="0">
                <a:latin typeface="大黑体" charset="-122"/>
                <a:ea typeface="大黑体" charset="-122"/>
              </a:rPr>
              <a:t>有干扰无线信道？无干扰无线信道？</a:t>
            </a:r>
          </a:p>
          <a:p>
            <a:pPr marL="338400" indent="0" eaLnBrk="1" hangingPunct="1">
              <a:spcBef>
                <a:spcPts val="300"/>
              </a:spcBef>
              <a:buClr>
                <a:srgbClr val="002060"/>
              </a:buClr>
              <a:tabLst>
                <a:tab pos="350838" algn="l"/>
              </a:tabLst>
            </a:pPr>
            <a:r>
              <a:rPr lang="en-US" altLang="zh-CN" sz="2400" b="1" dirty="0">
                <a:latin typeface="大黑体" charset="-122"/>
                <a:ea typeface="大黑体" charset="-122"/>
              </a:rPr>
              <a:t>	</a:t>
            </a:r>
            <a:r>
              <a:rPr lang="zh-CN" altLang="en-US" sz="2400" b="1" dirty="0">
                <a:latin typeface="大黑体" charset="-122"/>
                <a:ea typeface="大黑体" charset="-122"/>
              </a:rPr>
              <a:t>干扰，如：系统内部的干扰、系统外部的非敌意干扰、敌    意干扰。</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10</a:t>
            </a:fld>
            <a:endParaRPr lang="en-GB" altLang="zh-CN" dirty="0"/>
          </a:p>
        </p:txBody>
      </p:sp>
    </p:spTree>
    <p:extLst>
      <p:ext uri="{BB962C8B-B14F-4D97-AF65-F5344CB8AC3E}">
        <p14:creationId xmlns:p14="http://schemas.microsoft.com/office/powerpoint/2010/main" val="15789575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59" name="Picture 1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63" y="1027135"/>
            <a:ext cx="5547514" cy="354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a:xfrm>
            <a:off x="6784401" y="6248400"/>
            <a:ext cx="1905000" cy="457200"/>
          </a:xfrm>
        </p:spPr>
        <p:txBody>
          <a:bodyPr/>
          <a:lstStyle/>
          <a:p>
            <a:fld id="{A52A425A-566B-4A8B-9020-754C9765E48E}" type="slidenum">
              <a:rPr lang="en-US" altLang="zh-CN" sz="2000" smtClean="0">
                <a:latin typeface="Times New Roman" panose="02020603050405020304" pitchFamily="18" charset="0"/>
                <a:ea typeface="黑体" panose="02010600030101010101" pitchFamily="2" charset="-122"/>
                <a:cs typeface="Times New Roman" panose="02020603050405020304" pitchFamily="18" charset="0"/>
              </a:rPr>
              <a:t>109</a:t>
            </a:fld>
            <a:endParaRPr lang="en-US" altLang="zh-CN" sz="2000">
              <a:latin typeface="Times New Roman" panose="02020603050405020304" pitchFamily="18" charset="0"/>
              <a:ea typeface="黑体" panose="02010600030101010101" pitchFamily="2" charset="-122"/>
              <a:cs typeface="Times New Roman" panose="02020603050405020304" pitchFamily="18" charset="0"/>
            </a:endParaRPr>
          </a:p>
        </p:txBody>
      </p:sp>
      <p:pic>
        <p:nvPicPr>
          <p:cNvPr id="43158" name="Picture 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736" y="1073629"/>
            <a:ext cx="3145049" cy="35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文本框 161"/>
          <p:cNvSpPr txBox="1"/>
          <p:nvPr/>
        </p:nvSpPr>
        <p:spPr>
          <a:xfrm>
            <a:off x="767387" y="5207616"/>
            <a:ext cx="7751580" cy="400110"/>
          </a:xfrm>
          <a:prstGeom prst="rect">
            <a:avLst/>
          </a:prstGeom>
          <a:noFill/>
        </p:spPr>
        <p:txBody>
          <a:bodyPr wrap="square" rtlCol="0">
            <a:spAutoFit/>
          </a:bodyPr>
          <a:lstStyle/>
          <a:p>
            <a:r>
              <a:rPr lang="zh-CN" altLang="en-US" sz="2000">
                <a:latin typeface="Times New Roman" panose="02020603050405020304" pitchFamily="18" charset="0"/>
                <a:ea typeface="黑体" panose="02010600030101010101" pitchFamily="2" charset="-122"/>
                <a:cs typeface="Times New Roman" panose="02020603050405020304" pitchFamily="18" charset="0"/>
              </a:rPr>
              <a:t>这些线路都经过</a:t>
            </a:r>
            <a:r>
              <a:rPr lang="zh-CN" altLang="en-US" sz="20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散射损耗预算指导设计</a:t>
            </a:r>
            <a:r>
              <a:rPr lang="zh-CN" altLang="en-US" sz="2000">
                <a:latin typeface="Times New Roman" panose="02020603050405020304" pitchFamily="18" charset="0"/>
                <a:ea typeface="黑体" panose="02010600030101010101" pitchFamily="2" charset="-122"/>
                <a:cs typeface="Times New Roman" panose="02020603050405020304" pitchFamily="18" charset="0"/>
              </a:rPr>
              <a:t>，具有高可靠性，因而著名。</a:t>
            </a:r>
          </a:p>
        </p:txBody>
      </p:sp>
      <p:sp>
        <p:nvSpPr>
          <p:cNvPr id="164" name="文本框 163"/>
          <p:cNvSpPr txBox="1"/>
          <p:nvPr/>
        </p:nvSpPr>
        <p:spPr>
          <a:xfrm>
            <a:off x="555585" y="4612492"/>
            <a:ext cx="2303361" cy="523220"/>
          </a:xfrm>
          <a:prstGeom prst="rect">
            <a:avLst/>
          </a:prstGeom>
          <a:noFill/>
        </p:spPr>
        <p:txBody>
          <a:bodyPr wrap="square" rtlCol="0">
            <a:spAutoFit/>
          </a:bodyPr>
          <a:lstStyle/>
          <a:p>
            <a:pPr algn="ctr"/>
            <a:r>
              <a:rPr lang="zh-CN" altLang="en-US" sz="1400">
                <a:latin typeface="Times New Roman" panose="02020603050405020304" pitchFamily="18" charset="0"/>
                <a:ea typeface="黑体" panose="02010600030101010101" pitchFamily="2" charset="-122"/>
                <a:cs typeface="Times New Roman" panose="02020603050405020304" pitchFamily="18" charset="0"/>
              </a:rPr>
              <a:t>北大西洋公约组织</a:t>
            </a:r>
            <a:endParaRPr lang="en-US" altLang="zh-CN" sz="1400">
              <a:latin typeface="Times New Roman" panose="02020603050405020304" pitchFamily="18" charset="0"/>
              <a:ea typeface="黑体" panose="02010600030101010101" pitchFamily="2" charset="-122"/>
              <a:cs typeface="Times New Roman" panose="02020603050405020304" pitchFamily="18" charset="0"/>
            </a:endParaRPr>
          </a:p>
          <a:p>
            <a:pPr algn="ctr"/>
            <a:r>
              <a:rPr lang="zh-CN" altLang="en-US" sz="1400">
                <a:latin typeface="Times New Roman" panose="02020603050405020304" pitchFamily="18" charset="0"/>
                <a:ea typeface="黑体" panose="02010600030101010101" pitchFamily="2" charset="-122"/>
                <a:cs typeface="Times New Roman" panose="02020603050405020304" pitchFamily="18" charset="0"/>
              </a:rPr>
              <a:t>散射通信线路</a:t>
            </a:r>
            <a:endParaRPr lang="en-US" altLang="zh-CN" sz="14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166" name="文本框 165"/>
          <p:cNvSpPr txBox="1"/>
          <p:nvPr/>
        </p:nvSpPr>
        <p:spPr>
          <a:xfrm>
            <a:off x="4348323" y="4612492"/>
            <a:ext cx="4028561" cy="523220"/>
          </a:xfrm>
          <a:prstGeom prst="rect">
            <a:avLst/>
          </a:prstGeom>
          <a:noFill/>
        </p:spPr>
        <p:txBody>
          <a:bodyPr wrap="square" rtlCol="0">
            <a:spAutoFit/>
          </a:bodyPr>
          <a:lstStyle/>
          <a:p>
            <a:pPr algn="ctr"/>
            <a:r>
              <a:rPr lang="zh-CN" altLang="en-US" sz="1400">
                <a:latin typeface="Times New Roman" panose="02020603050405020304" pitchFamily="18" charset="0"/>
                <a:ea typeface="黑体" panose="02010600030101010101" pitchFamily="2" charset="-122"/>
                <a:cs typeface="Times New Roman" panose="02020603050405020304" pitchFamily="18" charset="0"/>
              </a:rPr>
              <a:t>美国的跨太平洋军用散射通信线路</a:t>
            </a:r>
            <a:endParaRPr lang="en-US" altLang="zh-CN" sz="1400">
              <a:latin typeface="Times New Roman" panose="02020603050405020304" pitchFamily="18" charset="0"/>
              <a:ea typeface="黑体" panose="02010600030101010101" pitchFamily="2" charset="-122"/>
              <a:cs typeface="Times New Roman" panose="02020603050405020304" pitchFamily="18" charset="0"/>
            </a:endParaRPr>
          </a:p>
          <a:p>
            <a:pPr algn="ctr"/>
            <a:r>
              <a:rPr lang="zh-CN" altLang="en-US" sz="1400">
                <a:latin typeface="Times New Roman" panose="02020603050405020304" pitchFamily="18" charset="0"/>
                <a:ea typeface="黑体" panose="02010600030101010101" pitchFamily="2" charset="-122"/>
                <a:cs typeface="Times New Roman" panose="02020603050405020304" pitchFamily="18" charset="0"/>
              </a:rPr>
              <a:t>大部分距离</a:t>
            </a:r>
            <a:r>
              <a:rPr lang="en-US" altLang="zh-CN" sz="1400">
                <a:latin typeface="Times New Roman" panose="02020603050405020304" pitchFamily="18" charset="0"/>
                <a:ea typeface="黑体" panose="02010600030101010101" pitchFamily="2" charset="-122"/>
                <a:cs typeface="Times New Roman" panose="02020603050405020304" pitchFamily="18" charset="0"/>
              </a:rPr>
              <a:t>&gt;1000km</a:t>
            </a:r>
            <a:endParaRPr lang="zh-CN" altLang="en-US" sz="14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165" name="文本框 164"/>
          <p:cNvSpPr txBox="1"/>
          <p:nvPr/>
        </p:nvSpPr>
        <p:spPr>
          <a:xfrm>
            <a:off x="767387" y="5717892"/>
            <a:ext cx="7520086" cy="892552"/>
          </a:xfrm>
          <a:prstGeom prst="rect">
            <a:avLst/>
          </a:prstGeom>
          <a:noFill/>
        </p:spPr>
        <p:txBody>
          <a:bodyPr wrap="square" rtlCol="0">
            <a:spAutoFit/>
          </a:bodyPr>
          <a:lstStyle/>
          <a:p>
            <a:r>
              <a:rPr lang="zh-CN" altLang="en-US" sz="2600">
                <a:latin typeface="Times New Roman" panose="02020603050405020304" pitchFamily="18" charset="0"/>
                <a:ea typeface="黑体" panose="02010600030101010101" pitchFamily="2" charset="-122"/>
                <a:cs typeface="Times New Roman" panose="02020603050405020304" pitchFamily="18" charset="0"/>
              </a:rPr>
              <a:t>为什么要建这么多站点？站点位置、距离怎么定？</a:t>
            </a:r>
            <a:endParaRPr lang="en-US" altLang="zh-CN" sz="2600">
              <a:latin typeface="Times New Roman" panose="02020603050405020304" pitchFamily="18" charset="0"/>
              <a:ea typeface="黑体" panose="02010600030101010101" pitchFamily="2" charset="-122"/>
              <a:cs typeface="Times New Roman" panose="02020603050405020304" pitchFamily="18" charset="0"/>
            </a:endParaRPr>
          </a:p>
          <a:p>
            <a:r>
              <a:rPr lang="zh-CN" altLang="en-US" sz="2600">
                <a:latin typeface="Times New Roman" panose="02020603050405020304" pitchFamily="18" charset="0"/>
                <a:ea typeface="黑体" panose="02010600030101010101" pitchFamily="2" charset="-122"/>
                <a:cs typeface="Times New Roman" panose="02020603050405020304" pitchFamily="18" charset="0"/>
              </a:rPr>
              <a:t>微波散射链路预算有什么用？怎么算？</a:t>
            </a:r>
          </a:p>
        </p:txBody>
      </p:sp>
      <p:sp>
        <p:nvSpPr>
          <p:cNvPr id="9" name="标题 1"/>
          <p:cNvSpPr>
            <a:spLocks noGrp="1"/>
          </p:cNvSpPr>
          <p:nvPr>
            <p:ph type="title"/>
          </p:nvPr>
        </p:nvSpPr>
        <p:spPr>
          <a:xfrm>
            <a:off x="206643" y="195634"/>
            <a:ext cx="8708333" cy="1143000"/>
          </a:xfrm>
        </p:spPr>
        <p:txBody>
          <a:bodyPr/>
          <a:lstStyle/>
          <a:p>
            <a:r>
              <a:rPr lang="zh-CN" altLang="en-US" sz="4000" dirty="0">
                <a:solidFill>
                  <a:srgbClr val="002060"/>
                </a:solidFill>
                <a:latin typeface="黑体" panose="02010609060101010101" pitchFamily="49" charset="-122"/>
                <a:ea typeface="黑体" panose="02010609060101010101" pitchFamily="49" charset="-122"/>
              </a:rPr>
              <a:t>链路预算实例</a:t>
            </a:r>
            <a:r>
              <a:rPr lang="en-US" altLang="zh-CN" sz="4000" dirty="0">
                <a:solidFill>
                  <a:srgbClr val="002060"/>
                </a:solidFill>
                <a:latin typeface="黑体" panose="02010609060101010101" pitchFamily="49" charset="-122"/>
                <a:ea typeface="黑体" panose="02010609060101010101" pitchFamily="49" charset="-122"/>
              </a:rPr>
              <a:t>2</a:t>
            </a:r>
            <a:r>
              <a:rPr lang="zh-CN" altLang="en-US" sz="4000" dirty="0">
                <a:solidFill>
                  <a:srgbClr val="002060"/>
                </a:solidFill>
                <a:latin typeface="黑体" panose="02010609060101010101" pitchFamily="49" charset="-122"/>
                <a:ea typeface="黑体" panose="02010609060101010101" pitchFamily="49" charset="-122"/>
              </a:rPr>
              <a:t>：微波散射全球布站，</a:t>
            </a:r>
            <a:r>
              <a:rPr lang="zh-CN" altLang="en-US" sz="4000" dirty="0">
                <a:solidFill>
                  <a:srgbClr val="C7051C"/>
                </a:solidFill>
                <a:latin typeface="黑体" panose="02010609060101010101" pitchFamily="49" charset="-122"/>
                <a:ea typeface="黑体" panose="02010609060101010101" pitchFamily="49" charset="-122"/>
              </a:rPr>
              <a:t>为什么？</a:t>
            </a:r>
          </a:p>
        </p:txBody>
      </p:sp>
    </p:spTree>
    <p:extLst>
      <p:ext uri="{BB962C8B-B14F-4D97-AF65-F5344CB8AC3E}">
        <p14:creationId xmlns:p14="http://schemas.microsoft.com/office/powerpoint/2010/main" val="4219070002"/>
      </p:ext>
    </p:extLst>
  </p:cSld>
  <p:clrMapOvr>
    <a:masterClrMapping/>
  </p:clrMapOvr>
  <p:transition>
    <p:cove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5651863" y="737232"/>
            <a:ext cx="3287039" cy="2436764"/>
          </a:xfrm>
          <a:prstGeom prst="rect">
            <a:avLst/>
          </a:prstGeom>
        </p:spPr>
      </p:pic>
      <p:sp>
        <p:nvSpPr>
          <p:cNvPr id="2" name="标题 1"/>
          <p:cNvSpPr>
            <a:spLocks noGrp="1"/>
          </p:cNvSpPr>
          <p:nvPr>
            <p:ph type="title"/>
          </p:nvPr>
        </p:nvSpPr>
        <p:spPr>
          <a:xfrm>
            <a:off x="453325" y="150471"/>
            <a:ext cx="7772400" cy="730848"/>
          </a:xfrm>
        </p:spPr>
        <p:txBody>
          <a:bodyPr anchor="ctr"/>
          <a:lstStyle/>
          <a:p>
            <a:r>
              <a:rPr lang="zh-CN" altLang="en-US">
                <a:solidFill>
                  <a:srgbClr val="002060"/>
                </a:solidFill>
                <a:latin typeface="黑体" panose="02010600030101010101" pitchFamily="2" charset="-122"/>
                <a:ea typeface="黑体" panose="02010600030101010101" pitchFamily="2" charset="-122"/>
              </a:rPr>
              <a:t>一、传输影响因素</a:t>
            </a:r>
            <a:endParaRPr lang="zh-CN" altLang="en-US" dirty="0">
              <a:solidFill>
                <a:srgbClr val="002060"/>
              </a:solidFill>
              <a:latin typeface="黑体" panose="02010600030101010101" pitchFamily="2" charset="-122"/>
              <a:ea typeface="黑体" panose="02010600030101010101" pitchFamily="2" charset="-122"/>
            </a:endParaRPr>
          </a:p>
        </p:txBody>
      </p:sp>
      <p:sp>
        <p:nvSpPr>
          <p:cNvPr id="3" name="文本占位符 2"/>
          <p:cNvSpPr>
            <a:spLocks noGrp="1"/>
          </p:cNvSpPr>
          <p:nvPr>
            <p:ph type="body" sz="half" idx="1"/>
          </p:nvPr>
        </p:nvSpPr>
        <p:spPr>
          <a:xfrm>
            <a:off x="655512" y="1100797"/>
            <a:ext cx="7539925" cy="3657600"/>
          </a:xfrm>
        </p:spPr>
        <p:txBody>
          <a:bodyPr/>
          <a:lstStyle/>
          <a:p>
            <a:r>
              <a:rPr lang="en-US" altLang="zh-CN" sz="2400" dirty="0">
                <a:latin typeface="Times New Roman" panose="02020603050405020304" pitchFamily="18" charset="0"/>
                <a:ea typeface="黑体"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黑体" panose="02010600030101010101" pitchFamily="2" charset="-122"/>
                <a:cs typeface="Times New Roman" panose="02020603050405020304" pitchFamily="18" charset="0"/>
              </a:rPr>
              <a:t>、如何选择最佳坐落点</a:t>
            </a:r>
            <a:endParaRPr lang="en-US" altLang="zh-CN" sz="24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收发出射角最小化</a:t>
            </a:r>
            <a:r>
              <a:rPr lang="en-US" altLang="zh-CN" sz="1800" dirty="0">
                <a:latin typeface="Times New Roman" panose="02020603050405020304" pitchFamily="18" charset="0"/>
                <a:ea typeface="黑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决定性作用</a:t>
            </a:r>
            <a:r>
              <a:rPr lang="en-US" altLang="zh-CN" sz="1800" dirty="0">
                <a:latin typeface="Times New Roman" panose="02020603050405020304" pitchFamily="18" charset="0"/>
                <a:ea typeface="黑体" panose="02010600030101010101" pitchFamily="2" charset="-122"/>
                <a:cs typeface="Times New Roman" panose="02020603050405020304" pitchFamily="18" charset="0"/>
              </a:rPr>
              <a:t>)</a:t>
            </a: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距离最大化</a:t>
            </a:r>
            <a:endParaRPr lang="en-US" altLang="zh-CN" sz="1800" dirty="0">
              <a:latin typeface="Times New Roman" panose="02020603050405020304" pitchFamily="18" charset="0"/>
              <a:ea typeface="黑体" panose="02010600030101010101" pitchFamily="2" charset="-122"/>
              <a:cs typeface="Times New Roman" panose="02020603050405020304" pitchFamily="18" charset="0"/>
            </a:endParaRPr>
          </a:p>
          <a:p>
            <a:r>
              <a:rPr lang="en-US" altLang="zh-CN" sz="2400" dirty="0">
                <a:latin typeface="Times New Roman" panose="02020603050405020304" pitchFamily="18" charset="0"/>
                <a:ea typeface="黑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黑体" panose="02010600030101010101" pitchFamily="2" charset="-122"/>
                <a:cs typeface="Times New Roman" panose="02020603050405020304" pitchFamily="18" charset="0"/>
              </a:rPr>
              <a:t>、要散射损耗最小化还需要</a:t>
            </a:r>
            <a:endParaRPr lang="en-US" altLang="zh-CN" sz="24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天线波束宽度最小化</a:t>
            </a:r>
            <a:endParaRPr lang="en-US" altLang="zh-CN" sz="18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天线尽可能高</a:t>
            </a:r>
            <a:endParaRPr lang="en-US" altLang="zh-CN" sz="18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所用频率最小化</a:t>
            </a:r>
            <a:r>
              <a:rPr lang="en-US" altLang="zh-CN" sz="1400" dirty="0">
                <a:latin typeface="Times New Roman" panose="02020603050405020304" pitchFamily="18" charset="0"/>
                <a:ea typeface="黑体" panose="02010600030101010101" pitchFamily="2" charset="-122"/>
                <a:cs typeface="Times New Roman" panose="02020603050405020304" pitchFamily="18" charset="0"/>
              </a:rPr>
              <a:t>(&gt;1000MHz</a:t>
            </a:r>
            <a:r>
              <a:rPr lang="zh-CN" altLang="en-US" sz="1400" dirty="0">
                <a:latin typeface="Times New Roman" panose="02020603050405020304" pitchFamily="18" charset="0"/>
                <a:ea typeface="黑体" panose="02010600030101010101" pitchFamily="2" charset="-122"/>
                <a:cs typeface="Times New Roman" panose="02020603050405020304" pitchFamily="18" charset="0"/>
              </a:rPr>
              <a:t>时，散射作用</a:t>
            </a:r>
            <a:r>
              <a:rPr lang="en-US" altLang="zh-CN" sz="1400" dirty="0">
                <a:latin typeface="Times New Roman" panose="02020603050405020304" pitchFamily="18" charset="0"/>
                <a:ea typeface="黑体" panose="02010600030101010101" pitchFamily="2" charset="-122"/>
                <a:cs typeface="Times New Roman" panose="02020603050405020304" pitchFamily="18" charset="0"/>
              </a:rPr>
              <a:t>&gt;&gt;</a:t>
            </a:r>
            <a:r>
              <a:rPr lang="zh-CN" altLang="en-US" sz="1400" dirty="0">
                <a:latin typeface="Times New Roman" panose="02020603050405020304" pitchFamily="18" charset="0"/>
                <a:ea typeface="黑体" panose="02010600030101010101" pitchFamily="2" charset="-122"/>
                <a:cs typeface="Times New Roman" panose="02020603050405020304" pitchFamily="18" charset="0"/>
              </a:rPr>
              <a:t>反射</a:t>
            </a:r>
            <a:r>
              <a:rPr lang="en-US" altLang="zh-CN" sz="1400" dirty="0">
                <a:latin typeface="Times New Roman" panose="02020603050405020304" pitchFamily="18" charset="0"/>
                <a:ea typeface="黑体" panose="02010600030101010101" pitchFamily="2" charset="-122"/>
                <a:cs typeface="Times New Roman" panose="02020603050405020304" pitchFamily="18" charset="0"/>
              </a:rPr>
              <a:t>)</a:t>
            </a:r>
          </a:p>
          <a:p>
            <a:r>
              <a:rPr lang="en-US" altLang="zh-CN" sz="2400" dirty="0">
                <a:latin typeface="Times New Roman" panose="02020603050405020304" pitchFamily="18" charset="0"/>
                <a:ea typeface="黑体" panose="02010600030101010101" pitchFamily="2" charset="-122"/>
                <a:cs typeface="Times New Roman" panose="02020603050405020304" pitchFamily="18" charset="0"/>
              </a:rPr>
              <a:t>3</a:t>
            </a:r>
            <a:r>
              <a:rPr lang="zh-CN" altLang="en-US" sz="2400" dirty="0">
                <a:latin typeface="Times New Roman" panose="02020603050405020304" pitchFamily="18" charset="0"/>
                <a:ea typeface="黑体" panose="02010600030101010101" pitchFamily="2" charset="-122"/>
                <a:cs typeface="Times New Roman" panose="02020603050405020304" pitchFamily="18" charset="0"/>
              </a:rPr>
              <a:t>、其他</a:t>
            </a:r>
            <a:r>
              <a:rPr lang="en-US" altLang="zh-CN" sz="2400" dirty="0">
                <a:latin typeface="Times New Roman" panose="02020603050405020304" pitchFamily="18" charset="0"/>
                <a:ea typeface="黑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黑体" panose="02010600030101010101" pitchFamily="2" charset="-122"/>
                <a:cs typeface="Times New Roman" panose="02020603050405020304" pitchFamily="18" charset="0"/>
              </a:rPr>
              <a:t>季节、日变化</a:t>
            </a:r>
            <a:endParaRPr lang="en-US" altLang="zh-CN" sz="2400" dirty="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夏季比冬季高</a:t>
            </a:r>
            <a:r>
              <a:rPr lang="en-US" altLang="zh-CN" sz="1800" dirty="0">
                <a:latin typeface="Times New Roman" panose="02020603050405020304" pitchFamily="18" charset="0"/>
                <a:ea typeface="黑体" panose="02010600030101010101" pitchFamily="2" charset="-122"/>
                <a:cs typeface="Times New Roman" panose="02020603050405020304" pitchFamily="18" charset="0"/>
              </a:rPr>
              <a:t>10dB</a:t>
            </a:r>
            <a:r>
              <a:rPr lang="zh-CN" altLang="en-US" sz="1800" dirty="0">
                <a:latin typeface="Times New Roman" panose="02020603050405020304" pitchFamily="18" charset="0"/>
                <a:ea typeface="黑体" panose="02010600030101010101" pitchFamily="2" charset="-122"/>
                <a:cs typeface="Times New Roman" panose="02020603050405020304" pitchFamily="18" charset="0"/>
              </a:rPr>
              <a:t>、晚上比中午高</a:t>
            </a:r>
            <a:r>
              <a:rPr lang="en-US" altLang="zh-CN" sz="1800" dirty="0">
                <a:latin typeface="Times New Roman" panose="02020603050405020304" pitchFamily="18" charset="0"/>
                <a:ea typeface="黑体" panose="02010600030101010101" pitchFamily="2" charset="-122"/>
                <a:cs typeface="Times New Roman" panose="02020603050405020304" pitchFamily="18" charset="0"/>
              </a:rPr>
              <a:t>5dB</a:t>
            </a:r>
          </a:p>
          <a:p>
            <a:endParaRPr lang="zh-CN" sz="2400" dirty="0">
              <a:latin typeface="Times New Roman" panose="02020603050405020304" pitchFamily="18" charset="0"/>
              <a:ea typeface="黑体" panose="0201060003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A52A425A-566B-4A8B-9020-754C9765E48E}" type="slidenum">
              <a:rPr lang="en-US" altLang="zh-CN" smtClean="0"/>
              <a:t>110</a:t>
            </a:fld>
            <a:endParaRPr lang="en-US" altLang="zh-CN"/>
          </a:p>
        </p:txBody>
      </p:sp>
      <p:graphicFrame>
        <p:nvGraphicFramePr>
          <p:cNvPr id="28" name="表格 27"/>
          <p:cNvGraphicFramePr>
            <a:graphicFrameLocks noGrp="1"/>
          </p:cNvGraphicFramePr>
          <p:nvPr/>
        </p:nvGraphicFramePr>
        <p:xfrm>
          <a:off x="845371" y="4850133"/>
          <a:ext cx="4514215" cy="1621878"/>
        </p:xfrm>
        <a:graphic>
          <a:graphicData uri="http://schemas.openxmlformats.org/drawingml/2006/table">
            <a:tbl>
              <a:tblPr>
                <a:tableStyleId>{5C22544A-7EE6-4342-B048-85BDC9FD1C3A}</a:tableStyleId>
              </a:tblPr>
              <a:tblGrid>
                <a:gridCol w="1007110">
                  <a:extLst>
                    <a:ext uri="{9D8B030D-6E8A-4147-A177-3AD203B41FA5}">
                      <a16:colId xmlns:a16="http://schemas.microsoft.com/office/drawing/2014/main" val="20000"/>
                    </a:ext>
                  </a:extLst>
                </a:gridCol>
                <a:gridCol w="1137285">
                  <a:extLst>
                    <a:ext uri="{9D8B030D-6E8A-4147-A177-3AD203B41FA5}">
                      <a16:colId xmlns:a16="http://schemas.microsoft.com/office/drawing/2014/main" val="20001"/>
                    </a:ext>
                  </a:extLst>
                </a:gridCol>
                <a:gridCol w="1196340">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tblGrid>
              <a:tr h="236093">
                <a:tc>
                  <a:txBody>
                    <a:bodyPr/>
                    <a:lstStyle/>
                    <a:p>
                      <a:pPr marL="34925" eaLnBrk="0" hangingPunct="0">
                        <a:spcBef>
                          <a:spcPts val="365"/>
                        </a:spcBef>
                        <a:spcAft>
                          <a:spcPts val="0"/>
                        </a:spcAft>
                      </a:pPr>
                      <a:r>
                        <a:rPr lang="en-US" sz="1050" kern="100" spc="-20">
                          <a:effectLst/>
                          <a:latin typeface="Times New Roman" panose="02020603050405020304" pitchFamily="18" charset="0"/>
                          <a:cs typeface="Times New Roman" panose="02020603050405020304" pitchFamily="18" charset="0"/>
                        </a:rPr>
                        <a:t>G</a:t>
                      </a:r>
                      <a:r>
                        <a:rPr lang="en-US" sz="1050" kern="100" spc="35">
                          <a:effectLst/>
                          <a:latin typeface="Times New Roman" panose="02020603050405020304" pitchFamily="18" charset="0"/>
                          <a:cs typeface="Times New Roman" panose="02020603050405020304" pitchFamily="18" charset="0"/>
                        </a:rPr>
                        <a:t>a</a:t>
                      </a:r>
                      <a:r>
                        <a:rPr lang="en-US" sz="1050" kern="100" spc="10">
                          <a:effectLst/>
                          <a:latin typeface="Times New Roman" panose="02020603050405020304" pitchFamily="18" charset="0"/>
                          <a:cs typeface="Times New Roman" panose="02020603050405020304" pitchFamily="18" charset="0"/>
                        </a:rPr>
                        <a:t>i</a:t>
                      </a:r>
                      <a:r>
                        <a:rPr lang="en-US" sz="1050" kern="100">
                          <a:effectLst/>
                          <a:latin typeface="Times New Roman" panose="02020603050405020304" pitchFamily="18" charset="0"/>
                          <a:cs typeface="Times New Roman" panose="02020603050405020304" pitchFamily="18" charset="0"/>
                        </a:rPr>
                        <a:t>n</a:t>
                      </a:r>
                      <a:r>
                        <a:rPr lang="en-US" sz="1050" kern="100" spc="20">
                          <a:effectLst/>
                          <a:latin typeface="Times New Roman" panose="02020603050405020304" pitchFamily="18" charset="0"/>
                          <a:cs typeface="Times New Roman" panose="02020603050405020304" pitchFamily="18" charset="0"/>
                        </a:rPr>
                        <a:t> </a:t>
                      </a:r>
                      <a:r>
                        <a:rPr lang="en-US" sz="1050" kern="100" spc="-15">
                          <a:effectLst/>
                          <a:latin typeface="Times New Roman" panose="02020603050405020304" pitchFamily="18" charset="0"/>
                          <a:cs typeface="Times New Roman" panose="02020603050405020304" pitchFamily="18" charset="0"/>
                        </a:rPr>
                        <a:t>p</a:t>
                      </a:r>
                      <a:r>
                        <a:rPr lang="en-US" sz="1050" kern="100" spc="45">
                          <a:effectLst/>
                          <a:latin typeface="Times New Roman" panose="02020603050405020304" pitchFamily="18" charset="0"/>
                          <a:cs typeface="Times New Roman" panose="02020603050405020304" pitchFamily="18" charset="0"/>
                        </a:rPr>
                        <a:t>e</a:t>
                      </a:r>
                      <a:r>
                        <a:rPr lang="en-US" sz="1050" kern="100">
                          <a:effectLst/>
                          <a:latin typeface="Times New Roman" panose="02020603050405020304" pitchFamily="18" charset="0"/>
                          <a:cs typeface="Times New Roman" panose="02020603050405020304" pitchFamily="18" charset="0"/>
                        </a:rPr>
                        <a:t>r</a:t>
                      </a:r>
                      <a:r>
                        <a:rPr lang="en-US" sz="1050" kern="100" spc="-10">
                          <a:effectLst/>
                          <a:latin typeface="Times New Roman" panose="02020603050405020304" pitchFamily="18" charset="0"/>
                          <a:cs typeface="Times New Roman" panose="02020603050405020304" pitchFamily="18" charset="0"/>
                        </a:rPr>
                        <a:t> </a:t>
                      </a:r>
                      <a:r>
                        <a:rPr lang="en-US" sz="1050" kern="100" spc="45">
                          <a:effectLst/>
                          <a:latin typeface="Times New Roman" panose="02020603050405020304" pitchFamily="18" charset="0"/>
                          <a:cs typeface="Times New Roman" panose="02020603050405020304" pitchFamily="18" charset="0"/>
                        </a:rPr>
                        <a:t>a</a:t>
                      </a:r>
                      <a:r>
                        <a:rPr lang="en-US" sz="1050" kern="100" spc="-10">
                          <a:effectLst/>
                          <a:latin typeface="Times New Roman" panose="02020603050405020304" pitchFamily="18" charset="0"/>
                          <a:cs typeface="Times New Roman" panose="02020603050405020304" pitchFamily="18" charset="0"/>
                        </a:rPr>
                        <a:t>r</a:t>
                      </a:r>
                      <a:r>
                        <a:rPr lang="en-US" sz="1050" kern="100" spc="-30">
                          <a:effectLst/>
                          <a:latin typeface="Times New Roman" panose="02020603050405020304" pitchFamily="18" charset="0"/>
                          <a:cs typeface="Times New Roman" panose="02020603050405020304" pitchFamily="18" charset="0"/>
                        </a:rPr>
                        <a:t>r</a:t>
                      </a:r>
                      <a:r>
                        <a:rPr lang="en-US" sz="1050" kern="100" spc="45">
                          <a:effectLst/>
                          <a:latin typeface="Times New Roman" panose="02020603050405020304" pitchFamily="18" charset="0"/>
                          <a:cs typeface="Times New Roman" panose="02020603050405020304" pitchFamily="18" charset="0"/>
                        </a:rPr>
                        <a:t>a</a:t>
                      </a:r>
                      <a:r>
                        <a:rPr lang="en-US" sz="1050" kern="100">
                          <a:effectLst/>
                          <a:latin typeface="Times New Roman" panose="02020603050405020304" pitchFamily="18" charset="0"/>
                          <a:cs typeface="Times New Roman" panose="02020603050405020304" pitchFamily="18" charset="0"/>
                        </a:rPr>
                        <a:t>y</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6995" eaLnBrk="0" hangingPunct="0">
                        <a:spcBef>
                          <a:spcPts val="365"/>
                        </a:spcBef>
                        <a:spcAft>
                          <a:spcPts val="0"/>
                        </a:spcAft>
                      </a:pPr>
                      <a:r>
                        <a:rPr lang="en-US" sz="1050" kern="100" spc="-50">
                          <a:effectLst/>
                          <a:latin typeface="Times New Roman" panose="02020603050405020304" pitchFamily="18" charset="0"/>
                          <a:cs typeface="Times New Roman" panose="02020603050405020304" pitchFamily="18" charset="0"/>
                        </a:rPr>
                        <a:t>B</a:t>
                      </a:r>
                      <a:r>
                        <a:rPr lang="en-US" sz="1050" kern="100" spc="45">
                          <a:effectLst/>
                          <a:latin typeface="Times New Roman" panose="02020603050405020304" pitchFamily="18" charset="0"/>
                          <a:cs typeface="Times New Roman" panose="02020603050405020304" pitchFamily="18" charset="0"/>
                        </a:rPr>
                        <a:t>e</a:t>
                      </a:r>
                      <a:r>
                        <a:rPr lang="en-US" sz="1050" kern="100" spc="35">
                          <a:effectLst/>
                          <a:latin typeface="Times New Roman" panose="02020603050405020304" pitchFamily="18" charset="0"/>
                          <a:cs typeface="Times New Roman" panose="02020603050405020304" pitchFamily="18" charset="0"/>
                        </a:rPr>
                        <a:t>a</a:t>
                      </a:r>
                      <a:r>
                        <a:rPr lang="en-US" sz="1050" kern="100" spc="15">
                          <a:effectLst/>
                          <a:latin typeface="Times New Roman" panose="02020603050405020304" pitchFamily="18" charset="0"/>
                          <a:cs typeface="Times New Roman" panose="02020603050405020304" pitchFamily="18" charset="0"/>
                        </a:rPr>
                        <a:t>m</a:t>
                      </a:r>
                      <a:r>
                        <a:rPr lang="en-US" sz="1050" kern="100" spc="35">
                          <a:effectLst/>
                          <a:latin typeface="Times New Roman" panose="02020603050405020304" pitchFamily="18" charset="0"/>
                          <a:cs typeface="Times New Roman" panose="02020603050405020304" pitchFamily="18" charset="0"/>
                        </a:rPr>
                        <a:t>w</a:t>
                      </a:r>
                      <a:r>
                        <a:rPr lang="en-US" sz="1050" kern="100" spc="20">
                          <a:effectLst/>
                          <a:latin typeface="Times New Roman" panose="02020603050405020304" pitchFamily="18" charset="0"/>
                          <a:cs typeface="Times New Roman" panose="02020603050405020304" pitchFamily="18" charset="0"/>
                        </a:rPr>
                        <a:t>i</a:t>
                      </a:r>
                      <a:r>
                        <a:rPr lang="en-US" sz="1050" kern="100" spc="-15">
                          <a:effectLst/>
                          <a:latin typeface="Times New Roman" panose="02020603050405020304" pitchFamily="18" charset="0"/>
                          <a:cs typeface="Times New Roman" panose="02020603050405020304" pitchFamily="18" charset="0"/>
                        </a:rPr>
                        <a:t>d</a:t>
                      </a:r>
                      <a:r>
                        <a:rPr lang="en-US" sz="1050" kern="100" spc="-45">
                          <a:effectLst/>
                          <a:latin typeface="Times New Roman" panose="02020603050405020304" pitchFamily="18" charset="0"/>
                          <a:cs typeface="Times New Roman" panose="02020603050405020304" pitchFamily="18" charset="0"/>
                        </a:rPr>
                        <a:t>t</a:t>
                      </a:r>
                      <a:r>
                        <a:rPr lang="en-US" sz="1050" kern="100">
                          <a:effectLst/>
                          <a:latin typeface="Times New Roman" panose="02020603050405020304" pitchFamily="18" charset="0"/>
                          <a:cs typeface="Times New Roman" panose="02020603050405020304" pitchFamily="18" charset="0"/>
                        </a:rPr>
                        <a:t>h</a:t>
                      </a:r>
                      <a:r>
                        <a:rPr lang="en-US" sz="1050" kern="100" spc="20">
                          <a:effectLst/>
                          <a:latin typeface="Times New Roman" panose="02020603050405020304" pitchFamily="18" charset="0"/>
                          <a:cs typeface="Times New Roman" panose="02020603050405020304" pitchFamily="18" charset="0"/>
                        </a:rPr>
                        <a:t> </a:t>
                      </a:r>
                      <a:r>
                        <a:rPr lang="en-US" sz="1050" kern="100" spc="-55">
                          <a:effectLst/>
                          <a:latin typeface="Times New Roman" panose="02020603050405020304" pitchFamily="18" charset="0"/>
                          <a:cs typeface="Times New Roman" panose="02020603050405020304" pitchFamily="18" charset="0"/>
                        </a:rPr>
                        <a:t>t</a:t>
                      </a:r>
                      <a:r>
                        <a:rPr lang="en-US" sz="1050" kern="100" spc="-15">
                          <a:effectLst/>
                          <a:latin typeface="Times New Roman" panose="02020603050405020304" pitchFamily="18" charset="0"/>
                          <a:cs typeface="Times New Roman" panose="02020603050405020304" pitchFamily="18" charset="0"/>
                        </a:rPr>
                        <a:t>o</a:t>
                      </a:r>
                      <a:r>
                        <a:rPr lang="en-US" sz="1050" kern="100" spc="-35">
                          <a:effectLst/>
                          <a:latin typeface="Times New Roman" panose="02020603050405020304" pitchFamily="18" charset="0"/>
                          <a:cs typeface="Times New Roman" panose="02020603050405020304" pitchFamily="18" charset="0"/>
                        </a:rPr>
                        <a:t>t</a:t>
                      </a:r>
                      <a:r>
                        <a:rPr lang="en-US" sz="1050" kern="100" spc="45">
                          <a:effectLst/>
                          <a:latin typeface="Times New Roman" panose="02020603050405020304" pitchFamily="18" charset="0"/>
                          <a:cs typeface="Times New Roman" panose="02020603050405020304" pitchFamily="18" charset="0"/>
                        </a:rPr>
                        <a:t>a</a:t>
                      </a:r>
                      <a:r>
                        <a:rPr lang="en-US" sz="1050" kern="100">
                          <a:effectLst/>
                          <a:latin typeface="Times New Roman" panose="02020603050405020304" pitchFamily="18" charset="0"/>
                          <a:cs typeface="Times New Roman" panose="02020603050405020304" pitchFamily="18" charset="0"/>
                        </a:rPr>
                        <a:t>l</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7150" eaLnBrk="0" hangingPunct="0">
                        <a:spcBef>
                          <a:spcPts val="365"/>
                        </a:spcBef>
                        <a:spcAft>
                          <a:spcPts val="0"/>
                        </a:spcAft>
                      </a:pPr>
                      <a:r>
                        <a:rPr lang="en-US" sz="1050" kern="100" spc="-50">
                          <a:effectLst/>
                          <a:latin typeface="Times New Roman" panose="02020603050405020304" pitchFamily="18" charset="0"/>
                          <a:cs typeface="Times New Roman" panose="02020603050405020304" pitchFamily="18" charset="0"/>
                        </a:rPr>
                        <a:t>R</a:t>
                      </a:r>
                      <a:r>
                        <a:rPr lang="en-US" sz="1050" kern="100" spc="35">
                          <a:effectLst/>
                          <a:latin typeface="Times New Roman" panose="02020603050405020304" pitchFamily="18" charset="0"/>
                          <a:cs typeface="Times New Roman" panose="02020603050405020304" pitchFamily="18" charset="0"/>
                        </a:rPr>
                        <a:t>e</a:t>
                      </a:r>
                      <a:r>
                        <a:rPr lang="en-US" sz="1050" kern="100" spc="20">
                          <a:effectLst/>
                          <a:latin typeface="Times New Roman" panose="02020603050405020304" pitchFamily="18" charset="0"/>
                          <a:cs typeface="Times New Roman" panose="02020603050405020304" pitchFamily="18" charset="0"/>
                        </a:rPr>
                        <a:t>l</a:t>
                      </a:r>
                      <a:r>
                        <a:rPr lang="en-US" sz="1050" kern="100" spc="45">
                          <a:effectLst/>
                          <a:latin typeface="Times New Roman" panose="02020603050405020304" pitchFamily="18" charset="0"/>
                          <a:cs typeface="Times New Roman" panose="02020603050405020304" pitchFamily="18" charset="0"/>
                        </a:rPr>
                        <a:t>a</a:t>
                      </a:r>
                      <a:r>
                        <a:rPr lang="en-US" sz="1050" kern="100" spc="-45">
                          <a:effectLst/>
                          <a:latin typeface="Times New Roman" panose="02020603050405020304" pitchFamily="18" charset="0"/>
                          <a:cs typeface="Times New Roman" panose="02020603050405020304" pitchFamily="18" charset="0"/>
                        </a:rPr>
                        <a:t>t</a:t>
                      </a:r>
                      <a:r>
                        <a:rPr lang="en-US" sz="1050" kern="100" spc="20">
                          <a:effectLst/>
                          <a:latin typeface="Times New Roman" panose="02020603050405020304" pitchFamily="18" charset="0"/>
                          <a:cs typeface="Times New Roman" panose="02020603050405020304" pitchFamily="18" charset="0"/>
                        </a:rPr>
                        <a:t>i</a:t>
                      </a:r>
                      <a:r>
                        <a:rPr lang="en-US" sz="1050" kern="100" spc="-35">
                          <a:effectLst/>
                          <a:latin typeface="Times New Roman" panose="02020603050405020304" pitchFamily="18" charset="0"/>
                          <a:cs typeface="Times New Roman" panose="02020603050405020304" pitchFamily="18" charset="0"/>
                        </a:rPr>
                        <a:t>v</a:t>
                      </a:r>
                      <a:r>
                        <a:rPr lang="en-US" sz="1050" kern="100">
                          <a:effectLst/>
                          <a:latin typeface="Times New Roman" panose="02020603050405020304" pitchFamily="18" charset="0"/>
                          <a:cs typeface="Times New Roman" panose="02020603050405020304" pitchFamily="18" charset="0"/>
                        </a:rPr>
                        <a:t>e</a:t>
                      </a:r>
                      <a:r>
                        <a:rPr lang="en-US" sz="1050" kern="100" spc="55">
                          <a:effectLst/>
                          <a:latin typeface="Times New Roman" panose="02020603050405020304" pitchFamily="18" charset="0"/>
                          <a:cs typeface="Times New Roman" panose="02020603050405020304" pitchFamily="18" charset="0"/>
                        </a:rPr>
                        <a:t> </a:t>
                      </a:r>
                      <a:r>
                        <a:rPr lang="en-US" sz="1050" kern="100" spc="-5">
                          <a:effectLst/>
                          <a:latin typeface="Times New Roman" panose="02020603050405020304" pitchFamily="18" charset="0"/>
                          <a:cs typeface="Times New Roman" panose="02020603050405020304" pitchFamily="18" charset="0"/>
                        </a:rPr>
                        <a:t>L</a:t>
                      </a:r>
                      <a:r>
                        <a:rPr lang="en-US" sz="1050" kern="100" spc="-15">
                          <a:effectLst/>
                          <a:latin typeface="Times New Roman" panose="02020603050405020304" pitchFamily="18" charset="0"/>
                          <a:cs typeface="Times New Roman" panose="02020603050405020304" pitchFamily="18" charset="0"/>
                        </a:rPr>
                        <a:t>o</a:t>
                      </a:r>
                      <a:r>
                        <a:rPr lang="en-US" sz="1050" kern="100" spc="-115">
                          <a:effectLst/>
                          <a:latin typeface="Times New Roman" panose="02020603050405020304" pitchFamily="18" charset="0"/>
                          <a:cs typeface="Times New Roman" panose="02020603050405020304" pitchFamily="18" charset="0"/>
                        </a:rPr>
                        <a:t>s</a:t>
                      </a:r>
                      <a:r>
                        <a:rPr lang="en-US" sz="1050" kern="100">
                          <a:effectLst/>
                          <a:latin typeface="Times New Roman" panose="02020603050405020304" pitchFamily="18" charset="0"/>
                          <a:cs typeface="Times New Roman" panose="02020603050405020304" pitchFamily="18" charset="0"/>
                        </a:rPr>
                        <a:t>s</a:t>
                      </a:r>
                      <a:r>
                        <a:rPr lang="en-US" sz="1050" kern="100" spc="-80">
                          <a:effectLst/>
                          <a:latin typeface="Times New Roman" panose="02020603050405020304" pitchFamily="18" charset="0"/>
                          <a:cs typeface="Times New Roman" panose="02020603050405020304" pitchFamily="18" charset="0"/>
                        </a:rPr>
                        <a:t> </a:t>
                      </a:r>
                      <a:r>
                        <a:rPr lang="en-US" sz="1050" kern="100" spc="-35">
                          <a:effectLst/>
                          <a:latin typeface="Times New Roman" panose="02020603050405020304" pitchFamily="18" charset="0"/>
                          <a:cs typeface="Times New Roman" panose="02020603050405020304" pitchFamily="18" charset="0"/>
                        </a:rPr>
                        <a:t>(</a:t>
                      </a:r>
                      <a:r>
                        <a:rPr lang="en-US" sz="1050" kern="100" spc="-15">
                          <a:effectLst/>
                          <a:latin typeface="Times New Roman" panose="02020603050405020304" pitchFamily="18" charset="0"/>
                          <a:cs typeface="Times New Roman" panose="02020603050405020304" pitchFamily="18" charset="0"/>
                        </a:rPr>
                        <a:t>d</a:t>
                      </a:r>
                      <a:r>
                        <a:rPr lang="en-US" sz="1050" kern="100" spc="-50">
                          <a:effectLst/>
                          <a:latin typeface="Times New Roman" panose="02020603050405020304" pitchFamily="18" charset="0"/>
                          <a:cs typeface="Times New Roman" panose="02020603050405020304" pitchFamily="18" charset="0"/>
                        </a:rPr>
                        <a:t>B</a:t>
                      </a:r>
                      <a:r>
                        <a:rPr lang="en-US" sz="1050" kern="100">
                          <a:effectLst/>
                          <a:latin typeface="Times New Roman" panose="02020603050405020304" pitchFamily="18" charset="0"/>
                          <a:cs typeface="Times New Roman" panose="02020603050405020304" pitchFamily="18" charset="0"/>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2705" eaLnBrk="0" hangingPunct="0">
                        <a:spcBef>
                          <a:spcPts val="365"/>
                        </a:spcBef>
                        <a:spcAft>
                          <a:spcPts val="0"/>
                        </a:spcAft>
                      </a:pPr>
                      <a:r>
                        <a:rPr lang="en-US" sz="1050" kern="100" spc="-50">
                          <a:effectLst/>
                          <a:latin typeface="Times New Roman" panose="02020603050405020304" pitchFamily="18" charset="0"/>
                          <a:cs typeface="Times New Roman" panose="02020603050405020304" pitchFamily="18" charset="0"/>
                        </a:rPr>
                        <a:t>R</a:t>
                      </a:r>
                      <a:r>
                        <a:rPr lang="en-US" sz="1050" kern="100" spc="35">
                          <a:effectLst/>
                          <a:latin typeface="Times New Roman" panose="02020603050405020304" pitchFamily="18" charset="0"/>
                          <a:cs typeface="Times New Roman" panose="02020603050405020304" pitchFamily="18" charset="0"/>
                        </a:rPr>
                        <a:t>e</a:t>
                      </a:r>
                      <a:r>
                        <a:rPr lang="en-US" sz="1050" kern="100" spc="20">
                          <a:effectLst/>
                          <a:latin typeface="Times New Roman" panose="02020603050405020304" pitchFamily="18" charset="0"/>
                          <a:cs typeface="Times New Roman" panose="02020603050405020304" pitchFamily="18" charset="0"/>
                        </a:rPr>
                        <a:t>l</a:t>
                      </a:r>
                      <a:r>
                        <a:rPr lang="en-US" sz="1050" kern="100" spc="35">
                          <a:effectLst/>
                          <a:latin typeface="Times New Roman" panose="02020603050405020304" pitchFamily="18" charset="0"/>
                          <a:cs typeface="Times New Roman" panose="02020603050405020304" pitchFamily="18" charset="0"/>
                        </a:rPr>
                        <a:t>a</a:t>
                      </a:r>
                      <a:r>
                        <a:rPr lang="en-US" sz="1050" kern="100" spc="-35">
                          <a:effectLst/>
                          <a:latin typeface="Times New Roman" panose="02020603050405020304" pitchFamily="18" charset="0"/>
                          <a:cs typeface="Times New Roman" panose="02020603050405020304" pitchFamily="18" charset="0"/>
                        </a:rPr>
                        <a:t>t</a:t>
                      </a:r>
                      <a:r>
                        <a:rPr lang="en-US" sz="1050" kern="100" spc="10">
                          <a:effectLst/>
                          <a:latin typeface="Times New Roman" panose="02020603050405020304" pitchFamily="18" charset="0"/>
                          <a:cs typeface="Times New Roman" panose="02020603050405020304" pitchFamily="18" charset="0"/>
                        </a:rPr>
                        <a:t>i</a:t>
                      </a:r>
                      <a:r>
                        <a:rPr lang="en-US" sz="1050" kern="100" spc="-35">
                          <a:effectLst/>
                          <a:latin typeface="Times New Roman" panose="02020603050405020304" pitchFamily="18" charset="0"/>
                          <a:cs typeface="Times New Roman" panose="02020603050405020304" pitchFamily="18" charset="0"/>
                        </a:rPr>
                        <a:t>v</a:t>
                      </a:r>
                      <a:r>
                        <a:rPr lang="en-US" sz="1050" kern="100">
                          <a:effectLst/>
                          <a:latin typeface="Times New Roman" panose="02020603050405020304" pitchFamily="18" charset="0"/>
                          <a:cs typeface="Times New Roman" panose="02020603050405020304" pitchFamily="18" charset="0"/>
                        </a:rPr>
                        <a:t>e</a:t>
                      </a:r>
                      <a:r>
                        <a:rPr lang="en-US" sz="1050" kern="100" spc="75">
                          <a:effectLst/>
                          <a:latin typeface="Times New Roman" panose="02020603050405020304" pitchFamily="18" charset="0"/>
                          <a:cs typeface="Times New Roman" panose="02020603050405020304" pitchFamily="18" charset="0"/>
                        </a:rPr>
                        <a:t> </a:t>
                      </a:r>
                      <a:r>
                        <a:rPr lang="en-US" sz="1050" kern="100" spc="-15">
                          <a:effectLst/>
                          <a:latin typeface="Times New Roman" panose="02020603050405020304" pitchFamily="18" charset="0"/>
                          <a:cs typeface="Times New Roman" panose="02020603050405020304" pitchFamily="18" charset="0"/>
                        </a:rPr>
                        <a:t>Lo</a:t>
                      </a:r>
                      <a:r>
                        <a:rPr lang="en-US" sz="1050" kern="100" spc="-115">
                          <a:effectLst/>
                          <a:latin typeface="Times New Roman" panose="02020603050405020304" pitchFamily="18" charset="0"/>
                          <a:cs typeface="Times New Roman" panose="02020603050405020304" pitchFamily="18" charset="0"/>
                        </a:rPr>
                        <a:t>s</a:t>
                      </a:r>
                      <a:r>
                        <a:rPr lang="en-US" sz="1050" kern="100">
                          <a:effectLst/>
                          <a:latin typeface="Times New Roman" panose="02020603050405020304" pitchFamily="18" charset="0"/>
                          <a:cs typeface="Times New Roman" panose="02020603050405020304" pitchFamily="18" charset="0"/>
                        </a:rPr>
                        <a:t>s</a:t>
                      </a:r>
                      <a:r>
                        <a:rPr lang="en-US" sz="1050" kern="100" spc="-80">
                          <a:effectLst/>
                          <a:latin typeface="Times New Roman" panose="02020603050405020304" pitchFamily="18" charset="0"/>
                          <a:cs typeface="Times New Roman" panose="02020603050405020304" pitchFamily="18" charset="0"/>
                        </a:rPr>
                        <a:t> </a:t>
                      </a:r>
                      <a:r>
                        <a:rPr lang="en-US" sz="1050" kern="100" spc="-45">
                          <a:effectLst/>
                          <a:latin typeface="Times New Roman" panose="02020603050405020304" pitchFamily="18" charset="0"/>
                          <a:cs typeface="Times New Roman" panose="02020603050405020304" pitchFamily="18" charset="0"/>
                        </a:rPr>
                        <a:t>(</a:t>
                      </a:r>
                      <a:r>
                        <a:rPr lang="en-US" sz="1050" kern="100" spc="-15">
                          <a:effectLst/>
                          <a:latin typeface="Times New Roman" panose="02020603050405020304" pitchFamily="18" charset="0"/>
                          <a:cs typeface="Times New Roman" panose="02020603050405020304" pitchFamily="18" charset="0"/>
                        </a:rPr>
                        <a:t>d</a:t>
                      </a:r>
                      <a:r>
                        <a:rPr lang="en-US" sz="1050" kern="100" spc="-50">
                          <a:effectLst/>
                          <a:latin typeface="Times New Roman" panose="02020603050405020304" pitchFamily="18" charset="0"/>
                          <a:cs typeface="Times New Roman" panose="02020603050405020304" pitchFamily="18" charset="0"/>
                        </a:rPr>
                        <a:t>B</a:t>
                      </a:r>
                      <a:r>
                        <a:rPr lang="en-US" sz="1050" kern="100">
                          <a:effectLst/>
                          <a:latin typeface="Times New Roman" panose="02020603050405020304" pitchFamily="18" charset="0"/>
                          <a:cs typeface="Times New Roman" panose="02020603050405020304" pitchFamily="18" charset="0"/>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82899">
                <a:tc>
                  <a:txBody>
                    <a:bodyPr/>
                    <a:lstStyle/>
                    <a:p>
                      <a:pPr marR="47625" algn="ctr" eaLnBrk="0" hangingPunct="0">
                        <a:lnSpc>
                          <a:spcPts val="1145"/>
                        </a:lnSpc>
                        <a:spcAft>
                          <a:spcPts val="0"/>
                        </a:spcAft>
                      </a:pPr>
                      <a:r>
                        <a:rPr lang="en-US" sz="1100" kern="100" spc="-35">
                          <a:effectLst/>
                          <a:latin typeface="Times New Roman" panose="02020603050405020304" pitchFamily="18" charset="0"/>
                          <a:cs typeface="Times New Roman" panose="02020603050405020304" pitchFamily="18" charset="0"/>
                        </a:rPr>
                        <a:t>(</a:t>
                      </a:r>
                      <a:r>
                        <a:rPr lang="en-US" sz="1100" kern="100" spc="-5">
                          <a:effectLst/>
                          <a:latin typeface="Times New Roman" panose="02020603050405020304" pitchFamily="18" charset="0"/>
                          <a:cs typeface="Times New Roman" panose="02020603050405020304" pitchFamily="18" charset="0"/>
                        </a:rPr>
                        <a:t>d</a:t>
                      </a:r>
                      <a:r>
                        <a:rPr lang="en-US" sz="1100" kern="100" spc="-15">
                          <a:effectLst/>
                          <a:latin typeface="Times New Roman" panose="02020603050405020304" pitchFamily="18" charset="0"/>
                          <a:cs typeface="Times New Roman" panose="02020603050405020304" pitchFamily="18" charset="0"/>
                        </a:rPr>
                        <a:t>b</a:t>
                      </a:r>
                      <a:r>
                        <a:rPr lang="en-US" sz="1100" kern="100">
                          <a:effectLst/>
                          <a:latin typeface="Times New Roman" panose="02020603050405020304" pitchFamily="18" charset="0"/>
                          <a:cs typeface="Times New Roman" panose="02020603050405020304" pitchFamily="18" charset="0"/>
                        </a:rPr>
                        <a:t>)</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01625" eaLnBrk="0" hangingPunct="0">
                        <a:lnSpc>
                          <a:spcPts val="1145"/>
                        </a:lnSpc>
                        <a:spcAft>
                          <a:spcPts val="0"/>
                        </a:spcAft>
                      </a:pPr>
                      <a:r>
                        <a:rPr lang="en-US" sz="1100" kern="100" spc="-35">
                          <a:effectLst/>
                          <a:latin typeface="Times New Roman" panose="02020603050405020304" pitchFamily="18" charset="0"/>
                          <a:cs typeface="Times New Roman" panose="02020603050405020304" pitchFamily="18" charset="0"/>
                        </a:rPr>
                        <a:t>(</a:t>
                      </a:r>
                      <a:r>
                        <a:rPr lang="en-US" sz="1100" kern="100" spc="-5">
                          <a:effectLst/>
                          <a:latin typeface="Times New Roman" panose="02020603050405020304" pitchFamily="18" charset="0"/>
                          <a:cs typeface="Times New Roman" panose="02020603050405020304" pitchFamily="18" charset="0"/>
                        </a:rPr>
                        <a:t>d</a:t>
                      </a:r>
                      <a:r>
                        <a:rPr lang="en-US" sz="1100" kern="100" spc="35">
                          <a:effectLst/>
                          <a:latin typeface="Times New Roman" panose="02020603050405020304" pitchFamily="18" charset="0"/>
                          <a:cs typeface="Times New Roman" panose="02020603050405020304" pitchFamily="18" charset="0"/>
                        </a:rPr>
                        <a:t>e</a:t>
                      </a:r>
                      <a:r>
                        <a:rPr lang="en-US" sz="1100" kern="100" spc="-15">
                          <a:effectLst/>
                          <a:latin typeface="Times New Roman" panose="02020603050405020304" pitchFamily="18" charset="0"/>
                          <a:cs typeface="Times New Roman" panose="02020603050405020304" pitchFamily="18" charset="0"/>
                        </a:rPr>
                        <a:t>g</a:t>
                      </a:r>
                      <a:r>
                        <a:rPr lang="en-US" sz="1100" kern="100" spc="-20">
                          <a:effectLst/>
                          <a:latin typeface="Times New Roman" panose="02020603050405020304" pitchFamily="18" charset="0"/>
                          <a:cs typeface="Times New Roman" panose="02020603050405020304" pitchFamily="18" charset="0"/>
                        </a:rPr>
                        <a:t>r</a:t>
                      </a:r>
                      <a:r>
                        <a:rPr lang="en-US" sz="1100" kern="100" spc="35">
                          <a:effectLst/>
                          <a:latin typeface="Times New Roman" panose="02020603050405020304" pitchFamily="18" charset="0"/>
                          <a:cs typeface="Times New Roman" panose="02020603050405020304" pitchFamily="18" charset="0"/>
                        </a:rPr>
                        <a:t>e</a:t>
                      </a:r>
                      <a:r>
                        <a:rPr lang="en-US" sz="1100" kern="100" spc="45">
                          <a:effectLst/>
                          <a:latin typeface="Times New Roman" panose="02020603050405020304" pitchFamily="18" charset="0"/>
                          <a:cs typeface="Times New Roman" panose="02020603050405020304" pitchFamily="18" charset="0"/>
                        </a:rPr>
                        <a:t>e</a:t>
                      </a:r>
                      <a:r>
                        <a:rPr lang="en-US" sz="1100" kern="100" spc="-115">
                          <a:effectLst/>
                          <a:latin typeface="Times New Roman" panose="02020603050405020304" pitchFamily="18" charset="0"/>
                          <a:cs typeface="Times New Roman" panose="02020603050405020304" pitchFamily="18" charset="0"/>
                        </a:rPr>
                        <a:t>s</a:t>
                      </a:r>
                      <a:r>
                        <a:rPr lang="en-US" sz="1100" kern="100">
                          <a:effectLst/>
                          <a:latin typeface="Times New Roman" panose="02020603050405020304" pitchFamily="18" charset="0"/>
                          <a:cs typeface="Times New Roman" panose="02020603050405020304" pitchFamily="18" charset="0"/>
                        </a:rPr>
                        <a:t>)</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92430" eaLnBrk="0" hangingPunct="0">
                        <a:lnSpc>
                          <a:spcPts val="1145"/>
                        </a:lnSpc>
                        <a:spcAft>
                          <a:spcPts val="0"/>
                        </a:spcAft>
                      </a:pPr>
                      <a:r>
                        <a:rPr lang="en-US" sz="1100" kern="100" spc="-50">
                          <a:effectLst/>
                          <a:latin typeface="Times New Roman" panose="02020603050405020304" pitchFamily="18" charset="0"/>
                          <a:cs typeface="Times New Roman" panose="02020603050405020304" pitchFamily="18" charset="0"/>
                        </a:rPr>
                        <a:t>C</a:t>
                      </a:r>
                      <a:r>
                        <a:rPr lang="en-US" sz="1100" kern="100" spc="-15">
                          <a:effectLst/>
                          <a:latin typeface="Times New Roman" panose="02020603050405020304" pitchFamily="18" charset="0"/>
                          <a:cs typeface="Times New Roman" panose="02020603050405020304" pitchFamily="18" charset="0"/>
                        </a:rPr>
                        <a:t>o</a:t>
                      </a:r>
                      <a:r>
                        <a:rPr lang="en-US" sz="1100" kern="100" spc="10">
                          <a:effectLst/>
                          <a:latin typeface="Times New Roman" panose="02020603050405020304" pitchFamily="18" charset="0"/>
                          <a:cs typeface="Times New Roman" panose="02020603050405020304" pitchFamily="18" charset="0"/>
                        </a:rPr>
                        <a:t>l</a:t>
                      </a:r>
                      <a:r>
                        <a:rPr lang="en-US" sz="1100" kern="100" spc="20">
                          <a:effectLst/>
                          <a:latin typeface="Times New Roman" panose="02020603050405020304" pitchFamily="18" charset="0"/>
                          <a:cs typeface="Times New Roman" panose="02020603050405020304" pitchFamily="18" charset="0"/>
                        </a:rPr>
                        <a:t>li</a:t>
                      </a:r>
                      <a:r>
                        <a:rPr lang="en-US" sz="1100" kern="100" spc="-15">
                          <a:effectLst/>
                          <a:latin typeface="Times New Roman" panose="02020603050405020304" pitchFamily="18" charset="0"/>
                          <a:cs typeface="Times New Roman" panose="02020603050405020304" pitchFamily="18" charset="0"/>
                        </a:rPr>
                        <a:t>n</a:t>
                      </a:r>
                      <a:r>
                        <a:rPr lang="en-US" sz="1100" kern="100">
                          <a:effectLst/>
                          <a:latin typeface="Times New Roman" panose="02020603050405020304" pitchFamily="18" charset="0"/>
                          <a:cs typeface="Times New Roman" panose="02020603050405020304" pitchFamily="18" charset="0"/>
                        </a:rPr>
                        <a:t>s</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6510" algn="ctr" eaLnBrk="0" hangingPunct="0">
                        <a:lnSpc>
                          <a:spcPts val="1145"/>
                        </a:lnSpc>
                        <a:spcAft>
                          <a:spcPts val="0"/>
                        </a:spcAft>
                      </a:pPr>
                      <a:r>
                        <a:rPr lang="en-US" sz="1100" kern="100" spc="-75">
                          <a:effectLst/>
                          <a:latin typeface="Times New Roman" panose="02020603050405020304" pitchFamily="18" charset="0"/>
                          <a:cs typeface="Times New Roman" panose="02020603050405020304" pitchFamily="18" charset="0"/>
                        </a:rPr>
                        <a:t>Y</a:t>
                      </a:r>
                      <a:r>
                        <a:rPr lang="en-US" sz="1100" kern="100" spc="35">
                          <a:effectLst/>
                          <a:latin typeface="Times New Roman" panose="02020603050405020304" pitchFamily="18" charset="0"/>
                          <a:cs typeface="Times New Roman" panose="02020603050405020304" pitchFamily="18" charset="0"/>
                        </a:rPr>
                        <a:t>e</a:t>
                      </a:r>
                      <a:r>
                        <a:rPr lang="en-US" sz="1100" kern="100">
                          <a:effectLst/>
                          <a:latin typeface="Times New Roman" panose="02020603050405020304" pitchFamily="18" charset="0"/>
                          <a:cs typeface="Times New Roman" panose="02020603050405020304" pitchFamily="18" charset="0"/>
                        </a:rPr>
                        <a:t>h</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9726">
                <a:tc>
                  <a:txBody>
                    <a:bodyPr/>
                    <a:lstStyle/>
                    <a:p>
                      <a:pPr marL="18415" marR="4889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0.1</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162.44</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0</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0</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83628">
                <a:tc>
                  <a:txBody>
                    <a:bodyPr/>
                    <a:lstStyle/>
                    <a:p>
                      <a:pPr marR="49530" algn="ctr" eaLnBrk="0" hangingPunct="0">
                        <a:spcBef>
                          <a:spcPts val="40"/>
                        </a:spcBef>
                        <a:spcAft>
                          <a:spcPts val="0"/>
                        </a:spcAft>
                      </a:pPr>
                      <a:r>
                        <a:rPr lang="en-US" sz="1100" kern="100" spc="-45">
                          <a:effectLst/>
                          <a:latin typeface="Times New Roman" panose="02020603050405020304" pitchFamily="18" charset="0"/>
                          <a:cs typeface="Times New Roman" panose="02020603050405020304" pitchFamily="18" charset="0"/>
                        </a:rPr>
                        <a:t>1</a:t>
                      </a: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925"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52</a:t>
                      </a:r>
                      <a:r>
                        <a:rPr lang="en-US" sz="1100" kern="100" spc="20">
                          <a:effectLst/>
                          <a:latin typeface="Times New Roman" panose="02020603050405020304" pitchFamily="18" charset="0"/>
                          <a:cs typeface="Times New Roman" panose="02020603050405020304" pitchFamily="18" charset="0"/>
                        </a:rPr>
                        <a:t>.</a:t>
                      </a:r>
                      <a:r>
                        <a:rPr lang="en-US" sz="1100" kern="100" spc="-45">
                          <a:effectLst/>
                          <a:latin typeface="Times New Roman" panose="02020603050405020304" pitchFamily="18" charset="0"/>
                          <a:cs typeface="Times New Roman" panose="02020603050405020304" pitchFamily="18" charset="0"/>
                        </a:rPr>
                        <a:t>9</a:t>
                      </a:r>
                      <a:r>
                        <a:rPr lang="en-US" sz="1100" kern="100">
                          <a:effectLst/>
                          <a:latin typeface="Times New Roman" panose="02020603050405020304" pitchFamily="18" charset="0"/>
                          <a:cs typeface="Times New Roman" panose="02020603050405020304" pitchFamily="18" charset="0"/>
                        </a:rPr>
                        <a:t>6</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445" algn="ctr" eaLnBrk="0" hangingPunct="0">
                        <a:spcBef>
                          <a:spcPts val="40"/>
                        </a:spcBef>
                        <a:spcAft>
                          <a:spcPts val="0"/>
                        </a:spcAft>
                      </a:pP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780"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0</a:t>
                      </a:r>
                      <a:r>
                        <a:rPr lang="en-US" sz="1100" kern="100" spc="10">
                          <a:effectLst/>
                          <a:latin typeface="Times New Roman" panose="02020603050405020304" pitchFamily="18" charset="0"/>
                          <a:cs typeface="Times New Roman" panose="02020603050405020304" pitchFamily="18" charset="0"/>
                        </a:rPr>
                        <a:t>.</a:t>
                      </a:r>
                      <a:r>
                        <a:rPr lang="en-US" sz="1100" kern="100">
                          <a:effectLst/>
                          <a:latin typeface="Times New Roman" panose="02020603050405020304" pitchFamily="18" charset="0"/>
                          <a:cs typeface="Times New Roman" panose="02020603050405020304" pitchFamily="18" charset="0"/>
                        </a:rPr>
                        <a:t>1</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83628">
                <a:tc>
                  <a:txBody>
                    <a:bodyPr/>
                    <a:lstStyle/>
                    <a:p>
                      <a:pPr marR="49530" algn="ctr" eaLnBrk="0" hangingPunct="0">
                        <a:spcBef>
                          <a:spcPts val="40"/>
                        </a:spcBef>
                        <a:spcAft>
                          <a:spcPts val="0"/>
                        </a:spcAft>
                      </a:pPr>
                      <a:r>
                        <a:rPr lang="en-US" sz="1100" kern="100" spc="-45">
                          <a:effectLst/>
                          <a:latin typeface="Times New Roman" panose="02020603050405020304" pitchFamily="18" charset="0"/>
                          <a:cs typeface="Times New Roman" panose="02020603050405020304" pitchFamily="18" charset="0"/>
                        </a:rPr>
                        <a:t>2</a:t>
                      </a: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925"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16</a:t>
                      </a:r>
                      <a:r>
                        <a:rPr lang="en-US" sz="1100" kern="100" spc="20">
                          <a:effectLst/>
                          <a:latin typeface="Times New Roman" panose="02020603050405020304" pitchFamily="18" charset="0"/>
                          <a:cs typeface="Times New Roman" panose="02020603050405020304" pitchFamily="18" charset="0"/>
                        </a:rPr>
                        <a:t>.</a:t>
                      </a:r>
                      <a:r>
                        <a:rPr lang="en-US" sz="1100" kern="100" spc="-45">
                          <a:effectLst/>
                          <a:latin typeface="Times New Roman" panose="02020603050405020304" pitchFamily="18" charset="0"/>
                          <a:cs typeface="Times New Roman" panose="02020603050405020304" pitchFamily="18" charset="0"/>
                        </a:rPr>
                        <a:t>4</a:t>
                      </a:r>
                      <a:r>
                        <a:rPr lang="en-US" sz="1100" kern="100">
                          <a:effectLst/>
                          <a:latin typeface="Times New Roman" panose="02020603050405020304" pitchFamily="18" charset="0"/>
                          <a:cs typeface="Times New Roman" panose="02020603050405020304" pitchFamily="18" charset="0"/>
                        </a:rPr>
                        <a:t>3</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0</a:t>
                      </a:r>
                      <a:r>
                        <a:rPr lang="en-US" sz="1100" kern="100" spc="10">
                          <a:effectLst/>
                          <a:latin typeface="Times New Roman" panose="02020603050405020304" pitchFamily="18" charset="0"/>
                          <a:cs typeface="Times New Roman" panose="02020603050405020304" pitchFamily="18" charset="0"/>
                        </a:rPr>
                        <a:t>.</a:t>
                      </a:r>
                      <a:r>
                        <a:rPr lang="en-US" sz="1100" kern="100" spc="-25">
                          <a:effectLst/>
                          <a:latin typeface="Times New Roman" panose="02020603050405020304" pitchFamily="18" charset="0"/>
                          <a:cs typeface="Times New Roman" panose="02020603050405020304" pitchFamily="18" charset="0"/>
                        </a:rPr>
                        <a:t>0</a:t>
                      </a:r>
                      <a:r>
                        <a:rPr lang="en-US" sz="1100" kern="100">
                          <a:effectLst/>
                          <a:latin typeface="Times New Roman" panose="02020603050405020304" pitchFamily="18" charset="0"/>
                          <a:cs typeface="Times New Roman" panose="02020603050405020304" pitchFamily="18" charset="0"/>
                        </a:rPr>
                        <a:t>3</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780" algn="ctr" eaLnBrk="0" hangingPunct="0">
                        <a:spcBef>
                          <a:spcPts val="40"/>
                        </a:spcBef>
                        <a:spcAft>
                          <a:spcPts val="0"/>
                        </a:spcAft>
                      </a:pPr>
                      <a:r>
                        <a:rPr lang="en-US" sz="1100" kern="100" spc="-35">
                          <a:effectLst/>
                          <a:latin typeface="Times New Roman" panose="02020603050405020304" pitchFamily="18" charset="0"/>
                          <a:cs typeface="Times New Roman" panose="02020603050405020304" pitchFamily="18" charset="0"/>
                        </a:rPr>
                        <a:t>0</a:t>
                      </a:r>
                      <a:r>
                        <a:rPr lang="en-US" sz="1100" kern="100" spc="10">
                          <a:effectLst/>
                          <a:latin typeface="Times New Roman" panose="02020603050405020304" pitchFamily="18" charset="0"/>
                          <a:cs typeface="Times New Roman" panose="02020603050405020304" pitchFamily="18" charset="0"/>
                        </a:rPr>
                        <a:t>.</a:t>
                      </a:r>
                      <a:r>
                        <a:rPr lang="en-US" sz="1100" kern="100">
                          <a:effectLst/>
                          <a:latin typeface="Times New Roman" panose="02020603050405020304" pitchFamily="18" charset="0"/>
                          <a:cs typeface="Times New Roman" panose="02020603050405020304" pitchFamily="18" charset="0"/>
                        </a:rPr>
                        <a:t>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1119">
                <a:tc>
                  <a:txBody>
                    <a:bodyPr/>
                    <a:lstStyle/>
                    <a:p>
                      <a:pPr marR="49530" algn="ctr" eaLnBrk="0" hangingPunct="0">
                        <a:spcAft>
                          <a:spcPts val="0"/>
                        </a:spcAft>
                      </a:pPr>
                      <a:r>
                        <a:rPr lang="en-US" sz="1100" kern="100" spc="-45">
                          <a:effectLst/>
                          <a:latin typeface="Times New Roman" panose="02020603050405020304" pitchFamily="18" charset="0"/>
                          <a:cs typeface="Times New Roman" panose="02020603050405020304" pitchFamily="18" charset="0"/>
                        </a:rPr>
                        <a:t>3</a:t>
                      </a: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925" algn="ctr" eaLnBrk="0" hangingPunct="0">
                        <a:spcAft>
                          <a:spcPts val="0"/>
                        </a:spcAft>
                      </a:pPr>
                      <a:r>
                        <a:rPr lang="en-US" sz="1100" kern="100" spc="-35">
                          <a:effectLst/>
                          <a:latin typeface="Times New Roman" panose="02020603050405020304" pitchFamily="18" charset="0"/>
                          <a:cs typeface="Times New Roman" panose="02020603050405020304" pitchFamily="18" charset="0"/>
                        </a:rPr>
                        <a:t>5</a:t>
                      </a:r>
                      <a:r>
                        <a:rPr lang="en-US" sz="1100" kern="100" spc="10">
                          <a:effectLst/>
                          <a:latin typeface="Times New Roman" panose="02020603050405020304" pitchFamily="18" charset="0"/>
                          <a:cs typeface="Times New Roman" panose="02020603050405020304" pitchFamily="18" charset="0"/>
                        </a:rPr>
                        <a:t>.</a:t>
                      </a:r>
                      <a:r>
                        <a:rPr lang="en-US" sz="1100" kern="100">
                          <a:effectLst/>
                          <a:latin typeface="Times New Roman" panose="02020603050405020304" pitchFamily="18" charset="0"/>
                          <a:cs typeface="Times New Roman" panose="02020603050405020304" pitchFamily="18" charset="0"/>
                        </a:rPr>
                        <a:t>2</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 algn="ctr" eaLnBrk="0" hangingPunct="0">
                        <a:spcAft>
                          <a:spcPts val="0"/>
                        </a:spcAft>
                      </a:pPr>
                      <a:r>
                        <a:rPr lang="en-US" sz="1100" kern="100" spc="-35">
                          <a:effectLst/>
                          <a:latin typeface="Times New Roman" panose="02020603050405020304" pitchFamily="18" charset="0"/>
                          <a:cs typeface="Times New Roman" panose="02020603050405020304" pitchFamily="18" charset="0"/>
                        </a:rPr>
                        <a:t>0</a:t>
                      </a:r>
                      <a:r>
                        <a:rPr lang="en-US" sz="1100" kern="100" spc="10">
                          <a:effectLst/>
                          <a:latin typeface="Times New Roman" panose="02020603050405020304" pitchFamily="18" charset="0"/>
                          <a:cs typeface="Times New Roman" panose="02020603050405020304" pitchFamily="18" charset="0"/>
                        </a:rPr>
                        <a:t>.</a:t>
                      </a:r>
                      <a:r>
                        <a:rPr lang="en-US" sz="1100" kern="100" spc="-25">
                          <a:effectLst/>
                          <a:latin typeface="Times New Roman" panose="02020603050405020304" pitchFamily="18" charset="0"/>
                          <a:cs typeface="Times New Roman" panose="02020603050405020304" pitchFamily="18" charset="0"/>
                        </a:rPr>
                        <a:t>3</a:t>
                      </a:r>
                      <a:r>
                        <a:rPr lang="en-US" sz="1100" kern="100">
                          <a:effectLst/>
                          <a:latin typeface="Times New Roman" panose="02020603050405020304" pitchFamily="18" charset="0"/>
                          <a:cs typeface="Times New Roman" panose="02020603050405020304" pitchFamily="18" charset="0"/>
                        </a:rPr>
                        <a:t>2</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9050" algn="ctr" eaLnBrk="0" hangingPunct="0">
                        <a:spcAft>
                          <a:spcPts val="0"/>
                        </a:spcAft>
                      </a:pPr>
                      <a:r>
                        <a:rPr lang="en-US" sz="1100" kern="100" spc="-35">
                          <a:effectLst/>
                          <a:latin typeface="Times New Roman" panose="02020603050405020304" pitchFamily="18" charset="0"/>
                          <a:cs typeface="Times New Roman" panose="02020603050405020304" pitchFamily="18" charset="0"/>
                        </a:rPr>
                        <a:t>1</a:t>
                      </a:r>
                      <a:r>
                        <a:rPr lang="en-US" sz="1100" kern="100" spc="10">
                          <a:effectLst/>
                          <a:latin typeface="Times New Roman" panose="02020603050405020304" pitchFamily="18" charset="0"/>
                          <a:cs typeface="Times New Roman" panose="02020603050405020304" pitchFamily="18" charset="0"/>
                        </a:rPr>
                        <a:t>.</a:t>
                      </a:r>
                      <a:r>
                        <a:rPr lang="en-US" sz="1100" kern="100" spc="-35">
                          <a:effectLst/>
                          <a:latin typeface="Times New Roman" panose="02020603050405020304" pitchFamily="18" charset="0"/>
                          <a:cs typeface="Times New Roman" panose="02020603050405020304" pitchFamily="18" charset="0"/>
                        </a:rPr>
                        <a:t>3</a:t>
                      </a:r>
                      <a:r>
                        <a:rPr lang="en-US" sz="1100" kern="100">
                          <a:effectLst/>
                          <a:latin typeface="Times New Roman" panose="02020603050405020304" pitchFamily="18" charset="0"/>
                          <a:cs typeface="Times New Roman" panose="02020603050405020304" pitchFamily="18" charset="0"/>
                        </a:rPr>
                        <a:t>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82171">
                <a:tc>
                  <a:txBody>
                    <a:bodyPr/>
                    <a:lstStyle/>
                    <a:p>
                      <a:pPr marR="49530" algn="ctr" eaLnBrk="0" hangingPunct="0">
                        <a:lnSpc>
                          <a:spcPts val="1145"/>
                        </a:lnSpc>
                        <a:spcAft>
                          <a:spcPts val="0"/>
                        </a:spcAft>
                      </a:pPr>
                      <a:r>
                        <a:rPr lang="en-US" sz="1100" kern="100" spc="-45">
                          <a:effectLst/>
                          <a:latin typeface="Times New Roman" panose="02020603050405020304" pitchFamily="18" charset="0"/>
                          <a:cs typeface="Times New Roman" panose="02020603050405020304" pitchFamily="18" charset="0"/>
                        </a:rPr>
                        <a:t>4</a:t>
                      </a:r>
                      <a:r>
                        <a:rPr lang="en-US" sz="1100" kern="100">
                          <a:effectLst/>
                          <a:latin typeface="Times New Roman" panose="02020603050405020304" pitchFamily="18" charset="0"/>
                          <a:cs typeface="Times New Roman" panose="02020603050405020304" pitchFamily="18" charset="0"/>
                        </a:rPr>
                        <a:t>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925" algn="ctr" eaLnBrk="0" hangingPunct="0">
                        <a:lnSpc>
                          <a:spcPts val="1145"/>
                        </a:lnSpc>
                        <a:spcAft>
                          <a:spcPts val="0"/>
                        </a:spcAft>
                      </a:pPr>
                      <a:r>
                        <a:rPr lang="en-US" sz="1100" kern="100" spc="-25">
                          <a:effectLst/>
                          <a:latin typeface="Times New Roman" panose="02020603050405020304" pitchFamily="18" charset="0"/>
                          <a:cs typeface="Times New Roman" panose="02020603050405020304" pitchFamily="18" charset="0"/>
                        </a:rPr>
                        <a:t>1</a:t>
                      </a:r>
                      <a:r>
                        <a:rPr lang="en-US" sz="1100" kern="100" spc="10">
                          <a:effectLst/>
                          <a:latin typeface="Times New Roman" panose="02020603050405020304" pitchFamily="18" charset="0"/>
                          <a:cs typeface="Times New Roman" panose="02020603050405020304" pitchFamily="18" charset="0"/>
                        </a:rPr>
                        <a:t>.</a:t>
                      </a:r>
                      <a:r>
                        <a:rPr lang="en-US" sz="1100" kern="100" spc="-35">
                          <a:effectLst/>
                          <a:latin typeface="Times New Roman" panose="02020603050405020304" pitchFamily="18" charset="0"/>
                          <a:cs typeface="Times New Roman" panose="02020603050405020304" pitchFamily="18" charset="0"/>
                        </a:rPr>
                        <a:t>6</a:t>
                      </a:r>
                      <a:r>
                        <a:rPr lang="en-US" sz="1100" kern="100">
                          <a:effectLst/>
                          <a:latin typeface="Times New Roman" panose="02020603050405020304" pitchFamily="18" charset="0"/>
                          <a:cs typeface="Times New Roman" panose="02020603050405020304" pitchFamily="18" charset="0"/>
                        </a:rPr>
                        <a:t>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 algn="ctr" eaLnBrk="0" hangingPunct="0">
                        <a:lnSpc>
                          <a:spcPts val="1145"/>
                        </a:lnSpc>
                        <a:spcAft>
                          <a:spcPts val="0"/>
                        </a:spcAft>
                      </a:pPr>
                      <a:r>
                        <a:rPr lang="en-US" sz="1100" kern="100" spc="-35">
                          <a:effectLst/>
                          <a:latin typeface="Times New Roman" panose="02020603050405020304" pitchFamily="18" charset="0"/>
                          <a:cs typeface="Times New Roman" panose="02020603050405020304" pitchFamily="18" charset="0"/>
                        </a:rPr>
                        <a:t>4</a:t>
                      </a:r>
                      <a:r>
                        <a:rPr lang="en-US" sz="1100" kern="100" spc="10">
                          <a:effectLst/>
                          <a:latin typeface="Times New Roman" panose="02020603050405020304" pitchFamily="18" charset="0"/>
                          <a:cs typeface="Times New Roman" panose="02020603050405020304" pitchFamily="18" charset="0"/>
                        </a:rPr>
                        <a:t>.</a:t>
                      </a:r>
                      <a:r>
                        <a:rPr lang="en-US" sz="1100" kern="100" spc="-25">
                          <a:effectLst/>
                          <a:latin typeface="Times New Roman" panose="02020603050405020304" pitchFamily="18" charset="0"/>
                          <a:cs typeface="Times New Roman" panose="02020603050405020304" pitchFamily="18" charset="0"/>
                        </a:rPr>
                        <a:t>6</a:t>
                      </a:r>
                      <a:r>
                        <a:rPr lang="en-US" sz="1100" kern="100">
                          <a:effectLst/>
                          <a:latin typeface="Times New Roman" panose="02020603050405020304" pitchFamily="18" charset="0"/>
                          <a:cs typeface="Times New Roman" panose="02020603050405020304" pitchFamily="18" charset="0"/>
                        </a:rPr>
                        <a:t>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9050" algn="ctr" eaLnBrk="0" hangingPunct="0">
                        <a:lnSpc>
                          <a:spcPts val="1145"/>
                        </a:lnSpc>
                        <a:spcAft>
                          <a:spcPts val="0"/>
                        </a:spcAft>
                      </a:pPr>
                      <a:r>
                        <a:rPr lang="en-US" sz="1100" kern="100" spc="-35">
                          <a:effectLst/>
                          <a:latin typeface="Times New Roman" panose="02020603050405020304" pitchFamily="18" charset="0"/>
                          <a:cs typeface="Times New Roman" panose="02020603050405020304" pitchFamily="18" charset="0"/>
                        </a:rPr>
                        <a:t>4</a:t>
                      </a:r>
                      <a:r>
                        <a:rPr lang="en-US" sz="1100" kern="100" spc="10">
                          <a:effectLst/>
                          <a:latin typeface="Times New Roman" panose="02020603050405020304" pitchFamily="18" charset="0"/>
                          <a:cs typeface="Times New Roman" panose="02020603050405020304" pitchFamily="18" charset="0"/>
                        </a:rPr>
                        <a:t>.</a:t>
                      </a:r>
                      <a:r>
                        <a:rPr lang="en-US" sz="1100" kern="100" spc="-35">
                          <a:effectLst/>
                          <a:latin typeface="Times New Roman" panose="02020603050405020304" pitchFamily="18" charset="0"/>
                          <a:cs typeface="Times New Roman" panose="02020603050405020304" pitchFamily="18" charset="0"/>
                        </a:rPr>
                        <a:t>0</a:t>
                      </a:r>
                      <a:r>
                        <a:rPr lang="en-US" sz="1100" kern="100">
                          <a:effectLst/>
                          <a:latin typeface="Times New Roman" panose="02020603050405020304" pitchFamily="18" charset="0"/>
                          <a:cs typeface="Times New Roman" panose="02020603050405020304" pitchFamily="18" charset="0"/>
                        </a:rPr>
                        <a:t>6</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36093">
                <a:tc>
                  <a:txBody>
                    <a:bodyPr/>
                    <a:lstStyle/>
                    <a:p>
                      <a:pPr marR="49530" algn="ctr" eaLnBrk="0" hangingPunct="0">
                        <a:lnSpc>
                          <a:spcPts val="1145"/>
                        </a:lnSpc>
                        <a:spcAft>
                          <a:spcPts val="0"/>
                        </a:spcAft>
                      </a:pPr>
                      <a:r>
                        <a:rPr lang="en-US" sz="1100" b="1" kern="100" spc="-45">
                          <a:solidFill>
                            <a:srgbClr val="C00000"/>
                          </a:solidFill>
                          <a:effectLst/>
                          <a:latin typeface="Times New Roman" panose="02020603050405020304" pitchFamily="18" charset="0"/>
                          <a:cs typeface="Times New Roman" panose="02020603050405020304" pitchFamily="18" charset="0"/>
                        </a:rPr>
                        <a:t>5</a:t>
                      </a:r>
                      <a:r>
                        <a:rPr lang="en-US" sz="1100" b="1" kern="100">
                          <a:solidFill>
                            <a:srgbClr val="C00000"/>
                          </a:solidFill>
                          <a:effectLst/>
                          <a:latin typeface="Times New Roman" panose="02020603050405020304" pitchFamily="18" charset="0"/>
                          <a:cs typeface="Times New Roman" panose="02020603050405020304" pitchFamily="18" charset="0"/>
                        </a:rPr>
                        <a:t>0</a:t>
                      </a:r>
                      <a:endParaRPr lang="zh-CN" sz="11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defTabSz="914400" rtl="0" eaLnBrk="0" latinLnBrk="0" hangingPunct="0">
                        <a:lnSpc>
                          <a:spcPts val="1145"/>
                        </a:lnSpc>
                        <a:spcBef>
                          <a:spcPts val="45"/>
                        </a:spcBef>
                        <a:spcAft>
                          <a:spcPts val="0"/>
                        </a:spcAft>
                      </a:pPr>
                      <a:r>
                        <a:rPr lang="en-US" sz="1100" b="1" kern="100" spc="-25">
                          <a:solidFill>
                            <a:srgbClr val="C00000"/>
                          </a:solidFill>
                          <a:effectLst/>
                          <a:latin typeface="Times New Roman" panose="02020603050405020304" pitchFamily="18" charset="0"/>
                          <a:ea typeface="+mn-ea"/>
                          <a:cs typeface="Times New Roman" panose="02020603050405020304" pitchFamily="18" charset="0"/>
                        </a:rPr>
                        <a:t>0.52</a:t>
                      </a:r>
                      <a:endParaRPr lang="zh-CN" sz="1100" b="1" kern="100" spc="-25">
                        <a:solidFill>
                          <a:srgbClr val="C00000"/>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445" algn="ctr" eaLnBrk="0" hangingPunct="0">
                        <a:lnSpc>
                          <a:spcPts val="1145"/>
                        </a:lnSpc>
                        <a:spcAft>
                          <a:spcPts val="0"/>
                        </a:spcAft>
                      </a:pPr>
                      <a:r>
                        <a:rPr lang="en-US" sz="1100" b="1" kern="100" spc="-45">
                          <a:solidFill>
                            <a:srgbClr val="C00000"/>
                          </a:solidFill>
                          <a:effectLst/>
                          <a:latin typeface="Times New Roman" panose="02020603050405020304" pitchFamily="18" charset="0"/>
                          <a:cs typeface="Times New Roman" panose="02020603050405020304" pitchFamily="18" charset="0"/>
                        </a:rPr>
                        <a:t>1</a:t>
                      </a:r>
                      <a:r>
                        <a:rPr lang="en-US" sz="1100" b="1" kern="100" spc="-35">
                          <a:solidFill>
                            <a:srgbClr val="C00000"/>
                          </a:solidFill>
                          <a:effectLst/>
                          <a:latin typeface="Times New Roman" panose="02020603050405020304" pitchFamily="18" charset="0"/>
                          <a:cs typeface="Times New Roman" panose="02020603050405020304" pitchFamily="18" charset="0"/>
                        </a:rPr>
                        <a:t>8</a:t>
                      </a:r>
                      <a:r>
                        <a:rPr lang="en-US" sz="1100" b="1" kern="100" spc="20">
                          <a:solidFill>
                            <a:srgbClr val="C00000"/>
                          </a:solidFill>
                          <a:effectLst/>
                          <a:latin typeface="Times New Roman" panose="02020603050405020304" pitchFamily="18" charset="0"/>
                          <a:cs typeface="Times New Roman" panose="02020603050405020304" pitchFamily="18" charset="0"/>
                        </a:rPr>
                        <a:t>.</a:t>
                      </a:r>
                      <a:r>
                        <a:rPr lang="en-US" sz="1100" b="1" kern="100" spc="-35">
                          <a:solidFill>
                            <a:srgbClr val="C00000"/>
                          </a:solidFill>
                          <a:effectLst/>
                          <a:latin typeface="Times New Roman" panose="02020603050405020304" pitchFamily="18" charset="0"/>
                          <a:cs typeface="Times New Roman" panose="02020603050405020304" pitchFamily="18" charset="0"/>
                        </a:rPr>
                        <a:t>6</a:t>
                      </a:r>
                      <a:r>
                        <a:rPr lang="en-US" sz="1100" b="1" kern="100">
                          <a:solidFill>
                            <a:srgbClr val="C00000"/>
                          </a:solidFill>
                          <a:effectLst/>
                          <a:latin typeface="Times New Roman" panose="02020603050405020304" pitchFamily="18" charset="0"/>
                          <a:cs typeface="Times New Roman" panose="02020603050405020304" pitchFamily="18" charset="0"/>
                        </a:rPr>
                        <a:t>3</a:t>
                      </a:r>
                      <a:endParaRPr lang="zh-CN" sz="11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415" algn="ctr" eaLnBrk="0" hangingPunct="0">
                        <a:lnSpc>
                          <a:spcPts val="1145"/>
                        </a:lnSpc>
                        <a:spcAft>
                          <a:spcPts val="0"/>
                        </a:spcAft>
                      </a:pPr>
                      <a:r>
                        <a:rPr lang="en-US" sz="1100" b="1" kern="100" spc="-25">
                          <a:solidFill>
                            <a:srgbClr val="C00000"/>
                          </a:solidFill>
                          <a:effectLst/>
                          <a:latin typeface="Times New Roman" panose="02020603050405020304" pitchFamily="18" charset="0"/>
                          <a:cs typeface="Times New Roman" panose="02020603050405020304" pitchFamily="18" charset="0"/>
                        </a:rPr>
                        <a:t>1</a:t>
                      </a:r>
                      <a:r>
                        <a:rPr lang="en-US" sz="1100" b="1" kern="100" spc="-35">
                          <a:solidFill>
                            <a:srgbClr val="C00000"/>
                          </a:solidFill>
                          <a:effectLst/>
                          <a:latin typeface="Times New Roman" panose="02020603050405020304" pitchFamily="18" charset="0"/>
                          <a:cs typeface="Times New Roman" panose="02020603050405020304" pitchFamily="18" charset="0"/>
                        </a:rPr>
                        <a:t>0</a:t>
                      </a:r>
                      <a:r>
                        <a:rPr lang="en-US" sz="1100" b="1" kern="100" spc="10">
                          <a:solidFill>
                            <a:srgbClr val="C00000"/>
                          </a:solidFill>
                          <a:effectLst/>
                          <a:latin typeface="Times New Roman" panose="02020603050405020304" pitchFamily="18" charset="0"/>
                          <a:cs typeface="Times New Roman" panose="02020603050405020304" pitchFamily="18" charset="0"/>
                        </a:rPr>
                        <a:t>.</a:t>
                      </a:r>
                      <a:r>
                        <a:rPr lang="en-US" sz="1100" b="1" kern="100" spc="-35">
                          <a:solidFill>
                            <a:srgbClr val="C00000"/>
                          </a:solidFill>
                          <a:effectLst/>
                          <a:latin typeface="Times New Roman" panose="02020603050405020304" pitchFamily="18" charset="0"/>
                          <a:cs typeface="Times New Roman" panose="02020603050405020304" pitchFamily="18" charset="0"/>
                        </a:rPr>
                        <a:t>2</a:t>
                      </a:r>
                      <a:r>
                        <a:rPr lang="en-US" sz="1100" b="1" kern="100">
                          <a:solidFill>
                            <a:srgbClr val="C00000"/>
                          </a:solidFill>
                          <a:effectLst/>
                          <a:latin typeface="Times New Roman" panose="02020603050405020304" pitchFamily="18" charset="0"/>
                          <a:cs typeface="Times New Roman" panose="02020603050405020304" pitchFamily="18" charset="0"/>
                        </a:rPr>
                        <a:t>5</a:t>
                      </a:r>
                      <a:endParaRPr lang="zh-CN" sz="11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9" name="文本框 28"/>
          <p:cNvSpPr txBox="1"/>
          <p:nvPr/>
        </p:nvSpPr>
        <p:spPr>
          <a:xfrm>
            <a:off x="1729816" y="6445257"/>
            <a:ext cx="2465407" cy="338554"/>
          </a:xfrm>
          <a:prstGeom prst="rect">
            <a:avLst/>
          </a:prstGeom>
          <a:noFill/>
        </p:spPr>
        <p:txBody>
          <a:bodyPr wrap="square" rtlCol="0">
            <a:spAutoFit/>
          </a:bodyPr>
          <a:lstStyle/>
          <a:p>
            <a:pPr algn="ctr"/>
            <a:r>
              <a:rPr lang="zh-CN" altLang="en-US" sz="1600">
                <a:latin typeface="黑体" panose="02010600030101010101" pitchFamily="2" charset="-122"/>
                <a:ea typeface="黑体" panose="02010600030101010101" pitchFamily="2" charset="-122"/>
              </a:rPr>
              <a:t>天线增益负面影响</a:t>
            </a:r>
          </a:p>
        </p:txBody>
      </p:sp>
      <p:sp>
        <p:nvSpPr>
          <p:cNvPr id="36" name="文本框 35"/>
          <p:cNvSpPr txBox="1"/>
          <p:nvPr/>
        </p:nvSpPr>
        <p:spPr>
          <a:xfrm>
            <a:off x="6272996" y="3170466"/>
            <a:ext cx="2465407" cy="338554"/>
          </a:xfrm>
          <a:prstGeom prst="rect">
            <a:avLst/>
          </a:prstGeom>
          <a:noFill/>
        </p:spPr>
        <p:txBody>
          <a:bodyPr wrap="square" rtlCol="0">
            <a:spAutoFit/>
          </a:bodyPr>
          <a:lstStyle/>
          <a:p>
            <a:pPr algn="ctr"/>
            <a:r>
              <a:rPr lang="zh-CN" altLang="en-US" sz="1600">
                <a:latin typeface="黑体" panose="02010600030101010101" pitchFamily="2" charset="-122"/>
                <a:ea typeface="黑体" panose="02010600030101010101" pitchFamily="2" charset="-122"/>
              </a:rPr>
              <a:t>所用频率负面影响</a:t>
            </a:r>
          </a:p>
        </p:txBody>
      </p:sp>
      <p:grpSp>
        <p:nvGrpSpPr>
          <p:cNvPr id="39" name="组合 38"/>
          <p:cNvGrpSpPr/>
          <p:nvPr/>
        </p:nvGrpSpPr>
        <p:grpSpPr>
          <a:xfrm>
            <a:off x="5882430" y="3928743"/>
            <a:ext cx="3072072" cy="2548257"/>
            <a:chOff x="399073" y="2892077"/>
            <a:chExt cx="3883625" cy="3717773"/>
          </a:xfrm>
        </p:grpSpPr>
        <p:pic>
          <p:nvPicPr>
            <p:cNvPr id="40" name="图片 39"/>
            <p:cNvPicPr>
              <a:picLocks noChangeAspect="1"/>
            </p:cNvPicPr>
            <p:nvPr/>
          </p:nvPicPr>
          <p:blipFill>
            <a:blip r:embed="rId4"/>
            <a:stretch>
              <a:fillRect/>
            </a:stretch>
          </p:blipFill>
          <p:spPr>
            <a:xfrm>
              <a:off x="453325" y="3854288"/>
              <a:ext cx="3829373" cy="2417328"/>
            </a:xfrm>
            <a:prstGeom prst="rect">
              <a:avLst/>
            </a:prstGeom>
          </p:spPr>
        </p:pic>
        <p:grpSp>
          <p:nvGrpSpPr>
            <p:cNvPr id="41" name="Group 116"/>
            <p:cNvGrpSpPr/>
            <p:nvPr/>
          </p:nvGrpSpPr>
          <p:grpSpPr bwMode="auto">
            <a:xfrm>
              <a:off x="1952999" y="3339427"/>
              <a:ext cx="359897" cy="128495"/>
              <a:chOff x="6671" y="51"/>
              <a:chExt cx="452" cy="122"/>
            </a:xfrm>
          </p:grpSpPr>
          <p:sp>
            <p:nvSpPr>
              <p:cNvPr id="50" name="Freeform 117"/>
              <p:cNvSpPr/>
              <p:nvPr/>
            </p:nvSpPr>
            <p:spPr bwMode="auto">
              <a:xfrm>
                <a:off x="6957" y="113"/>
                <a:ext cx="166" cy="20"/>
              </a:xfrm>
              <a:custGeom>
                <a:avLst/>
                <a:gdLst>
                  <a:gd name="T0" fmla="*/ 0 w 166"/>
                  <a:gd name="T1" fmla="*/ 0 h 20"/>
                  <a:gd name="T2" fmla="*/ 166 w 166"/>
                  <a:gd name="T3" fmla="*/ 0 h 20"/>
                </a:gdLst>
                <a:ahLst/>
                <a:cxnLst>
                  <a:cxn ang="0">
                    <a:pos x="T0" y="T1"/>
                  </a:cxn>
                  <a:cxn ang="0">
                    <a:pos x="T2" y="T3"/>
                  </a:cxn>
                </a:cxnLst>
                <a:rect l="0" t="0" r="r" b="b"/>
                <a:pathLst>
                  <a:path w="166" h="20">
                    <a:moveTo>
                      <a:pt x="0" y="0"/>
                    </a:moveTo>
                    <a:lnTo>
                      <a:pt x="166" y="0"/>
                    </a:lnTo>
                  </a:path>
                </a:pathLst>
              </a:custGeom>
              <a:noFill/>
              <a:ln w="17993">
                <a:solidFill>
                  <a:srgbClr val="004485"/>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51" name="Freeform 118"/>
              <p:cNvSpPr/>
              <p:nvPr/>
            </p:nvSpPr>
            <p:spPr bwMode="auto">
              <a:xfrm>
                <a:off x="6671" y="111"/>
                <a:ext cx="166" cy="20"/>
              </a:xfrm>
              <a:custGeom>
                <a:avLst/>
                <a:gdLst>
                  <a:gd name="T0" fmla="*/ 0 w 166"/>
                  <a:gd name="T1" fmla="*/ 0 h 20"/>
                  <a:gd name="T2" fmla="*/ 165 w 166"/>
                  <a:gd name="T3" fmla="*/ 0 h 20"/>
                </a:gdLst>
                <a:ahLst/>
                <a:cxnLst>
                  <a:cxn ang="0">
                    <a:pos x="T0" y="T1"/>
                  </a:cxn>
                  <a:cxn ang="0">
                    <a:pos x="T2" y="T3"/>
                  </a:cxn>
                </a:cxnLst>
                <a:rect l="0" t="0" r="r" b="b"/>
                <a:pathLst>
                  <a:path w="166" h="20">
                    <a:moveTo>
                      <a:pt x="0" y="0"/>
                    </a:moveTo>
                    <a:lnTo>
                      <a:pt x="165" y="0"/>
                    </a:lnTo>
                  </a:path>
                </a:pathLst>
              </a:custGeom>
              <a:noFill/>
              <a:ln w="17993">
                <a:solidFill>
                  <a:srgbClr val="004485"/>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52" name="Freeform 119"/>
              <p:cNvSpPr/>
              <p:nvPr/>
            </p:nvSpPr>
            <p:spPr bwMode="auto">
              <a:xfrm>
                <a:off x="6837" y="53"/>
                <a:ext cx="120" cy="120"/>
              </a:xfrm>
              <a:custGeom>
                <a:avLst/>
                <a:gdLst>
                  <a:gd name="T0" fmla="*/ 0 w 120"/>
                  <a:gd name="T1" fmla="*/ 0 h 120"/>
                  <a:gd name="T2" fmla="*/ 0 w 120"/>
                  <a:gd name="T3" fmla="*/ 120 h 120"/>
                  <a:gd name="T4" fmla="*/ 120 w 120"/>
                  <a:gd name="T5" fmla="*/ 120 h 120"/>
                  <a:gd name="T6" fmla="*/ 120 w 120"/>
                  <a:gd name="T7" fmla="*/ 0 h 120"/>
                  <a:gd name="T8" fmla="*/ 0 w 120"/>
                  <a:gd name="T9" fmla="*/ 0 h 120"/>
                </a:gdLst>
                <a:ahLst/>
                <a:cxnLst>
                  <a:cxn ang="0">
                    <a:pos x="T0" y="T1"/>
                  </a:cxn>
                  <a:cxn ang="0">
                    <a:pos x="T2" y="T3"/>
                  </a:cxn>
                  <a:cxn ang="0">
                    <a:pos x="T4" y="T5"/>
                  </a:cxn>
                  <a:cxn ang="0">
                    <a:pos x="T6" y="T7"/>
                  </a:cxn>
                  <a:cxn ang="0">
                    <a:pos x="T8" y="T9"/>
                  </a:cxn>
                </a:cxnLst>
                <a:rect l="0" t="0" r="r" b="b"/>
                <a:pathLst>
                  <a:path w="120" h="120">
                    <a:moveTo>
                      <a:pt x="0" y="0"/>
                    </a:moveTo>
                    <a:lnTo>
                      <a:pt x="0" y="120"/>
                    </a:lnTo>
                    <a:lnTo>
                      <a:pt x="120" y="120"/>
                    </a:lnTo>
                    <a:lnTo>
                      <a:pt x="120" y="0"/>
                    </a:lnTo>
                    <a:lnTo>
                      <a:pt x="0" y="0"/>
                    </a:lnTo>
                    <a:close/>
                  </a:path>
                </a:pathLst>
              </a:custGeom>
              <a:solidFill>
                <a:srgbClr val="0044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53" name="Freeform 120"/>
              <p:cNvSpPr/>
              <p:nvPr/>
            </p:nvSpPr>
            <p:spPr bwMode="auto">
              <a:xfrm>
                <a:off x="6837" y="51"/>
                <a:ext cx="120" cy="120"/>
              </a:xfrm>
              <a:custGeom>
                <a:avLst/>
                <a:gdLst>
                  <a:gd name="T0" fmla="*/ 0 w 120"/>
                  <a:gd name="T1" fmla="*/ 0 h 120"/>
                  <a:gd name="T2" fmla="*/ 0 w 120"/>
                  <a:gd name="T3" fmla="*/ 120 h 120"/>
                  <a:gd name="T4" fmla="*/ 120 w 120"/>
                  <a:gd name="T5" fmla="*/ 120 h 120"/>
                  <a:gd name="T6" fmla="*/ 120 w 120"/>
                  <a:gd name="T7" fmla="*/ 0 h 120"/>
                  <a:gd name="T8" fmla="*/ 0 w 120"/>
                  <a:gd name="T9" fmla="*/ 0 h 120"/>
                </a:gdLst>
                <a:ahLst/>
                <a:cxnLst>
                  <a:cxn ang="0">
                    <a:pos x="T0" y="T1"/>
                  </a:cxn>
                  <a:cxn ang="0">
                    <a:pos x="T2" y="T3"/>
                  </a:cxn>
                  <a:cxn ang="0">
                    <a:pos x="T4" y="T5"/>
                  </a:cxn>
                  <a:cxn ang="0">
                    <a:pos x="T6" y="T7"/>
                  </a:cxn>
                  <a:cxn ang="0">
                    <a:pos x="T8" y="T9"/>
                  </a:cxn>
                </a:cxnLst>
                <a:rect l="0" t="0" r="r" b="b"/>
                <a:pathLst>
                  <a:path w="120" h="120">
                    <a:moveTo>
                      <a:pt x="0" y="0"/>
                    </a:moveTo>
                    <a:lnTo>
                      <a:pt x="0" y="120"/>
                    </a:lnTo>
                    <a:lnTo>
                      <a:pt x="120" y="120"/>
                    </a:lnTo>
                    <a:lnTo>
                      <a:pt x="120" y="0"/>
                    </a:lnTo>
                    <a:lnTo>
                      <a:pt x="0" y="0"/>
                    </a:lnTo>
                    <a:close/>
                  </a:path>
                </a:pathLst>
              </a:custGeom>
              <a:noFill/>
              <a:ln w="0">
                <a:solidFill>
                  <a:srgbClr val="004485"/>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grpSp>
        <p:grpSp>
          <p:nvGrpSpPr>
            <p:cNvPr id="42" name="Group 121"/>
            <p:cNvGrpSpPr/>
            <p:nvPr/>
          </p:nvGrpSpPr>
          <p:grpSpPr bwMode="auto">
            <a:xfrm>
              <a:off x="1952970" y="3529385"/>
              <a:ext cx="359895" cy="123757"/>
              <a:chOff x="6671" y="349"/>
              <a:chExt cx="452" cy="118"/>
            </a:xfrm>
          </p:grpSpPr>
          <p:sp>
            <p:nvSpPr>
              <p:cNvPr id="47" name="Freeform 122"/>
              <p:cNvSpPr/>
              <p:nvPr/>
            </p:nvSpPr>
            <p:spPr bwMode="auto">
              <a:xfrm>
                <a:off x="6671" y="409"/>
                <a:ext cx="452" cy="20"/>
              </a:xfrm>
              <a:custGeom>
                <a:avLst/>
                <a:gdLst>
                  <a:gd name="T0" fmla="*/ 0 w 452"/>
                  <a:gd name="T1" fmla="*/ 0 h 20"/>
                  <a:gd name="T2" fmla="*/ 451 w 452"/>
                  <a:gd name="T3" fmla="*/ 0 h 20"/>
                </a:gdLst>
                <a:ahLst/>
                <a:cxnLst>
                  <a:cxn ang="0">
                    <a:pos x="T0" y="T1"/>
                  </a:cxn>
                  <a:cxn ang="0">
                    <a:pos x="T2" y="T3"/>
                  </a:cxn>
                </a:cxnLst>
                <a:rect l="0" t="0" r="r" b="b"/>
                <a:pathLst>
                  <a:path w="452" h="20">
                    <a:moveTo>
                      <a:pt x="0" y="0"/>
                    </a:moveTo>
                    <a:lnTo>
                      <a:pt x="451" y="0"/>
                    </a:lnTo>
                  </a:path>
                </a:pathLst>
              </a:custGeom>
              <a:noFill/>
              <a:ln w="17993">
                <a:solidFill>
                  <a:srgbClr val="FF410D"/>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48" name="Freeform 123"/>
              <p:cNvSpPr/>
              <p:nvPr/>
            </p:nvSpPr>
            <p:spPr bwMode="auto">
              <a:xfrm>
                <a:off x="6837" y="349"/>
                <a:ext cx="120" cy="118"/>
              </a:xfrm>
              <a:custGeom>
                <a:avLst/>
                <a:gdLst>
                  <a:gd name="T0" fmla="*/ 60 w 120"/>
                  <a:gd name="T1" fmla="*/ 0 h 118"/>
                  <a:gd name="T2" fmla="*/ 0 w 120"/>
                  <a:gd name="T3" fmla="*/ 60 h 118"/>
                  <a:gd name="T4" fmla="*/ 60 w 120"/>
                  <a:gd name="T5" fmla="*/ 118 h 118"/>
                  <a:gd name="T6" fmla="*/ 120 w 120"/>
                  <a:gd name="T7" fmla="*/ 60 h 118"/>
                  <a:gd name="T8" fmla="*/ 60 w 120"/>
                  <a:gd name="T9" fmla="*/ 0 h 118"/>
                </a:gdLst>
                <a:ahLst/>
                <a:cxnLst>
                  <a:cxn ang="0">
                    <a:pos x="T0" y="T1"/>
                  </a:cxn>
                  <a:cxn ang="0">
                    <a:pos x="T2" y="T3"/>
                  </a:cxn>
                  <a:cxn ang="0">
                    <a:pos x="T4" y="T5"/>
                  </a:cxn>
                  <a:cxn ang="0">
                    <a:pos x="T6" y="T7"/>
                  </a:cxn>
                  <a:cxn ang="0">
                    <a:pos x="T8" y="T9"/>
                  </a:cxn>
                </a:cxnLst>
                <a:rect l="0" t="0" r="r" b="b"/>
                <a:pathLst>
                  <a:path w="120" h="118">
                    <a:moveTo>
                      <a:pt x="60" y="0"/>
                    </a:moveTo>
                    <a:lnTo>
                      <a:pt x="0" y="60"/>
                    </a:lnTo>
                    <a:lnTo>
                      <a:pt x="60" y="118"/>
                    </a:lnTo>
                    <a:lnTo>
                      <a:pt x="120" y="60"/>
                    </a:lnTo>
                    <a:lnTo>
                      <a:pt x="60" y="0"/>
                    </a:lnTo>
                    <a:close/>
                  </a:path>
                </a:pathLst>
              </a:custGeom>
              <a:solidFill>
                <a:srgbClr val="FF41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49" name="Freeform 124"/>
              <p:cNvSpPr/>
              <p:nvPr/>
            </p:nvSpPr>
            <p:spPr bwMode="auto">
              <a:xfrm>
                <a:off x="6837" y="349"/>
                <a:ext cx="120" cy="118"/>
              </a:xfrm>
              <a:custGeom>
                <a:avLst/>
                <a:gdLst>
                  <a:gd name="T0" fmla="*/ 0 w 120"/>
                  <a:gd name="T1" fmla="*/ 60 h 118"/>
                  <a:gd name="T2" fmla="*/ 60 w 120"/>
                  <a:gd name="T3" fmla="*/ 118 h 118"/>
                  <a:gd name="T4" fmla="*/ 120 w 120"/>
                  <a:gd name="T5" fmla="*/ 60 h 118"/>
                  <a:gd name="T6" fmla="*/ 60 w 120"/>
                  <a:gd name="T7" fmla="*/ 0 h 118"/>
                  <a:gd name="T8" fmla="*/ 0 w 120"/>
                  <a:gd name="T9" fmla="*/ 60 h 118"/>
                </a:gdLst>
                <a:ahLst/>
                <a:cxnLst>
                  <a:cxn ang="0">
                    <a:pos x="T0" y="T1"/>
                  </a:cxn>
                  <a:cxn ang="0">
                    <a:pos x="T2" y="T3"/>
                  </a:cxn>
                  <a:cxn ang="0">
                    <a:pos x="T4" y="T5"/>
                  </a:cxn>
                  <a:cxn ang="0">
                    <a:pos x="T6" y="T7"/>
                  </a:cxn>
                  <a:cxn ang="0">
                    <a:pos x="T8" y="T9"/>
                  </a:cxn>
                </a:cxnLst>
                <a:rect l="0" t="0" r="r" b="b"/>
                <a:pathLst>
                  <a:path w="120" h="118">
                    <a:moveTo>
                      <a:pt x="0" y="60"/>
                    </a:moveTo>
                    <a:lnTo>
                      <a:pt x="60" y="118"/>
                    </a:lnTo>
                    <a:lnTo>
                      <a:pt x="120" y="60"/>
                    </a:lnTo>
                    <a:lnTo>
                      <a:pt x="60" y="0"/>
                    </a:lnTo>
                    <a:lnTo>
                      <a:pt x="0" y="60"/>
                    </a:lnTo>
                    <a:close/>
                  </a:path>
                </a:pathLst>
              </a:custGeom>
              <a:noFill/>
              <a:ln w="0">
                <a:solidFill>
                  <a:srgbClr val="FF410D"/>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黑体" panose="02010600030101010101" pitchFamily="2" charset="-122"/>
                  <a:cs typeface="Times New Roman" panose="02020603050405020304" pitchFamily="18" charset="0"/>
                </a:endParaRPr>
              </a:p>
            </p:txBody>
          </p:sp>
        </p:grpSp>
        <p:sp>
          <p:nvSpPr>
            <p:cNvPr id="43" name="文本框 42"/>
            <p:cNvSpPr txBox="1"/>
            <p:nvPr/>
          </p:nvSpPr>
          <p:spPr>
            <a:xfrm>
              <a:off x="2217348" y="3185864"/>
              <a:ext cx="2009306" cy="583739"/>
            </a:xfrm>
            <a:prstGeom prst="rect">
              <a:avLst/>
            </a:prstGeom>
            <a:noFill/>
          </p:spPr>
          <p:txBody>
            <a:bodyPr wrap="square" rtlCol="0">
              <a:spAutoFit/>
            </a:bodyPr>
            <a:lstStyle/>
            <a:p>
              <a:r>
                <a:rPr lang="en-US" altLang="zh-CN" sz="1000">
                  <a:latin typeface="Times New Roman" panose="02020603050405020304" pitchFamily="18" charset="0"/>
                  <a:ea typeface="黑体" panose="02010600030101010101" pitchFamily="2" charset="-122"/>
                  <a:cs typeface="Times New Roman" panose="02020603050405020304" pitchFamily="18" charset="0"/>
                </a:rPr>
                <a:t>Collins</a:t>
              </a:r>
              <a:r>
                <a:rPr lang="zh-CN" altLang="zh-CN" sz="1000">
                  <a:latin typeface="Times New Roman" panose="02020603050405020304" pitchFamily="18" charset="0"/>
                  <a:ea typeface="黑体" panose="02010600030101010101" pitchFamily="2" charset="-122"/>
                  <a:cs typeface="Times New Roman" panose="02020603050405020304" pitchFamily="18" charset="0"/>
                </a:rPr>
                <a:t>公式计算损耗 </a:t>
              </a:r>
              <a:r>
                <a:rPr lang="en-US" altLang="zh-CN" sz="1000">
                  <a:latin typeface="Times New Roman" panose="02020603050405020304" pitchFamily="18" charset="0"/>
                  <a:ea typeface="黑体" panose="02010600030101010101" pitchFamily="2" charset="-122"/>
                  <a:cs typeface="Times New Roman" panose="02020603050405020304" pitchFamily="18" charset="0"/>
                </a:rPr>
                <a:t>(dB)</a:t>
              </a:r>
            </a:p>
            <a:p>
              <a:r>
                <a:rPr lang="en-US" altLang="zh-CN" sz="1000">
                  <a:latin typeface="Times New Roman" panose="02020603050405020304" pitchFamily="18" charset="0"/>
                  <a:ea typeface="黑体" panose="02010600030101010101" pitchFamily="2" charset="-122"/>
                  <a:cs typeface="Times New Roman" panose="02020603050405020304" pitchFamily="18" charset="0"/>
                </a:rPr>
                <a:t>Yeh</a:t>
              </a:r>
              <a:r>
                <a:rPr lang="zh-CN" altLang="zh-CN" sz="1000">
                  <a:latin typeface="Times New Roman" panose="02020603050405020304" pitchFamily="18" charset="0"/>
                  <a:ea typeface="黑体" panose="02010600030101010101" pitchFamily="2" charset="-122"/>
                  <a:cs typeface="Times New Roman" panose="02020603050405020304" pitchFamily="18" charset="0"/>
                </a:rPr>
                <a:t>公式计算损耗 </a:t>
              </a:r>
              <a:r>
                <a:rPr lang="en-US" altLang="zh-CN" sz="1000">
                  <a:latin typeface="Times New Roman" panose="02020603050405020304" pitchFamily="18" charset="0"/>
                  <a:ea typeface="黑体" panose="02010600030101010101" pitchFamily="2" charset="-122"/>
                  <a:cs typeface="Times New Roman" panose="02020603050405020304" pitchFamily="18" charset="0"/>
                </a:rPr>
                <a:t>(dB) </a:t>
              </a:r>
              <a:endParaRPr lang="zh-CN" altLang="en-US" sz="10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44" name="文本框 43"/>
            <p:cNvSpPr txBox="1"/>
            <p:nvPr/>
          </p:nvSpPr>
          <p:spPr>
            <a:xfrm>
              <a:off x="685799" y="2892077"/>
              <a:ext cx="3408681" cy="493933"/>
            </a:xfrm>
            <a:prstGeom prst="rect">
              <a:avLst/>
            </a:prstGeom>
            <a:noFill/>
          </p:spPr>
          <p:txBody>
            <a:bodyPr wrap="square" rtlCol="0">
              <a:spAutoFit/>
            </a:bodyPr>
            <a:lstStyle/>
            <a:p>
              <a:pPr algn="ctr"/>
              <a:r>
                <a:rPr lang="zh-CN" altLang="en-US" sz="1600">
                  <a:latin typeface="Times New Roman" panose="02020603050405020304" pitchFamily="18" charset="0"/>
                  <a:ea typeface="黑体" panose="02010600030101010101" pitchFamily="2" charset="-122"/>
                  <a:cs typeface="Times New Roman" panose="02020603050405020304" pitchFamily="18" charset="0"/>
                </a:rPr>
                <a:t>出射角负面影响</a:t>
              </a:r>
            </a:p>
          </p:txBody>
        </p:sp>
        <p:sp>
          <p:nvSpPr>
            <p:cNvPr id="45" name="Text Box 149"/>
            <p:cNvSpPr txBox="1">
              <a:spLocks noChangeArrowheads="1"/>
            </p:cNvSpPr>
            <p:nvPr/>
          </p:nvSpPr>
          <p:spPr bwMode="auto">
            <a:xfrm>
              <a:off x="399073" y="4120332"/>
              <a:ext cx="286727" cy="145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270" wrap="square" lIns="0" tIns="0" rIns="0" bIns="0" numCol="1" anchor="t" anchorCtr="0" compatLnSpc="1"/>
            <a:lstStyle/>
            <a:p>
              <a:pPr lvl="0" algn="r" eaLnBrk="0" hangingPunct="0">
                <a:lnSpc>
                  <a:spcPct val="81000"/>
                </a:lnSpc>
              </a:pPr>
              <a:r>
                <a:rPr lang="zh-CN" altLang="en-US" sz="1100">
                  <a:latin typeface="Times New Roman" panose="02020603050405020304" pitchFamily="18" charset="0"/>
                  <a:ea typeface="黑体" panose="02010600030101010101" pitchFamily="2" charset="-122"/>
                  <a:cs typeface="Times New Roman" panose="02020603050405020304" pitchFamily="18" charset="0"/>
                </a:rPr>
                <a:t>散射损耗</a:t>
              </a:r>
              <a:r>
                <a:rPr lang="en-US" altLang="zh-CN" sz="1100">
                  <a:latin typeface="Times New Roman" panose="02020603050405020304" pitchFamily="18" charset="0"/>
                  <a:ea typeface="黑体" panose="02010600030101010101" pitchFamily="2" charset="-122"/>
                  <a:cs typeface="Times New Roman" panose="02020603050405020304" pitchFamily="18" charset="0"/>
                </a:rPr>
                <a:t>(dB)</a:t>
              </a:r>
              <a:endParaRPr lang="zh-CN" altLang="zh-CN" sz="11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46" name="文本框 45"/>
            <p:cNvSpPr txBox="1"/>
            <p:nvPr/>
          </p:nvSpPr>
          <p:spPr>
            <a:xfrm>
              <a:off x="1820680" y="6228175"/>
              <a:ext cx="1500398" cy="381675"/>
            </a:xfrm>
            <a:prstGeom prst="rect">
              <a:avLst/>
            </a:prstGeom>
            <a:noFill/>
          </p:spPr>
          <p:txBody>
            <a:bodyPr wrap="square" rtlCol="0">
              <a:spAutoFit/>
            </a:bodyPr>
            <a:lstStyle/>
            <a:p>
              <a:r>
                <a:rPr lang="zh-CN" altLang="zh-CN" sz="1100">
                  <a:latin typeface="Times New Roman" panose="02020603050405020304" pitchFamily="18" charset="0"/>
                  <a:ea typeface="黑体" panose="02010600030101010101" pitchFamily="2" charset="-122"/>
                  <a:cs typeface="Times New Roman" panose="02020603050405020304" pitchFamily="18" charset="0"/>
                </a:rPr>
                <a:t>总</a:t>
              </a:r>
              <a:r>
                <a:rPr lang="zh-CN" altLang="en-US" sz="1100">
                  <a:latin typeface="Times New Roman" panose="02020603050405020304" pitchFamily="18" charset="0"/>
                  <a:ea typeface="黑体" panose="02010600030101010101" pitchFamily="2" charset="-122"/>
                  <a:cs typeface="Times New Roman" panose="02020603050405020304" pitchFamily="18" charset="0"/>
                </a:rPr>
                <a:t>出射角</a:t>
              </a:r>
              <a:r>
                <a:rPr lang="zh-CN" altLang="zh-CN" sz="1100">
                  <a:latin typeface="Times New Roman" panose="02020603050405020304" pitchFamily="18" charset="0"/>
                  <a:ea typeface="黑体" panose="02010600030101010101" pitchFamily="2" charset="-122"/>
                  <a:cs typeface="Times New Roman" panose="02020603050405020304" pitchFamily="18" charset="0"/>
                </a:rPr>
                <a:t> </a:t>
              </a:r>
              <a:r>
                <a:rPr lang="en-US" altLang="zh-CN" sz="1100">
                  <a:latin typeface="Times New Roman" panose="02020603050405020304" pitchFamily="18" charset="0"/>
                  <a:ea typeface="黑体" panose="02010600030101010101" pitchFamily="2" charset="-122"/>
                  <a:cs typeface="Times New Roman" panose="02020603050405020304" pitchFamily="18" charset="0"/>
                </a:rPr>
                <a:t>(</a:t>
              </a:r>
              <a:r>
                <a:rPr lang="zh-CN" altLang="zh-CN" sz="1100">
                  <a:latin typeface="Times New Roman" panose="02020603050405020304" pitchFamily="18" charset="0"/>
                  <a:ea typeface="黑体" panose="02010600030101010101" pitchFamily="2" charset="-122"/>
                  <a:cs typeface="Times New Roman" panose="02020603050405020304" pitchFamily="18" charset="0"/>
                </a:rPr>
                <a:t>度</a:t>
              </a:r>
              <a:r>
                <a:rPr lang="en-US" altLang="zh-CN" sz="1100">
                  <a:latin typeface="Times New Roman" panose="02020603050405020304" pitchFamily="18" charset="0"/>
                  <a:ea typeface="黑体" panose="02010600030101010101" pitchFamily="2" charset="-122"/>
                  <a:cs typeface="Times New Roman" panose="02020603050405020304" pitchFamily="18" charset="0"/>
                </a:rPr>
                <a:t>)</a:t>
              </a:r>
              <a:endParaRPr lang="zh-CN" altLang="en-US" sz="1100">
                <a:latin typeface="Times New Roman" panose="02020603050405020304" pitchFamily="18" charset="0"/>
                <a:ea typeface="黑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13528832"/>
      </p:ext>
    </p:extLst>
  </p:cSld>
  <p:clrMapOvr>
    <a:masterClrMapping/>
  </p:clrMapOvr>
  <p:transition>
    <p:cove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685799" y="1055648"/>
            <a:ext cx="6312877" cy="752475"/>
          </a:xfrm>
        </p:spPr>
        <p:txBody>
          <a:bodyPr/>
          <a:lstStyle/>
          <a:p>
            <a:r>
              <a:rPr lang="en-US" altLang="zh-CN" sz="2400">
                <a:latin typeface="Times New Roman" panose="02020603050405020304" pitchFamily="18" charset="0"/>
                <a:ea typeface="黑体" panose="02010600030101010101" pitchFamily="2" charset="-122"/>
                <a:cs typeface="Times New Roman" panose="02020603050405020304" pitchFamily="18" charset="0"/>
              </a:rPr>
              <a:t>1</a:t>
            </a:r>
            <a:r>
              <a:rPr lang="zh-CN" altLang="en-US" sz="2400">
                <a:latin typeface="Times New Roman" panose="02020603050405020304" pitchFamily="18" charset="0"/>
                <a:ea typeface="黑体" panose="02010600030101010101" pitchFamily="2" charset="-122"/>
                <a:cs typeface="Times New Roman" panose="02020603050405020304" pitchFamily="18" charset="0"/>
              </a:rPr>
              <a:t>、确定两站点位置（</a:t>
            </a:r>
            <a:r>
              <a:rPr lang="en-US" altLang="zh-CN" sz="2400">
                <a:latin typeface="Times New Roman" panose="02020603050405020304" pitchFamily="18" charset="0"/>
                <a:ea typeface="黑体" panose="02010600030101010101" pitchFamily="2" charset="-122"/>
                <a:cs typeface="Times New Roman" panose="02020603050405020304" pitchFamily="18" charset="0"/>
              </a:rPr>
              <a:t>GPS</a:t>
            </a:r>
            <a:r>
              <a:rPr lang="zh-CN" altLang="en-US" sz="2400">
                <a:latin typeface="Times New Roman" panose="02020603050405020304" pitchFamily="18" charset="0"/>
                <a:ea typeface="黑体" panose="02010600030101010101" pitchFamily="2" charset="-122"/>
                <a:cs typeface="Times New Roman" panose="02020603050405020304" pitchFamily="18" charset="0"/>
              </a:rPr>
              <a:t>定位）</a:t>
            </a:r>
            <a:endParaRPr lang="en-US" altLang="zh-CN" sz="2400">
              <a:latin typeface="Times New Roman" panose="02020603050405020304" pitchFamily="18" charset="0"/>
              <a:ea typeface="黑体" panose="02010600030101010101" pitchFamily="2" charset="-122"/>
              <a:cs typeface="Times New Roman" panose="02020603050405020304" pitchFamily="18" charset="0"/>
            </a:endParaRPr>
          </a:p>
          <a:p>
            <a:pPr lvl="1"/>
            <a:r>
              <a:rPr lang="zh-CN" altLang="en-US" sz="2000">
                <a:latin typeface="Times New Roman" panose="02020603050405020304" pitchFamily="18" charset="0"/>
                <a:ea typeface="黑体" panose="02010600030101010101" pitchFamily="2" charset="-122"/>
                <a:cs typeface="Times New Roman" panose="02020603050405020304" pitchFamily="18" charset="0"/>
              </a:rPr>
              <a:t>确定路径长度、出射角</a:t>
            </a:r>
          </a:p>
        </p:txBody>
      </p:sp>
      <p:sp>
        <p:nvSpPr>
          <p:cNvPr id="5" name="灯片编号占位符 4"/>
          <p:cNvSpPr>
            <a:spLocks noGrp="1"/>
          </p:cNvSpPr>
          <p:nvPr>
            <p:ph type="sldNum" sz="quarter" idx="12"/>
          </p:nvPr>
        </p:nvSpPr>
        <p:spPr/>
        <p:txBody>
          <a:bodyPr/>
          <a:lstStyle/>
          <a:p>
            <a:fld id="{A52A425A-566B-4A8B-9020-754C9765E48E}" type="slidenum">
              <a:rPr lang="en-US" altLang="zh-CN" smtClean="0">
                <a:latin typeface="Times New Roman" panose="02020603050405020304" pitchFamily="18" charset="0"/>
                <a:ea typeface="黑体" panose="02010600030101010101" pitchFamily="2" charset="-122"/>
                <a:cs typeface="Times New Roman" panose="02020603050405020304" pitchFamily="18" charset="0"/>
              </a:rPr>
              <a:t>111</a:t>
            </a:fld>
            <a:endParaRPr lang="en-US" altLang="zh-CN">
              <a:latin typeface="Times New Roman" panose="02020603050405020304" pitchFamily="18" charset="0"/>
              <a:ea typeface="黑体" panose="02010600030101010101" pitchFamily="2" charset="-122"/>
              <a:cs typeface="Times New Roman" panose="02020603050405020304" pitchFamily="18" charset="0"/>
            </a:endParaRPr>
          </a:p>
        </p:txBody>
      </p:sp>
      <p:sp>
        <p:nvSpPr>
          <p:cNvPr id="7" name="文本占位符 2"/>
          <p:cNvSpPr txBox="1"/>
          <p:nvPr/>
        </p:nvSpPr>
        <p:spPr bwMode="auto">
          <a:xfrm>
            <a:off x="685799" y="1847368"/>
            <a:ext cx="8203558" cy="44427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9pPr>
          </a:lstStyle>
          <a:p>
            <a:r>
              <a:rPr lang="en-US" altLang="zh-CN" sz="2400" b="0" kern="0">
                <a:latin typeface="Times New Roman" panose="02020603050405020304" pitchFamily="18" charset="0"/>
                <a:ea typeface="黑体" panose="02010600030101010101" pitchFamily="2" charset="-122"/>
                <a:cs typeface="Times New Roman" panose="02020603050405020304" pitchFamily="18" charset="0"/>
              </a:rPr>
              <a:t>2</a:t>
            </a:r>
            <a:r>
              <a:rPr lang="zh-CN" altLang="en-US" sz="2400" b="0" kern="0">
                <a:latin typeface="Times New Roman" panose="02020603050405020304" pitchFamily="18" charset="0"/>
                <a:ea typeface="黑体" panose="02010600030101010101" pitchFamily="2" charset="-122"/>
                <a:cs typeface="Times New Roman" panose="02020603050405020304" pitchFamily="18" charset="0"/>
              </a:rPr>
              <a:t>、五种散射路径损耗计算方法</a:t>
            </a:r>
            <a:endParaRPr lang="en-US" altLang="zh-CN" sz="2400" b="0" kern="0">
              <a:latin typeface="Times New Roman" panose="02020603050405020304" pitchFamily="18" charset="0"/>
              <a:ea typeface="黑体" panose="02010600030101010101" pitchFamily="2" charset="-122"/>
              <a:cs typeface="Times New Roman" panose="02020603050405020304" pitchFamily="18" charset="0"/>
            </a:endParaRPr>
          </a:p>
          <a:p>
            <a:pPr lvl="1"/>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NBS</a:t>
            </a:r>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f</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20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d</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F(</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θ</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Lc – V(de) – Fo + Ho + Aa</a:t>
            </a:r>
          </a:p>
          <a:p>
            <a:pPr lvl="1"/>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CCIR</a:t>
            </a:r>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f</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20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d</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F(</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θ</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Lc – V(de)</a:t>
            </a:r>
          </a:p>
          <a:p>
            <a:pPr lvl="1"/>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Yeh</a:t>
            </a:r>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f</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+ 20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d</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+ 10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θ</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0.2(Ns – 310) + Lc + 57</a:t>
            </a:r>
          </a:p>
          <a:p>
            <a:pPr lvl="1"/>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Rider</a:t>
            </a:r>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f</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+ 30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d</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+ 50 log </a:t>
            </a:r>
            <a:r>
              <a:rPr lang="en-US" altLang="zh-CN" sz="1600" b="0" i="1" kern="0">
                <a:latin typeface="Times New Roman" panose="02020603050405020304" pitchFamily="18" charset="0"/>
                <a:ea typeface="黑体" panose="02010600030101010101" pitchFamily="2" charset="-122"/>
                <a:cs typeface="Times New Roman" panose="02020603050405020304" pitchFamily="18" charset="0"/>
              </a:rPr>
              <a:t>θ</a:t>
            </a:r>
            <a:r>
              <a:rPr lang="en-US" altLang="zh-CN" sz="1600" b="0" kern="0">
                <a:latin typeface="Times New Roman" panose="02020603050405020304" pitchFamily="18" charset="0"/>
                <a:ea typeface="黑体" panose="02010600030101010101" pitchFamily="2" charset="-122"/>
                <a:cs typeface="Times New Roman" panose="02020603050405020304" pitchFamily="18" charset="0"/>
              </a:rPr>
              <a:t> – 0.43 (Ns – 330) + Lc + 49</a:t>
            </a:r>
            <a:endParaRPr lang="zh-CN" altLang="zh-CN" sz="1600" b="0" kern="0">
              <a:latin typeface="Times New Roman" panose="02020603050405020304" pitchFamily="18" charset="0"/>
              <a:ea typeface="黑体" panose="02010600030101010101" pitchFamily="2" charset="-122"/>
              <a:cs typeface="Times New Roman" panose="02020603050405020304" pitchFamily="18" charset="0"/>
            </a:endParaRPr>
          </a:p>
          <a:p>
            <a:pPr lvl="1"/>
            <a:r>
              <a:rPr lang="en-US" altLang="zh-CN" sz="2000" kern="0">
                <a:solidFill>
                  <a:srgbClr val="C00000"/>
                </a:solidFill>
                <a:latin typeface="Times New Roman" panose="02020603050405020304" pitchFamily="18" charset="0"/>
                <a:ea typeface="黑体" panose="02010600030101010101" pitchFamily="2" charset="-122"/>
                <a:cs typeface="Times New Roman" panose="02020603050405020304" pitchFamily="18" charset="0"/>
              </a:rPr>
              <a:t>Collins</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a:t>
            </a:r>
            <a:r>
              <a:rPr lang="zh-CN" altLang="en-US" sz="2000" b="0" kern="0">
                <a:solidFill>
                  <a:srgbClr val="C00000"/>
                </a:solidFill>
                <a:latin typeface="Times New Roman" panose="02020603050405020304" pitchFamily="18" charset="0"/>
                <a:ea typeface="黑体" panose="02010600030101010101" pitchFamily="2" charset="-122"/>
                <a:cs typeface="Times New Roman" panose="02020603050405020304" pitchFamily="18" charset="0"/>
              </a:rPr>
              <a:t>基于实验数据，完全图形化</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，从</a:t>
            </a:r>
            <a:r>
              <a:rPr lang="en-US" altLang="zh-CN" sz="2000" b="0" kern="0">
                <a:latin typeface="Times New Roman" panose="02020603050405020304" pitchFamily="18" charset="0"/>
                <a:ea typeface="黑体" panose="02010600030101010101" pitchFamily="2" charset="-122"/>
                <a:cs typeface="Times New Roman" panose="02020603050405020304" pitchFamily="18" charset="0"/>
              </a:rPr>
              <a:t>4</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张曲线图读取对应路径损耗并相加即可，简单高效，精度好</a:t>
            </a:r>
            <a:endParaRPr lang="en-US" altLang="zh-CN" sz="2000" b="0" kern="0">
              <a:latin typeface="Times New Roman" panose="02020603050405020304" pitchFamily="18" charset="0"/>
              <a:ea typeface="黑体" panose="02010600030101010101" pitchFamily="2" charset="-122"/>
              <a:cs typeface="Times New Roman" panose="02020603050405020304" pitchFamily="18" charset="0"/>
            </a:endParaRPr>
          </a:p>
          <a:p>
            <a:pPr marL="457200" lvl="1" indent="0">
              <a:buFont typeface="Wingdings" panose="05000000000000000000" pitchFamily="2" charset="2"/>
              <a:buNone/>
            </a:pP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不足：所基于数据集范围小；数据集外精度下降，可采用外推方法</a:t>
            </a:r>
            <a:endParaRPr lang="en-US" altLang="zh-CN" sz="2000" b="0" kern="0">
              <a:latin typeface="Times New Roman" panose="02020603050405020304" pitchFamily="18" charset="0"/>
              <a:ea typeface="黑体" panose="02010600030101010101" pitchFamily="2" charset="-122"/>
              <a:cs typeface="Times New Roman" panose="02020603050405020304" pitchFamily="18" charset="0"/>
            </a:endParaRPr>
          </a:p>
          <a:p>
            <a:pPr marL="1314450" lvl="3" indent="-1314450">
              <a:buFont typeface="Wingdings" panose="05000000000000000000" pitchFamily="2" charset="2"/>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数据集限制：</a:t>
            </a:r>
            <a:endParaRPr lang="en-US" altLang="zh-CN" b="0" kern="0">
              <a:latin typeface="Times New Roman" panose="02020603050405020304" pitchFamily="18" charset="0"/>
              <a:ea typeface="黑体" panose="02010600030101010101" pitchFamily="2" charset="-122"/>
              <a:cs typeface="Times New Roman" panose="02020603050405020304" pitchFamily="18" charset="0"/>
            </a:endParaRPr>
          </a:p>
          <a:p>
            <a:pPr marL="1314450" lvl="3" indent="-863600" defTabSz="838200">
              <a:buFont typeface="Wingdings" panose="05000000000000000000" pitchFamily="2" charset="2"/>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站间距离</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		 [50,350](miles)</a:t>
            </a:r>
          </a:p>
          <a:p>
            <a:pPr marL="1314450" lvl="3" indent="-863600" defTabSz="838200">
              <a:buFont typeface="Wingdings" panose="05000000000000000000" pitchFamily="2" charset="2"/>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出射角</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			 [0.5, 4] (</a:t>
            </a:r>
            <a:r>
              <a:rPr lang="en-US" altLang="zh-CN" b="0" ker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a:t>
            </a:r>
          </a:p>
          <a:p>
            <a:pPr marL="1314450" lvl="3" indent="-863600" defTabSz="838200">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散射角</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			 [0.5, 5] (</a:t>
            </a:r>
            <a:r>
              <a:rPr lang="en-US" altLang="zh-CN" b="0" ker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a:t>
            </a:r>
          </a:p>
          <a:p>
            <a:pPr marL="1314450" lvl="3" indent="-863600" defTabSz="838200">
              <a:buNone/>
            </a:pPr>
            <a:r>
              <a:rPr lang="zh-CN" altLang="en-US" b="0" kern="0">
                <a:latin typeface="Times New Roman" panose="02020603050405020304" pitchFamily="18" charset="0"/>
                <a:ea typeface="黑体" panose="02010600030101010101" pitchFamily="2" charset="-122"/>
                <a:cs typeface="Times New Roman" panose="02020603050405020304" pitchFamily="18" charset="0"/>
              </a:rPr>
              <a:t>天线波束宽度之和</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	 [0.5, 4] (</a:t>
            </a:r>
            <a:r>
              <a:rPr lang="en-US" altLang="zh-CN" b="0" ker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kern="0">
                <a:latin typeface="Times New Roman" panose="02020603050405020304" pitchFamily="18" charset="0"/>
                <a:ea typeface="黑体" panose="02010600030101010101" pitchFamily="2" charset="-122"/>
                <a:cs typeface="Times New Roman" panose="02020603050405020304" pitchFamily="18" charset="0"/>
              </a:rPr>
              <a:t>)</a:t>
            </a:r>
            <a:endParaRPr lang="en-US" altLang="zh-CN" sz="2800" b="0" kern="0">
              <a:latin typeface="Times New Roman" panose="02020603050405020304" pitchFamily="18" charset="0"/>
              <a:ea typeface="黑体" panose="02010600030101010101" pitchFamily="2" charset="-122"/>
              <a:cs typeface="Times New Roman" panose="02020603050405020304" pitchFamily="18" charset="0"/>
            </a:endParaRPr>
          </a:p>
          <a:p>
            <a:pPr marL="457200" lvl="1" indent="0">
              <a:buFont typeface="Wingdings" panose="05000000000000000000" pitchFamily="2" charset="2"/>
              <a:buNone/>
            </a:pPr>
            <a:endParaRPr lang="en-US" altLang="zh-CN" sz="1600" b="0" kern="0">
              <a:latin typeface="Times New Roman" panose="02020603050405020304" pitchFamily="18" charset="0"/>
              <a:ea typeface="黑体" panose="02010600030101010101" pitchFamily="2" charset="-122"/>
              <a:cs typeface="Times New Roman" panose="02020603050405020304" pitchFamily="18" charset="0"/>
            </a:endParaRPr>
          </a:p>
          <a:p>
            <a:pPr lvl="1"/>
            <a:endParaRPr lang="zh-CN" altLang="en-US" sz="1600" b="0" kern="0">
              <a:latin typeface="Times New Roman" panose="02020603050405020304" pitchFamily="18" charset="0"/>
              <a:ea typeface="黑体" panose="02010600030101010101" pitchFamily="2" charset="-122"/>
              <a:cs typeface="Times New Roman" panose="02020603050405020304" pitchFamily="18" charset="0"/>
            </a:endParaRPr>
          </a:p>
        </p:txBody>
      </p:sp>
      <p:sp>
        <p:nvSpPr>
          <p:cNvPr id="8" name="标题 1"/>
          <p:cNvSpPr txBox="1"/>
          <p:nvPr/>
        </p:nvSpPr>
        <p:spPr bwMode="auto">
          <a:xfrm>
            <a:off x="453325" y="150471"/>
            <a:ext cx="7772400" cy="730848"/>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r>
              <a:rPr lang="zh-CN" altLang="en-US" b="0" kern="0">
                <a:solidFill>
                  <a:srgbClr val="002060"/>
                </a:solidFill>
                <a:latin typeface="黑体" panose="02010600030101010101" pitchFamily="2" charset="-122"/>
                <a:ea typeface="黑体" panose="02010600030101010101" pitchFamily="2" charset="-122"/>
              </a:rPr>
              <a:t>二、微波散射预算怎么确定？</a:t>
            </a:r>
            <a:endParaRPr lang="zh-CN" altLang="en-US" b="0" kern="0" dirty="0">
              <a:solidFill>
                <a:srgbClr val="00206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3875861822"/>
      </p:ext>
    </p:extLst>
  </p:cSld>
  <p:clrMapOvr>
    <a:masterClrMapping/>
  </p:clrMapOvr>
  <p:transition>
    <p:cove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52A425A-566B-4A8B-9020-754C9765E48E}" type="slidenum">
              <a:rPr lang="en-US" altLang="zh-CN" smtClean="0">
                <a:latin typeface="Times New Roman" panose="02020603050405020304" pitchFamily="18" charset="0"/>
                <a:ea typeface="黑体" panose="02010600030101010101" pitchFamily="2" charset="-122"/>
                <a:cs typeface="Times New Roman" panose="02020603050405020304" pitchFamily="18" charset="0"/>
              </a:rPr>
              <a:t>112</a:t>
            </a:fld>
            <a:endParaRPr lang="en-US" altLang="zh-CN">
              <a:latin typeface="Times New Roman" panose="02020603050405020304" pitchFamily="18" charset="0"/>
              <a:ea typeface="黑体" panose="02010600030101010101" pitchFamily="2" charset="-122"/>
              <a:cs typeface="Times New Roman" panose="02020603050405020304" pitchFamily="18" charset="0"/>
            </a:endParaRPr>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1029" y="739703"/>
            <a:ext cx="3575050" cy="319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887864" y="339593"/>
            <a:ext cx="3044825" cy="400110"/>
          </a:xfrm>
          <a:prstGeom prst="rect">
            <a:avLst/>
          </a:prstGeom>
          <a:noFill/>
        </p:spPr>
        <p:txBody>
          <a:bodyPr wrap="square" rtlCol="0">
            <a:spAutoFit/>
          </a:bodyPr>
          <a:lstStyle/>
          <a:p>
            <a:r>
              <a:rPr lang="zh-CN" altLang="en-US" sz="2000" dirty="0">
                <a:latin typeface="Times New Roman" panose="02020603050405020304" pitchFamily="18" charset="0"/>
                <a:ea typeface="黑体" panose="02010600030101010101" pitchFamily="2" charset="-122"/>
                <a:cs typeface="Times New Roman" panose="02020603050405020304" pitchFamily="18" charset="0"/>
              </a:rPr>
              <a:t>原始数据点及其拟合曲面</a:t>
            </a:r>
          </a:p>
        </p:txBody>
      </p:sp>
      <p:sp>
        <p:nvSpPr>
          <p:cNvPr id="9" name="文本框 8"/>
          <p:cNvSpPr txBox="1"/>
          <p:nvPr/>
        </p:nvSpPr>
        <p:spPr>
          <a:xfrm>
            <a:off x="5627290" y="3987518"/>
            <a:ext cx="3816350" cy="1200329"/>
          </a:xfrm>
          <a:prstGeom prst="rect">
            <a:avLst/>
          </a:prstGeom>
          <a:noFill/>
        </p:spPr>
        <p:txBody>
          <a:bodyPr wrap="square" rtlCol="0">
            <a:spAutoFit/>
          </a:bodyPr>
          <a:lstStyle/>
          <a:p>
            <a:pPr eaLnBrk="0" hangingPunct="0"/>
            <a:r>
              <a:rPr lang="zh-CN" altLang="en-US" sz="1200" b="0">
                <a:latin typeface="Times New Roman" panose="02020603050405020304" pitchFamily="18" charset="0"/>
                <a:ea typeface="黑体" panose="02010600030101010101" pitchFamily="2" charset="-122"/>
                <a:cs typeface="Times New Roman" panose="02020603050405020304" pitchFamily="18" charset="0"/>
              </a:rPr>
              <a:t>原数据点：</a:t>
            </a:r>
            <a:endParaRPr lang="en-US" altLang="zh-CN" sz="1200" b="0">
              <a:latin typeface="Times New Roman" panose="02020603050405020304" pitchFamily="18" charset="0"/>
              <a:ea typeface="黑体" panose="02010600030101010101" pitchFamily="2" charset="-122"/>
              <a:cs typeface="Times New Roman" panose="02020603050405020304" pitchFamily="18" charset="0"/>
            </a:endParaRPr>
          </a:p>
          <a:p>
            <a:pPr eaLnBrk="0" hangingPunct="0"/>
            <a:r>
              <a:rPr lang="en-US" altLang="zh-CN" sz="1200" b="0">
                <a:latin typeface="Times New Roman" panose="02020603050405020304" pitchFamily="18" charset="0"/>
                <a:ea typeface="黑体" panose="02010600030101010101" pitchFamily="2" charset="-122"/>
                <a:cs typeface="Times New Roman" panose="02020603050405020304" pitchFamily="18" charset="0"/>
              </a:rPr>
              <a:t>x = log10(</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散射角</a:t>
            </a:r>
            <a:r>
              <a:rPr lang="en-US" altLang="zh-CN" sz="1200" b="0">
                <a:latin typeface="Times New Roman" panose="02020603050405020304" pitchFamily="18" charset="0"/>
                <a:ea typeface="黑体" panose="02010600030101010101" pitchFamily="2" charset="-122"/>
                <a:cs typeface="Times New Roman" panose="02020603050405020304" pitchFamily="18" charset="0"/>
              </a:rPr>
              <a:t>)</a:t>
            </a:r>
            <a:endParaRPr lang="zh-CN" altLang="zh-CN" sz="1200" b="0">
              <a:latin typeface="Times New Roman" panose="02020603050405020304" pitchFamily="18" charset="0"/>
              <a:ea typeface="黑体" panose="02010600030101010101" pitchFamily="2" charset="-122"/>
              <a:cs typeface="Times New Roman" panose="02020603050405020304" pitchFamily="18" charset="0"/>
            </a:endParaRPr>
          </a:p>
          <a:p>
            <a:pPr eaLnBrk="0" hangingPunct="0"/>
            <a:r>
              <a:rPr lang="en-US" altLang="zh-CN" sz="1200" b="0">
                <a:latin typeface="Times New Roman" panose="02020603050405020304" pitchFamily="18" charset="0"/>
                <a:ea typeface="黑体" panose="02010600030101010101" pitchFamily="2" charset="-122"/>
                <a:cs typeface="Times New Roman" panose="02020603050405020304" pitchFamily="18" charset="0"/>
              </a:rPr>
              <a:t>y = log10(sqrt(</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波束宽度</a:t>
            </a:r>
            <a:r>
              <a:rPr lang="en-US" altLang="zh-CN" sz="1200" b="0">
                <a:latin typeface="Times New Roman" panose="02020603050405020304" pitchFamily="18" charset="0"/>
                <a:ea typeface="黑体" panose="02010600030101010101" pitchFamily="2" charset="-122"/>
                <a:cs typeface="Times New Roman" panose="02020603050405020304" pitchFamily="18" charset="0"/>
              </a:rPr>
              <a:t>))</a:t>
            </a:r>
          </a:p>
          <a:p>
            <a:pPr eaLnBrk="0" hangingPunct="0"/>
            <a:r>
              <a:rPr lang="en-US" altLang="zh-CN" sz="1200" b="0">
                <a:latin typeface="Times New Roman" panose="02020603050405020304" pitchFamily="18" charset="0"/>
                <a:ea typeface="黑体" panose="02010600030101010101" pitchFamily="2" charset="-122"/>
                <a:cs typeface="Times New Roman" panose="02020603050405020304" pitchFamily="18" charset="0"/>
              </a:rPr>
              <a:t>z = log10(</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孔径</a:t>
            </a:r>
            <a:r>
              <a:rPr lang="en-US" altLang="zh-CN" sz="1200" b="0">
                <a:latin typeface="Times New Roman" panose="02020603050405020304" pitchFamily="18" charset="0"/>
                <a:ea typeface="黑体" panose="02010600030101010101" pitchFamily="2" charset="-122"/>
                <a:cs typeface="Times New Roman" panose="02020603050405020304" pitchFamily="18" charset="0"/>
              </a:rPr>
              <a:t>-</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介质耦合损耗</a:t>
            </a:r>
            <a:r>
              <a:rPr lang="en-US" altLang="zh-CN" sz="1200" b="0">
                <a:latin typeface="Times New Roman" panose="02020603050405020304" pitchFamily="18" charset="0"/>
                <a:ea typeface="黑体" panose="02010600030101010101" pitchFamily="2" charset="-122"/>
                <a:cs typeface="Times New Roman" panose="02020603050405020304" pitchFamily="18" charset="0"/>
              </a:rPr>
              <a:t>) (in dB)</a:t>
            </a:r>
          </a:p>
          <a:p>
            <a:pPr eaLnBrk="0" hangingPunct="0"/>
            <a:r>
              <a:rPr lang="zh-CN" altLang="en-US" sz="1200" b="0">
                <a:latin typeface="Times New Roman" panose="02020603050405020304" pitchFamily="18" charset="0"/>
                <a:ea typeface="黑体" panose="02010600030101010101" pitchFamily="2" charset="-122"/>
                <a:cs typeface="Times New Roman" panose="02020603050405020304" pitchFamily="18" charset="0"/>
              </a:rPr>
              <a:t>逆合：</a:t>
            </a:r>
            <a:endParaRPr lang="en-US" altLang="zh-CN" sz="1200" b="0">
              <a:latin typeface="Times New Roman" panose="02020603050405020304" pitchFamily="18" charset="0"/>
              <a:ea typeface="黑体" panose="02010600030101010101" pitchFamily="2" charset="-122"/>
              <a:cs typeface="Times New Roman" panose="02020603050405020304" pitchFamily="18" charset="0"/>
            </a:endParaRPr>
          </a:p>
          <a:p>
            <a:pPr eaLnBrk="0" hangingPunct="0"/>
            <a:r>
              <a:rPr lang="es-ES" altLang="zh-CN" sz="1200" b="0">
                <a:latin typeface="Times New Roman" panose="02020603050405020304" pitchFamily="18" charset="0"/>
                <a:ea typeface="黑体" panose="02010600030101010101" pitchFamily="2" charset="-122"/>
                <a:cs typeface="Times New Roman" panose="02020603050405020304" pitchFamily="18" charset="0"/>
              </a:rPr>
              <a:t>z = a0+(a1/(1.0+exp(a2*(x+a3+a4*y+a5*x*y))))  </a:t>
            </a:r>
            <a:r>
              <a:rPr lang="zh-CN" altLang="en-US" sz="1200" b="0">
                <a:latin typeface="Times New Roman" panose="02020603050405020304" pitchFamily="18" charset="0"/>
                <a:ea typeface="黑体" panose="02010600030101010101" pitchFamily="2" charset="-122"/>
                <a:cs typeface="Times New Roman" panose="02020603050405020304" pitchFamily="18" charset="0"/>
              </a:rPr>
              <a:t>①</a:t>
            </a:r>
            <a:endParaRPr lang="zh-CN" altLang="zh-CN" sz="1200" b="0">
              <a:latin typeface="Times New Roman" panose="02020603050405020304" pitchFamily="18" charset="0"/>
              <a:ea typeface="黑体" panose="02010600030101010101" pitchFamily="2" charset="-122"/>
              <a:cs typeface="Times New Roman" panose="02020603050405020304" pitchFamily="18" charset="0"/>
            </a:endParaRPr>
          </a:p>
        </p:txBody>
      </p:sp>
      <p:pic>
        <p:nvPicPr>
          <p:cNvPr id="4505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70" t="8164" r="13018" b="6493"/>
          <a:stretch>
            <a:fillRect/>
          </a:stretch>
        </p:blipFill>
        <p:spPr bwMode="auto">
          <a:xfrm>
            <a:off x="52121" y="335542"/>
            <a:ext cx="2705100" cy="212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315" t="-387" r="13080" b="11323"/>
          <a:stretch>
            <a:fillRect/>
          </a:stretch>
        </p:blipFill>
        <p:spPr bwMode="auto">
          <a:xfrm>
            <a:off x="2783551" y="335542"/>
            <a:ext cx="2761401" cy="209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20" t="3625" r="11282" b="5147"/>
          <a:stretch>
            <a:fillRect/>
          </a:stretch>
        </p:blipFill>
        <p:spPr bwMode="auto">
          <a:xfrm>
            <a:off x="0" y="3635898"/>
            <a:ext cx="2696977" cy="2160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337561" y="2560806"/>
            <a:ext cx="2134219" cy="523220"/>
          </a:xfrm>
          <a:prstGeom prst="rect">
            <a:avLst/>
          </a:prstGeom>
          <a:noFill/>
        </p:spPr>
        <p:txBody>
          <a:bodyPr wrap="square" rtlCol="0">
            <a:spAutoFit/>
          </a:bodyPr>
          <a:lstStyle/>
          <a:p>
            <a:r>
              <a:rPr lang="zh-CN" altLang="en-US" sz="1400" dirty="0">
                <a:latin typeface="Times New Roman" panose="02020603050405020304" pitchFamily="18" charset="0"/>
                <a:ea typeface="黑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黑体" panose="02010600030101010101" pitchFamily="2" charset="-122"/>
                <a:cs typeface="Times New Roman" panose="02020603050405020304" pitchFamily="18" charset="0"/>
              </a:rPr>
              <a:t>(1) 1000MHz</a:t>
            </a:r>
            <a:r>
              <a:rPr lang="zh-CN" altLang="en-US" sz="1400" dirty="0">
                <a:latin typeface="Times New Roman" panose="02020603050405020304" pitchFamily="18" charset="0"/>
                <a:ea typeface="黑体" panose="02010600030101010101" pitchFamily="2" charset="-122"/>
                <a:cs typeface="Times New Roman" panose="02020603050405020304" pitchFamily="18" charset="0"/>
              </a:rPr>
              <a:t>的基本传播损耗曲线</a:t>
            </a:r>
          </a:p>
        </p:txBody>
      </p:sp>
      <p:sp>
        <p:nvSpPr>
          <p:cNvPr id="15" name="文本框 14"/>
          <p:cNvSpPr txBox="1"/>
          <p:nvPr/>
        </p:nvSpPr>
        <p:spPr>
          <a:xfrm>
            <a:off x="3111369" y="2581010"/>
            <a:ext cx="2134219" cy="523220"/>
          </a:xfrm>
          <a:prstGeom prst="rect">
            <a:avLst/>
          </a:prstGeom>
          <a:noFill/>
        </p:spPr>
        <p:txBody>
          <a:bodyPr wrap="square" rtlCol="0">
            <a:spAutoFit/>
          </a:bodyPr>
          <a:lstStyle/>
          <a:p>
            <a:r>
              <a:rPr lang="zh-CN" altLang="en-US" sz="1400">
                <a:latin typeface="Times New Roman" panose="02020603050405020304" pitchFamily="18" charset="0"/>
                <a:ea typeface="黑体" panose="02010600030101010101" pitchFamily="2" charset="-122"/>
                <a:cs typeface="Times New Roman" panose="02020603050405020304" pitchFamily="18" charset="0"/>
              </a:rPr>
              <a:t>图</a:t>
            </a:r>
            <a:r>
              <a:rPr lang="en-US" altLang="zh-CN" sz="1400">
                <a:latin typeface="Times New Roman" panose="02020603050405020304" pitchFamily="18" charset="0"/>
                <a:ea typeface="黑体" panose="02010600030101010101" pitchFamily="2" charset="-122"/>
                <a:cs typeface="Times New Roman" panose="02020603050405020304" pitchFamily="18" charset="0"/>
              </a:rPr>
              <a:t>(2) </a:t>
            </a:r>
            <a:r>
              <a:rPr lang="zh-CN" altLang="en-US" sz="1400">
                <a:latin typeface="Times New Roman" panose="02020603050405020304" pitchFamily="18" charset="0"/>
                <a:ea typeface="黑体" panose="02010600030101010101" pitchFamily="2" charset="-122"/>
                <a:cs typeface="Times New Roman" panose="02020603050405020304" pitchFamily="18" charset="0"/>
              </a:rPr>
              <a:t>基本传输损耗的频率校正曲线</a:t>
            </a:r>
          </a:p>
        </p:txBody>
      </p:sp>
      <p:sp>
        <p:nvSpPr>
          <p:cNvPr id="16" name="文本框 15"/>
          <p:cNvSpPr txBox="1"/>
          <p:nvPr/>
        </p:nvSpPr>
        <p:spPr>
          <a:xfrm>
            <a:off x="451860" y="5851776"/>
            <a:ext cx="1905619" cy="523220"/>
          </a:xfrm>
          <a:prstGeom prst="rect">
            <a:avLst/>
          </a:prstGeom>
          <a:noFill/>
        </p:spPr>
        <p:txBody>
          <a:bodyPr wrap="square" rtlCol="0">
            <a:spAutoFit/>
          </a:bodyPr>
          <a:lstStyle/>
          <a:p>
            <a:r>
              <a:rPr lang="zh-CN" altLang="en-US" sz="1400">
                <a:latin typeface="Times New Roman" panose="02020603050405020304" pitchFamily="18" charset="0"/>
                <a:ea typeface="黑体" panose="02010600030101010101" pitchFamily="2" charset="-122"/>
                <a:cs typeface="Times New Roman" panose="02020603050405020304" pitchFamily="18" charset="0"/>
              </a:rPr>
              <a:t>图</a:t>
            </a:r>
            <a:r>
              <a:rPr lang="en-US" altLang="zh-CN" sz="1400">
                <a:latin typeface="Times New Roman" panose="02020603050405020304" pitchFamily="18" charset="0"/>
                <a:ea typeface="黑体" panose="02010600030101010101" pitchFamily="2" charset="-122"/>
                <a:cs typeface="Times New Roman" panose="02020603050405020304" pitchFamily="18" charset="0"/>
              </a:rPr>
              <a:t>(3) </a:t>
            </a:r>
            <a:r>
              <a:rPr lang="zh-CN" altLang="en-US" sz="1400">
                <a:latin typeface="Times New Roman" panose="02020603050405020304" pitchFamily="18" charset="0"/>
                <a:ea typeface="黑体" panose="02010600030101010101" pitchFamily="2" charset="-122"/>
                <a:cs typeface="Times New Roman" panose="02020603050405020304" pitchFamily="18" charset="0"/>
              </a:rPr>
              <a:t>地平线升高角度所致损失</a:t>
            </a:r>
          </a:p>
        </p:txBody>
      </p:sp>
      <p:sp>
        <p:nvSpPr>
          <p:cNvPr id="17" name="文本框 16"/>
          <p:cNvSpPr txBox="1"/>
          <p:nvPr/>
        </p:nvSpPr>
        <p:spPr>
          <a:xfrm>
            <a:off x="3111369" y="5818596"/>
            <a:ext cx="2134219" cy="523220"/>
          </a:xfrm>
          <a:prstGeom prst="rect">
            <a:avLst/>
          </a:prstGeom>
          <a:noFill/>
        </p:spPr>
        <p:txBody>
          <a:bodyPr wrap="square" rtlCol="0">
            <a:spAutoFit/>
          </a:bodyPr>
          <a:lstStyle/>
          <a:p>
            <a:r>
              <a:rPr lang="zh-CN" altLang="en-US" sz="1400">
                <a:latin typeface="Times New Roman" panose="02020603050405020304" pitchFamily="18" charset="0"/>
                <a:ea typeface="黑体" panose="02010600030101010101" pitchFamily="2" charset="-122"/>
                <a:cs typeface="Times New Roman" panose="02020603050405020304" pitchFamily="18" charset="0"/>
              </a:rPr>
              <a:t>图</a:t>
            </a:r>
            <a:r>
              <a:rPr lang="en-US" altLang="zh-CN" sz="1400">
                <a:latin typeface="Times New Roman" panose="02020603050405020304" pitchFamily="18" charset="0"/>
                <a:ea typeface="黑体" panose="02010600030101010101" pitchFamily="2" charset="-122"/>
                <a:cs typeface="Times New Roman" panose="02020603050405020304" pitchFamily="18" charset="0"/>
              </a:rPr>
              <a:t>(4) </a:t>
            </a:r>
            <a:r>
              <a:rPr lang="zh-CN" altLang="en-US" sz="1400">
                <a:latin typeface="Times New Roman" panose="02020603050405020304" pitchFamily="18" charset="0"/>
                <a:ea typeface="黑体" panose="02010600030101010101" pitchFamily="2" charset="-122"/>
                <a:cs typeface="Times New Roman" panose="02020603050405020304" pitchFamily="18" charset="0"/>
              </a:rPr>
              <a:t>孔径</a:t>
            </a:r>
            <a:r>
              <a:rPr lang="en-US" altLang="zh-CN" sz="1400">
                <a:latin typeface="Times New Roman" panose="02020603050405020304" pitchFamily="18" charset="0"/>
                <a:ea typeface="黑体" panose="02010600030101010101" pitchFamily="2" charset="-122"/>
                <a:cs typeface="Times New Roman" panose="02020603050405020304" pitchFamily="18" charset="0"/>
              </a:rPr>
              <a:t>-</a:t>
            </a:r>
            <a:r>
              <a:rPr lang="zh-CN" altLang="en-US" sz="1400">
                <a:latin typeface="Times New Roman" panose="02020603050405020304" pitchFamily="18" charset="0"/>
                <a:ea typeface="黑体" panose="02010600030101010101" pitchFamily="2" charset="-122"/>
                <a:cs typeface="Times New Roman" panose="02020603050405020304" pitchFamily="18" charset="0"/>
              </a:rPr>
              <a:t>介质耦合损耗列线图</a:t>
            </a:r>
          </a:p>
        </p:txBody>
      </p:sp>
      <p:pic>
        <p:nvPicPr>
          <p:cNvPr id="45063"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181" t="23912" r="12112" b="6453"/>
          <a:stretch>
            <a:fillRect/>
          </a:stretch>
        </p:blipFill>
        <p:spPr bwMode="auto">
          <a:xfrm>
            <a:off x="2764675" y="3480010"/>
            <a:ext cx="2623169" cy="211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52121" y="6429488"/>
            <a:ext cx="8579469" cy="338554"/>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hlinkClick r:id="rId7"/>
              </a:rPr>
              <a:t>Rehr</a:t>
            </a:r>
            <a:r>
              <a:rPr lang="en-US" altLang="zh-CN" sz="1600" dirty="0">
                <a:latin typeface="Times New Roman" panose="02020603050405020304" pitchFamily="18" charset="0"/>
                <a:cs typeface="Times New Roman" panose="02020603050405020304" pitchFamily="18" charset="0"/>
                <a:hlinkClick r:id="rId7"/>
              </a:rPr>
              <a:t> </a:t>
            </a:r>
            <a:r>
              <a:rPr lang="en-US" altLang="zh-CN" sz="1600" dirty="0" err="1">
                <a:latin typeface="Times New Roman" panose="02020603050405020304" pitchFamily="18" charset="0"/>
                <a:cs typeface="Times New Roman" panose="02020603050405020304" pitchFamily="18" charset="0"/>
                <a:hlinkClick r:id="rId7"/>
              </a:rPr>
              <a:t>R,Computerizing</a:t>
            </a:r>
            <a:r>
              <a:rPr lang="en-US" altLang="zh-CN" sz="1600" dirty="0">
                <a:latin typeface="Times New Roman" panose="02020603050405020304" pitchFamily="18" charset="0"/>
                <a:cs typeface="Times New Roman" panose="02020603050405020304" pitchFamily="18" charset="0"/>
                <a:hlinkClick r:id="rId7"/>
              </a:rPr>
              <a:t> the Collins Method of determining </a:t>
            </a:r>
            <a:r>
              <a:rPr lang="en-US" altLang="zh-CN" sz="1600" dirty="0" err="1">
                <a:latin typeface="Times New Roman" panose="02020603050405020304" pitchFamily="18" charset="0"/>
                <a:cs typeface="Times New Roman" panose="02020603050405020304" pitchFamily="18" charset="0"/>
                <a:hlinkClick r:id="rId7"/>
              </a:rPr>
              <a:t>Troposcatter</a:t>
            </a:r>
            <a:r>
              <a:rPr lang="en-US" altLang="zh-CN" sz="1600" dirty="0">
                <a:latin typeface="Times New Roman" panose="02020603050405020304" pitchFamily="18" charset="0"/>
                <a:cs typeface="Times New Roman" panose="02020603050405020304" pitchFamily="18" charset="0"/>
                <a:hlinkClick r:id="rId7"/>
              </a:rPr>
              <a:t> Path Loss</a:t>
            </a:r>
            <a:endParaRPr lang="zh-CN" altLang="en-US" sz="16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5627290" y="5347504"/>
            <a:ext cx="3516710" cy="830997"/>
          </a:xfrm>
          <a:prstGeom prst="rect">
            <a:avLst/>
          </a:prstGeom>
          <a:noFill/>
        </p:spPr>
        <p:txBody>
          <a:bodyPr wrap="square" rtlCol="0">
            <a:spAutoFit/>
          </a:bodyPr>
          <a:lstStyle/>
          <a:p>
            <a:r>
              <a:rPr lang="zh-CN" altLang="en-US" sz="1600">
                <a:latin typeface="Times New Roman" panose="02020603050405020304" pitchFamily="18" charset="0"/>
                <a:ea typeface="黑体" panose="02010600030101010101" pitchFamily="2" charset="-122"/>
                <a:cs typeface="Times New Roman" panose="02020603050405020304" pitchFamily="18" charset="0"/>
              </a:rPr>
              <a:t>由公式①计算所得耦合损耗值与利用图</a:t>
            </a:r>
            <a:r>
              <a:rPr lang="en-US" altLang="zh-CN" sz="1600">
                <a:latin typeface="Times New Roman" panose="02020603050405020304" pitchFamily="18" charset="0"/>
                <a:ea typeface="黑体" panose="02010600030101010101" pitchFamily="2" charset="-122"/>
                <a:cs typeface="Times New Roman" panose="02020603050405020304" pitchFamily="18" charset="0"/>
              </a:rPr>
              <a:t>(4)</a:t>
            </a:r>
            <a:r>
              <a:rPr lang="zh-CN" altLang="en-US" sz="1600">
                <a:latin typeface="Times New Roman" panose="02020603050405020304" pitchFamily="18" charset="0"/>
                <a:ea typeface="黑体" panose="02010600030101010101" pitchFamily="2" charset="-122"/>
                <a:cs typeface="Times New Roman" panose="02020603050405020304" pitchFamily="18" charset="0"/>
              </a:rPr>
              <a:t>列线图所得值进行比较，平均误差</a:t>
            </a:r>
            <a:r>
              <a:rPr lang="zh-CN" altLang="en-US" sz="1600">
                <a:solidFill>
                  <a:srgbClr val="C00000"/>
                </a:solidFill>
                <a:latin typeface="宋体" panose="02010600030101010101" pitchFamily="2" charset="-122"/>
                <a:cs typeface="Times New Roman" panose="02020603050405020304" pitchFamily="18" charset="0"/>
              </a:rPr>
              <a:t>≤</a:t>
            </a:r>
            <a:r>
              <a:rPr lang="en-US" altLang="zh-CN" sz="16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1.3 dB</a:t>
            </a:r>
            <a:r>
              <a:rPr lang="zh-CN" altLang="en-US" sz="1600">
                <a:latin typeface="Times New Roman" panose="02020603050405020304" pitchFamily="18" charset="0"/>
                <a:ea typeface="黑体" panose="02010600030101010101" pitchFamily="2" charset="-122"/>
                <a:cs typeface="Times New Roman" panose="02020603050405020304" pitchFamily="18" charset="0"/>
              </a:rPr>
              <a:t>。</a:t>
            </a:r>
          </a:p>
        </p:txBody>
      </p:sp>
      <p:sp>
        <p:nvSpPr>
          <p:cNvPr id="2" name="文本框 1"/>
          <p:cNvSpPr txBox="1"/>
          <p:nvPr/>
        </p:nvSpPr>
        <p:spPr>
          <a:xfrm>
            <a:off x="7247612" y="6429196"/>
            <a:ext cx="1210588" cy="338554"/>
          </a:xfrm>
          <a:prstGeom prst="rect">
            <a:avLst/>
          </a:prstGeom>
          <a:noFill/>
        </p:spPr>
        <p:txBody>
          <a:bodyPr wrap="none" rtlCol="0">
            <a:spAutoFit/>
          </a:bodyPr>
          <a:lstStyle/>
          <a:p>
            <a:r>
              <a:rPr lang="pl-PL" altLang="zh-CN" sz="1600" dirty="0"/>
              <a:t>5/8/2014</a:t>
            </a:r>
            <a:endParaRPr lang="zh-CN" altLang="en-US" sz="1600" dirty="0"/>
          </a:p>
        </p:txBody>
      </p:sp>
    </p:spTree>
    <p:extLst>
      <p:ext uri="{BB962C8B-B14F-4D97-AF65-F5344CB8AC3E}">
        <p14:creationId xmlns:p14="http://schemas.microsoft.com/office/powerpoint/2010/main" val="1302270046"/>
      </p:ext>
    </p:extLst>
  </p:cSld>
  <p:clrMapOvr>
    <a:masterClrMapping/>
  </p:clrMapOvr>
  <p:transition>
    <p:cove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52A425A-566B-4A8B-9020-754C9765E48E}" type="slidenum">
              <a:rPr lang="en-US" altLang="zh-CN" sz="1200" smtClean="0">
                <a:latin typeface="Times New Roman" panose="02020603050405020304" pitchFamily="18" charset="0"/>
                <a:ea typeface="黑体" panose="02010600030101010101" pitchFamily="2" charset="-122"/>
                <a:cs typeface="Times New Roman" panose="02020603050405020304" pitchFamily="18" charset="0"/>
              </a:rPr>
              <a:t>113</a:t>
            </a:fld>
            <a:endParaRPr lang="en-US" altLang="zh-CN" sz="12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7" name="文本占位符 2"/>
          <p:cNvSpPr>
            <a:spLocks noGrp="1"/>
          </p:cNvSpPr>
          <p:nvPr>
            <p:ph type="body" sz="half" idx="1"/>
          </p:nvPr>
        </p:nvSpPr>
        <p:spPr>
          <a:xfrm>
            <a:off x="471795" y="418943"/>
            <a:ext cx="6484590" cy="448841"/>
          </a:xfrm>
        </p:spPr>
        <p:txBody>
          <a:bodyPr/>
          <a:lstStyle/>
          <a:p>
            <a:r>
              <a:rPr lang="en-US" altLang="zh-CN" sz="2400">
                <a:latin typeface="Times New Roman" panose="02020603050405020304" pitchFamily="18" charset="0"/>
                <a:ea typeface="黑体" panose="02010600030101010101" pitchFamily="2" charset="-122"/>
                <a:cs typeface="Times New Roman" panose="02020603050405020304" pitchFamily="18" charset="0"/>
              </a:rPr>
              <a:t>3</a:t>
            </a:r>
            <a:r>
              <a:rPr lang="zh-CN" altLang="en-US" sz="2400">
                <a:latin typeface="Times New Roman" panose="02020603050405020304" pitchFamily="18" charset="0"/>
                <a:ea typeface="黑体" panose="02010600030101010101" pitchFamily="2" charset="-122"/>
                <a:cs typeface="Times New Roman" panose="02020603050405020304" pitchFamily="18" charset="0"/>
              </a:rPr>
              <a:t>、五种散射损耗计算的准确性对比</a:t>
            </a:r>
            <a:endParaRPr lang="en-US" altLang="zh-CN" sz="2400">
              <a:latin typeface="Times New Roman" panose="02020603050405020304" pitchFamily="18" charset="0"/>
              <a:ea typeface="黑体" panose="02010600030101010101" pitchFamily="2" charset="-122"/>
              <a:cs typeface="Times New Roman" panose="02020603050405020304" pitchFamily="18" charset="0"/>
            </a:endParaRPr>
          </a:p>
        </p:txBody>
      </p:sp>
      <p:sp>
        <p:nvSpPr>
          <p:cNvPr id="9" name="文本框 8"/>
          <p:cNvSpPr txBox="1"/>
          <p:nvPr/>
        </p:nvSpPr>
        <p:spPr>
          <a:xfrm>
            <a:off x="4219024" y="890616"/>
            <a:ext cx="844952" cy="461665"/>
          </a:xfrm>
          <a:prstGeom prst="rect">
            <a:avLst/>
          </a:prstGeom>
          <a:noFill/>
        </p:spPr>
        <p:txBody>
          <a:bodyPr wrap="square" rtlCol="0">
            <a:spAutoFit/>
          </a:bodyPr>
          <a:lstStyle/>
          <a:p>
            <a:r>
              <a:rPr lang="zh-CN" altLang="en-US" sz="24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最优</a:t>
            </a:r>
          </a:p>
        </p:txBody>
      </p:sp>
      <p:graphicFrame>
        <p:nvGraphicFramePr>
          <p:cNvPr id="11" name="表格 10"/>
          <p:cNvGraphicFramePr>
            <a:graphicFrameLocks noGrp="1"/>
          </p:cNvGraphicFramePr>
          <p:nvPr/>
        </p:nvGraphicFramePr>
        <p:xfrm>
          <a:off x="2569580" y="1266662"/>
          <a:ext cx="5486403" cy="1394384"/>
        </p:xfrm>
        <a:graphic>
          <a:graphicData uri="http://schemas.openxmlformats.org/drawingml/2006/table">
            <a:tbl>
              <a:tblPr>
                <a:tableStyleId>{5940675A-B579-460E-94D1-54222C63F5DA}</a:tableStyleId>
              </a:tblPr>
              <a:tblGrid>
                <a:gridCol w="1656083">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680720">
                  <a:extLst>
                    <a:ext uri="{9D8B030D-6E8A-4147-A177-3AD203B41FA5}">
                      <a16:colId xmlns:a16="http://schemas.microsoft.com/office/drawing/2014/main" val="20002"/>
                    </a:ext>
                  </a:extLst>
                </a:gridCol>
                <a:gridCol w="723932">
                  <a:extLst>
                    <a:ext uri="{9D8B030D-6E8A-4147-A177-3AD203B41FA5}">
                      <a16:colId xmlns:a16="http://schemas.microsoft.com/office/drawing/2014/main" val="20003"/>
                    </a:ext>
                  </a:extLst>
                </a:gridCol>
                <a:gridCol w="678148">
                  <a:extLst>
                    <a:ext uri="{9D8B030D-6E8A-4147-A177-3AD203B41FA5}">
                      <a16:colId xmlns:a16="http://schemas.microsoft.com/office/drawing/2014/main" val="20004"/>
                    </a:ext>
                  </a:extLst>
                </a:gridCol>
                <a:gridCol w="955040">
                  <a:extLst>
                    <a:ext uri="{9D8B030D-6E8A-4147-A177-3AD203B41FA5}">
                      <a16:colId xmlns:a16="http://schemas.microsoft.com/office/drawing/2014/main" val="20005"/>
                    </a:ext>
                  </a:extLst>
                </a:gridCol>
              </a:tblGrid>
              <a:tr h="417077">
                <a:tc>
                  <a:txBody>
                    <a:bodyPr/>
                    <a:lstStyle/>
                    <a:p>
                      <a:pPr>
                        <a:spcAft>
                          <a:spcPts val="0"/>
                        </a:spcAft>
                      </a:pPr>
                      <a:r>
                        <a:rPr lang="en-US" sz="2000" kern="100">
                          <a:effectLst/>
                          <a:latin typeface="Times New Roman" panose="02020603050405020304" pitchFamily="18" charset="0"/>
                          <a:cs typeface="Times New Roman" panose="02020603050405020304" pitchFamily="18" charset="0"/>
                        </a:rPr>
                        <a:t> </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0" indent="-95250" algn="ctr" eaLnBrk="0" hangingPunct="0">
                        <a:lnSpc>
                          <a:spcPts val="1115"/>
                        </a:lnSpc>
                        <a:spcAft>
                          <a:spcPts val="0"/>
                        </a:spcAft>
                      </a:pPr>
                      <a:r>
                        <a:rPr lang="en-US" sz="1400" b="1" kern="100">
                          <a:solidFill>
                            <a:srgbClr val="C00000"/>
                          </a:solidFill>
                          <a:effectLst/>
                          <a:latin typeface="Times New Roman" panose="02020603050405020304" pitchFamily="18" charset="0"/>
                          <a:cs typeface="Times New Roman" panose="02020603050405020304" pitchFamily="18" charset="0"/>
                        </a:rPr>
                        <a:t>Collins</a:t>
                      </a:r>
                      <a:endParaRPr lang="zh-CN" sz="20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77800" indent="-177800" algn="ctr" eaLnBrk="0" hangingPunct="0">
                        <a:lnSpc>
                          <a:spcPts val="1115"/>
                        </a:lnSpc>
                        <a:spcAft>
                          <a:spcPts val="0"/>
                        </a:spcAft>
                      </a:pPr>
                      <a:r>
                        <a:rPr lang="en-US" sz="1400" kern="100">
                          <a:effectLst/>
                          <a:latin typeface="Times New Roman" panose="02020603050405020304" pitchFamily="18" charset="0"/>
                          <a:cs typeface="Times New Roman" panose="02020603050405020304" pitchFamily="18" charset="0"/>
                        </a:rPr>
                        <a:t>Yeh</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79375" indent="-79375" algn="ctr" eaLnBrk="0" hangingPunct="0">
                        <a:lnSpc>
                          <a:spcPts val="1115"/>
                        </a:lnSpc>
                        <a:spcAft>
                          <a:spcPts val="0"/>
                        </a:spcAft>
                      </a:pPr>
                      <a:r>
                        <a:rPr lang="en-US" sz="1400" kern="100" spc="-20">
                          <a:effectLst/>
                          <a:latin typeface="Times New Roman" panose="02020603050405020304" pitchFamily="18" charset="0"/>
                          <a:cs typeface="Times New Roman" panose="02020603050405020304" pitchFamily="18" charset="0"/>
                        </a:rPr>
                        <a:t>NBS.101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22555" indent="-122555" algn="ctr" eaLnBrk="0" hangingPunct="0">
                        <a:lnSpc>
                          <a:spcPts val="1115"/>
                        </a:lnSpc>
                        <a:spcAft>
                          <a:spcPts val="0"/>
                        </a:spcAft>
                      </a:pPr>
                      <a:r>
                        <a:rPr lang="en-US" sz="1400" kern="100" spc="-20">
                          <a:effectLst/>
                          <a:latin typeface="Times New Roman" panose="02020603050405020304" pitchFamily="18" charset="0"/>
                          <a:cs typeface="Times New Roman" panose="02020603050405020304" pitchFamily="18" charset="0"/>
                        </a:rPr>
                        <a:t>CCIR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79375" indent="-79375" algn="ctr" eaLnBrk="0" hangingPunct="0">
                        <a:lnSpc>
                          <a:spcPts val="1115"/>
                        </a:lnSpc>
                        <a:spcAft>
                          <a:spcPts val="0"/>
                        </a:spcAft>
                      </a:pPr>
                      <a:r>
                        <a:rPr lang="en-US" altLang="zh-CN" sz="1400" kern="100">
                          <a:solidFill>
                            <a:schemeClr val="tx1"/>
                          </a:solidFill>
                          <a:effectLst/>
                          <a:latin typeface="Times New Roman" panose="02020603050405020304" pitchFamily="18" charset="0"/>
                          <a:ea typeface="+mn-ea"/>
                          <a:cs typeface="Times New Roman" panose="02020603050405020304" pitchFamily="18" charset="0"/>
                        </a:rPr>
                        <a:t>Rider</a:t>
                      </a:r>
                      <a:endParaRPr lang="zh-CN" sz="1400" kern="10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361439">
                <a:tc>
                  <a:txBody>
                    <a:bodyPr/>
                    <a:lstStyle/>
                    <a:p>
                      <a:pPr marL="15240" eaLnBrk="0" hangingPunct="0">
                        <a:spcBef>
                          <a:spcPts val="135"/>
                        </a:spcBef>
                        <a:spcAft>
                          <a:spcPts val="0"/>
                        </a:spcAft>
                      </a:pPr>
                      <a:r>
                        <a:rPr lang="en-US" sz="1400" kern="100" spc="-20">
                          <a:effectLst/>
                          <a:latin typeface="Times New Roman" panose="02020603050405020304" pitchFamily="18" charset="0"/>
                          <a:cs typeface="Times New Roman" panose="02020603050405020304" pitchFamily="18" charset="0"/>
                        </a:rPr>
                        <a:t>RMS</a:t>
                      </a:r>
                      <a:r>
                        <a:rPr lang="en-US" sz="1400" kern="100" spc="40">
                          <a:effectLst/>
                          <a:latin typeface="Times New Roman" panose="02020603050405020304" pitchFamily="18" charset="0"/>
                          <a:cs typeface="Times New Roman" panose="02020603050405020304" pitchFamily="18" charset="0"/>
                        </a:rPr>
                        <a:t> </a:t>
                      </a:r>
                      <a:r>
                        <a:rPr lang="en-US" sz="1400" kern="100" spc="-25">
                          <a:effectLst/>
                          <a:latin typeface="Times New Roman" panose="02020603050405020304" pitchFamily="18" charset="0"/>
                          <a:cs typeface="Times New Roman" panose="02020603050405020304" pitchFamily="18" charset="0"/>
                        </a:rPr>
                        <a:t>Error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635" algn="ctr" eaLnBrk="0" hangingPunct="0">
                        <a:spcBef>
                          <a:spcPts val="135"/>
                        </a:spcBef>
                        <a:spcAft>
                          <a:spcPts val="0"/>
                        </a:spcAft>
                      </a:pPr>
                      <a:r>
                        <a:rPr lang="en-US" sz="1400" b="1" kern="100">
                          <a:solidFill>
                            <a:srgbClr val="C00000"/>
                          </a:solidFill>
                          <a:effectLst/>
                          <a:latin typeface="Times New Roman" panose="02020603050405020304" pitchFamily="18" charset="0"/>
                          <a:cs typeface="Times New Roman" panose="02020603050405020304" pitchFamily="18" charset="0"/>
                        </a:rPr>
                        <a:t>5.1</a:t>
                      </a:r>
                      <a:endParaRPr lang="zh-CN" sz="20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 algn="ctr" eaLnBrk="0" hangingPunct="0">
                        <a:spcBef>
                          <a:spcPts val="135"/>
                        </a:spcBef>
                        <a:spcAft>
                          <a:spcPts val="0"/>
                        </a:spcAft>
                      </a:pPr>
                      <a:r>
                        <a:rPr lang="en-US" sz="1400" kern="100">
                          <a:effectLst/>
                          <a:latin typeface="Times New Roman" panose="02020603050405020304" pitchFamily="18" charset="0"/>
                          <a:cs typeface="Times New Roman" panose="02020603050405020304" pitchFamily="18" charset="0"/>
                        </a:rPr>
                        <a:t>7.4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135"/>
                        </a:spcBef>
                        <a:spcAft>
                          <a:spcPts val="0"/>
                        </a:spcAft>
                      </a:pPr>
                      <a:r>
                        <a:rPr lang="en-US" sz="1400" kern="100">
                          <a:effectLst/>
                          <a:latin typeface="Times New Roman" panose="02020603050405020304" pitchFamily="18" charset="0"/>
                          <a:cs typeface="Times New Roman" panose="02020603050405020304" pitchFamily="18" charset="0"/>
                        </a:rPr>
                        <a:t>8.1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135"/>
                        </a:spcBef>
                        <a:spcAft>
                          <a:spcPts val="0"/>
                        </a:spcAft>
                      </a:pPr>
                      <a:r>
                        <a:rPr lang="en-US" sz="1400" kern="100">
                          <a:effectLst/>
                          <a:latin typeface="Times New Roman" panose="02020603050405020304" pitchFamily="18" charset="0"/>
                          <a:cs typeface="Times New Roman" panose="02020603050405020304" pitchFamily="18" charset="0"/>
                        </a:rPr>
                        <a:t>8.1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135"/>
                        </a:spcBef>
                        <a:spcAft>
                          <a:spcPts val="0"/>
                        </a:spcAft>
                      </a:pPr>
                      <a:r>
                        <a:rPr lang="en-US" altLang="zh-CN" sz="1400" kern="100">
                          <a:solidFill>
                            <a:schemeClr val="tx1"/>
                          </a:solidFill>
                          <a:effectLst/>
                          <a:latin typeface="Times New Roman" panose="02020603050405020304" pitchFamily="18" charset="0"/>
                          <a:ea typeface="+mn-ea"/>
                          <a:cs typeface="Times New Roman" panose="02020603050405020304" pitchFamily="18" charset="0"/>
                        </a:rPr>
                        <a:t>16.8</a:t>
                      </a:r>
                      <a:endParaRPr lang="zh-CN" sz="1400" kern="10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324568">
                <a:tc>
                  <a:txBody>
                    <a:bodyPr/>
                    <a:lstStyle/>
                    <a:p>
                      <a:pPr marL="15240" marR="295275" eaLnBrk="0" hangingPunct="0">
                        <a:lnSpc>
                          <a:spcPct val="103000"/>
                        </a:lnSpc>
                        <a:spcBef>
                          <a:spcPts val="125"/>
                        </a:spcBef>
                        <a:spcAft>
                          <a:spcPts val="0"/>
                        </a:spcAft>
                      </a:pPr>
                      <a:r>
                        <a:rPr lang="en-US" sz="1400" kern="100" spc="15">
                          <a:effectLst/>
                          <a:latin typeface="Times New Roman" panose="02020603050405020304" pitchFamily="18" charset="0"/>
                          <a:cs typeface="Times New Roman" panose="02020603050405020304" pitchFamily="18" charset="0"/>
                        </a:rPr>
                        <a:t>Mean</a:t>
                      </a:r>
                      <a:r>
                        <a:rPr lang="en-US" sz="1400" kern="100" spc="0" baseline="0">
                          <a:effectLst/>
                          <a:latin typeface="Times New Roman" panose="02020603050405020304" pitchFamily="18" charset="0"/>
                          <a:cs typeface="Times New Roman" panose="02020603050405020304" pitchFamily="18" charset="0"/>
                        </a:rPr>
                        <a:t> </a:t>
                      </a:r>
                      <a:r>
                        <a:rPr lang="en-US" sz="1400" kern="100" spc="-25">
                          <a:effectLst/>
                          <a:latin typeface="Times New Roman" panose="02020603050405020304" pitchFamily="18" charset="0"/>
                          <a:cs typeface="Times New Roman" panose="02020603050405020304" pitchFamily="18" charset="0"/>
                        </a:rPr>
                        <a:t>Error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635" algn="ctr" eaLnBrk="0" hangingPunct="0">
                        <a:spcBef>
                          <a:spcPts val="695"/>
                        </a:spcBef>
                        <a:spcAft>
                          <a:spcPts val="0"/>
                        </a:spcAft>
                      </a:pPr>
                      <a:r>
                        <a:rPr lang="en-US" sz="1400" b="1" kern="100">
                          <a:solidFill>
                            <a:srgbClr val="C00000"/>
                          </a:solidFill>
                          <a:effectLst/>
                          <a:latin typeface="Times New Roman" panose="02020603050405020304" pitchFamily="18" charset="0"/>
                          <a:cs typeface="Times New Roman" panose="02020603050405020304" pitchFamily="18" charset="0"/>
                        </a:rPr>
                        <a:t>0.9</a:t>
                      </a:r>
                      <a:endParaRPr lang="zh-CN" sz="20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0795" algn="ctr" eaLnBrk="0" hangingPunct="0">
                        <a:spcBef>
                          <a:spcPts val="695"/>
                        </a:spcBef>
                        <a:spcAft>
                          <a:spcPts val="0"/>
                        </a:spcAft>
                      </a:pPr>
                      <a:r>
                        <a:rPr lang="en-US" sz="1400" kern="100" spc="-20">
                          <a:effectLst/>
                          <a:latin typeface="Times New Roman" panose="02020603050405020304" pitchFamily="18" charset="0"/>
                          <a:cs typeface="Times New Roman" panose="02020603050405020304" pitchFamily="18" charset="0"/>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695"/>
                        </a:spcBef>
                        <a:spcAft>
                          <a:spcPts val="0"/>
                        </a:spcAft>
                      </a:pPr>
                      <a:r>
                        <a:rPr lang="en-US" sz="1400" kern="100" spc="-20">
                          <a:effectLst/>
                          <a:latin typeface="Times New Roman" panose="02020603050405020304" pitchFamily="18" charset="0"/>
                          <a:cs typeface="Times New Roman" panose="02020603050405020304" pitchFamily="18" charset="0"/>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65100" indent="-165100" algn="ctr" eaLnBrk="0" hangingPunct="0">
                        <a:spcBef>
                          <a:spcPts val="695"/>
                        </a:spcBef>
                        <a:spcAft>
                          <a:spcPts val="0"/>
                        </a:spcAft>
                      </a:pPr>
                      <a:r>
                        <a:rPr lang="en-US" sz="1400" kern="100" spc="-15">
                          <a:effectLst/>
                          <a:latin typeface="Times New Roman" panose="02020603050405020304" pitchFamily="18" charset="0"/>
                          <a:cs typeface="Times New Roman" panose="02020603050405020304" pitchFamily="18" charset="0"/>
                        </a:rPr>
                        <a:t>-4.5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695"/>
                        </a:spcBef>
                        <a:spcAft>
                          <a:spcPts val="0"/>
                        </a:spcAft>
                      </a:pPr>
                      <a:r>
                        <a:rPr lang="en-US" altLang="zh-CN" sz="1400" kern="100">
                          <a:solidFill>
                            <a:schemeClr val="tx1"/>
                          </a:solidFill>
                          <a:effectLst/>
                          <a:latin typeface="Times New Roman" panose="02020603050405020304" pitchFamily="18" charset="0"/>
                          <a:ea typeface="+mn-ea"/>
                          <a:cs typeface="Times New Roman" panose="02020603050405020304" pitchFamily="18" charset="0"/>
                        </a:rPr>
                        <a:t>7.8</a:t>
                      </a:r>
                      <a:endParaRPr lang="zh-CN" sz="1400" kern="10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291300">
                <a:tc>
                  <a:txBody>
                    <a:bodyPr/>
                    <a:lstStyle/>
                    <a:p>
                      <a:pPr marL="15240" marR="109855" eaLnBrk="0" hangingPunct="0">
                        <a:lnSpc>
                          <a:spcPct val="103000"/>
                        </a:lnSpc>
                        <a:spcBef>
                          <a:spcPts val="115"/>
                        </a:spcBef>
                        <a:spcAft>
                          <a:spcPts val="0"/>
                        </a:spcAft>
                      </a:pPr>
                      <a:r>
                        <a:rPr lang="en-US" sz="1400" kern="100" spc="15">
                          <a:effectLst/>
                          <a:latin typeface="Times New Roman" panose="02020603050405020304" pitchFamily="18" charset="0"/>
                          <a:cs typeface="Times New Roman" panose="02020603050405020304" pitchFamily="18" charset="0"/>
                        </a:rPr>
                        <a:t>Mean</a:t>
                      </a:r>
                      <a:r>
                        <a:rPr lang="en-US" sz="1400" kern="100">
                          <a:effectLst/>
                          <a:latin typeface="Times New Roman" panose="02020603050405020304" pitchFamily="18" charset="0"/>
                          <a:cs typeface="Times New Roman" panose="02020603050405020304" pitchFamily="18" charset="0"/>
                        </a:rPr>
                        <a:t> </a:t>
                      </a:r>
                      <a:r>
                        <a:rPr lang="en-US" sz="1400" kern="100" spc="-30">
                          <a:effectLst/>
                          <a:latin typeface="Times New Roman" panose="02020603050405020304" pitchFamily="18" charset="0"/>
                          <a:cs typeface="Times New Roman" panose="02020603050405020304" pitchFamily="18" charset="0"/>
                        </a:rPr>
                        <a:t>Absolute </a:t>
                      </a:r>
                      <a:r>
                        <a:rPr lang="en-US" sz="1400" kern="100" spc="-255">
                          <a:effectLst/>
                          <a:latin typeface="Times New Roman" panose="02020603050405020304" pitchFamily="18" charset="0"/>
                          <a:cs typeface="Times New Roman" panose="02020603050405020304" pitchFamily="18" charset="0"/>
                        </a:rPr>
                        <a:t> </a:t>
                      </a:r>
                      <a:r>
                        <a:rPr lang="en-US" sz="1400" kern="100" spc="-25">
                          <a:effectLst/>
                          <a:latin typeface="Times New Roman" panose="02020603050405020304" pitchFamily="18" charset="0"/>
                          <a:cs typeface="Times New Roman" panose="02020603050405020304" pitchFamily="18" charset="0"/>
                        </a:rPr>
                        <a:t>Error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1" kern="100">
                          <a:solidFill>
                            <a:srgbClr val="C00000"/>
                          </a:solidFill>
                          <a:effectLst/>
                          <a:latin typeface="Times New Roman" panose="02020603050405020304" pitchFamily="18" charset="0"/>
                          <a:cs typeface="Times New Roman" panose="02020603050405020304" pitchFamily="18" charset="0"/>
                        </a:rPr>
                        <a:t>3.8</a:t>
                      </a:r>
                      <a:endParaRPr lang="zh-CN" sz="20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800" kern="100">
                          <a:effectLst/>
                          <a:latin typeface="Times New Roman" panose="02020603050405020304" pitchFamily="18" charset="0"/>
                          <a:cs typeface="Times New Roman" panose="02020603050405020304" pitchFamily="18" charset="0"/>
                        </a:rPr>
                        <a:t> </a:t>
                      </a:r>
                      <a:r>
                        <a:rPr lang="en-US" sz="1400" kern="100">
                          <a:effectLst/>
                          <a:latin typeface="Times New Roman" panose="02020603050405020304" pitchFamily="18" charset="0"/>
                          <a:cs typeface="Times New Roman" panose="02020603050405020304" pitchFamily="18" charset="0"/>
                        </a:rPr>
                        <a:t>5.9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800" kern="100">
                          <a:effectLst/>
                          <a:latin typeface="Times New Roman" panose="02020603050405020304" pitchFamily="18" charset="0"/>
                          <a:cs typeface="Times New Roman" panose="02020603050405020304" pitchFamily="18" charset="0"/>
                        </a:rPr>
                        <a:t> </a:t>
                      </a:r>
                      <a:r>
                        <a:rPr lang="en-US" sz="1400" kern="100">
                          <a:effectLst/>
                          <a:latin typeface="Times New Roman" panose="02020603050405020304" pitchFamily="18" charset="0"/>
                          <a:cs typeface="Times New Roman" panose="02020603050405020304" pitchFamily="18" charset="0"/>
                        </a:rPr>
                        <a:t>5.8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800" kern="100">
                          <a:effectLst/>
                          <a:latin typeface="Times New Roman" panose="02020603050405020304" pitchFamily="18" charset="0"/>
                          <a:cs typeface="Times New Roman" panose="02020603050405020304" pitchFamily="18" charset="0"/>
                        </a:rPr>
                        <a:t> </a:t>
                      </a:r>
                      <a:r>
                        <a:rPr lang="en-US" sz="1400" kern="100">
                          <a:effectLst/>
                          <a:latin typeface="Times New Roman" panose="02020603050405020304" pitchFamily="18" charset="0"/>
                          <a:cs typeface="Times New Roman" panose="02020603050405020304" pitchFamily="18" charset="0"/>
                        </a:rPr>
                        <a:t>6</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kern="100">
                          <a:solidFill>
                            <a:schemeClr val="tx1"/>
                          </a:solidFill>
                          <a:effectLst/>
                          <a:latin typeface="Times New Roman" panose="02020603050405020304" pitchFamily="18" charset="0"/>
                          <a:ea typeface="+mn-ea"/>
                          <a:cs typeface="Times New Roman" panose="02020603050405020304" pitchFamily="18" charset="0"/>
                        </a:rPr>
                        <a:t>14</a:t>
                      </a:r>
                      <a:endParaRPr lang="zh-CN" sz="1400" kern="10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bl>
          </a:graphicData>
        </a:graphic>
      </p:graphicFrame>
      <p:graphicFrame>
        <p:nvGraphicFramePr>
          <p:cNvPr id="16" name="表格 15"/>
          <p:cNvGraphicFramePr>
            <a:graphicFrameLocks noGrp="1"/>
          </p:cNvGraphicFramePr>
          <p:nvPr/>
        </p:nvGraphicFramePr>
        <p:xfrm>
          <a:off x="2569580" y="2717857"/>
          <a:ext cx="5486403" cy="1376684"/>
        </p:xfrm>
        <a:graphic>
          <a:graphicData uri="http://schemas.openxmlformats.org/drawingml/2006/table">
            <a:tbl>
              <a:tblPr>
                <a:tableStyleId>{5940675A-B579-460E-94D1-54222C63F5DA}</a:tableStyleId>
              </a:tblPr>
              <a:tblGrid>
                <a:gridCol w="1656083">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680720">
                  <a:extLst>
                    <a:ext uri="{9D8B030D-6E8A-4147-A177-3AD203B41FA5}">
                      <a16:colId xmlns:a16="http://schemas.microsoft.com/office/drawing/2014/main" val="20002"/>
                    </a:ext>
                  </a:extLst>
                </a:gridCol>
                <a:gridCol w="723932">
                  <a:extLst>
                    <a:ext uri="{9D8B030D-6E8A-4147-A177-3AD203B41FA5}">
                      <a16:colId xmlns:a16="http://schemas.microsoft.com/office/drawing/2014/main" val="20003"/>
                    </a:ext>
                  </a:extLst>
                </a:gridCol>
                <a:gridCol w="678148">
                  <a:extLst>
                    <a:ext uri="{9D8B030D-6E8A-4147-A177-3AD203B41FA5}">
                      <a16:colId xmlns:a16="http://schemas.microsoft.com/office/drawing/2014/main" val="20004"/>
                    </a:ext>
                  </a:extLst>
                </a:gridCol>
                <a:gridCol w="955040">
                  <a:extLst>
                    <a:ext uri="{9D8B030D-6E8A-4147-A177-3AD203B41FA5}">
                      <a16:colId xmlns:a16="http://schemas.microsoft.com/office/drawing/2014/main" val="20005"/>
                    </a:ext>
                  </a:extLst>
                </a:gridCol>
              </a:tblGrid>
              <a:tr h="399377">
                <a:tc>
                  <a:txBody>
                    <a:bodyPr/>
                    <a:lstStyle/>
                    <a:p>
                      <a:pPr>
                        <a:spcAft>
                          <a:spcPts val="0"/>
                        </a:spcAft>
                      </a:pPr>
                      <a:r>
                        <a:rPr lang="en-US" sz="1400" b="0" kern="100">
                          <a:effectLst/>
                          <a:latin typeface="Times New Roman" panose="02020603050405020304" pitchFamily="18" charset="0"/>
                          <a:cs typeface="Times New Roman" panose="02020603050405020304" pitchFamily="18" charset="0"/>
                        </a:rPr>
                        <a:t> </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77800" indent="-177800" algn="ctr" eaLnBrk="0" hangingPunct="0">
                        <a:lnSpc>
                          <a:spcPts val="1145"/>
                        </a:lnSpc>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Yeh</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0" indent="-95250" algn="ctr" eaLnBrk="0" hangingPunct="0">
                        <a:lnSpc>
                          <a:spcPts val="1115"/>
                        </a:lnSpc>
                        <a:spcAft>
                          <a:spcPts val="0"/>
                        </a:spcAft>
                      </a:pPr>
                      <a:r>
                        <a:rPr lang="en-US" altLang="zh-CN" sz="1400" b="1" kern="100">
                          <a:solidFill>
                            <a:srgbClr val="C00000"/>
                          </a:solidFill>
                          <a:effectLst/>
                          <a:latin typeface="Times New Roman" panose="02020603050405020304" pitchFamily="18" charset="0"/>
                          <a:cs typeface="Times New Roman" panose="02020603050405020304" pitchFamily="18" charset="0"/>
                        </a:rPr>
                        <a:t>Collins</a:t>
                      </a:r>
                      <a:endParaRPr lang="zh-CN" altLang="zh-CN" sz="1400" b="1"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79375" indent="-79375" algn="ctr" eaLnBrk="0" hangingPunct="0">
                        <a:lnSpc>
                          <a:spcPts val="1145"/>
                        </a:lnSpc>
                        <a:spcAft>
                          <a:spcPts val="0"/>
                        </a:spcAft>
                      </a:pPr>
                      <a:r>
                        <a:rPr lang="en-US" sz="1400" b="0" kern="100" spc="-20">
                          <a:effectLst/>
                          <a:latin typeface="Times New Roman" panose="02020603050405020304" pitchFamily="18" charset="0"/>
                          <a:ea typeface="宋体" panose="02010600030101010101" pitchFamily="2" charset="-122"/>
                          <a:cs typeface="Times New Roman" panose="02020603050405020304" pitchFamily="18" charset="0"/>
                        </a:rPr>
                        <a:t>NBS.101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22555" indent="-122555" algn="ctr" eaLnBrk="0" hangingPunct="0">
                        <a:lnSpc>
                          <a:spcPts val="1145"/>
                        </a:lnSpc>
                        <a:spcAft>
                          <a:spcPts val="0"/>
                        </a:spcAft>
                      </a:pPr>
                      <a:r>
                        <a:rPr lang="en-US" sz="1400" b="0" kern="100" spc="-20">
                          <a:effectLst/>
                          <a:latin typeface="Times New Roman" panose="02020603050405020304" pitchFamily="18" charset="0"/>
                          <a:ea typeface="宋体" panose="02010600030101010101" pitchFamily="2" charset="-122"/>
                          <a:cs typeface="Times New Roman" panose="02020603050405020304" pitchFamily="18" charset="0"/>
                        </a:rPr>
                        <a:t>CCIR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58750" indent="-158750" algn="ctr" eaLnBrk="0" hangingPunct="0">
                        <a:lnSpc>
                          <a:spcPts val="1145"/>
                        </a:lnSpc>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Rider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361439">
                <a:tc>
                  <a:txBody>
                    <a:bodyPr/>
                    <a:lstStyle/>
                    <a:p>
                      <a:pPr marL="15240" eaLnBrk="0" hangingPunct="0">
                        <a:spcBef>
                          <a:spcPts val="135"/>
                        </a:spcBef>
                        <a:spcAft>
                          <a:spcPts val="0"/>
                        </a:spcAft>
                      </a:pPr>
                      <a:r>
                        <a:rPr lang="en-US" sz="1400" b="0" kern="100" spc="-20">
                          <a:effectLst/>
                          <a:latin typeface="Times New Roman" panose="02020603050405020304" pitchFamily="18" charset="0"/>
                          <a:cs typeface="Times New Roman" panose="02020603050405020304" pitchFamily="18" charset="0"/>
                        </a:rPr>
                        <a:t>RMS</a:t>
                      </a:r>
                      <a:r>
                        <a:rPr lang="en-US" sz="1400" b="0" kern="100" spc="40">
                          <a:effectLst/>
                          <a:latin typeface="Times New Roman" panose="02020603050405020304" pitchFamily="18" charset="0"/>
                          <a:cs typeface="Times New Roman" panose="02020603050405020304" pitchFamily="18" charset="0"/>
                        </a:rPr>
                        <a:t> </a:t>
                      </a:r>
                      <a:r>
                        <a:rPr lang="en-US" sz="1400" b="0" kern="100" spc="-25">
                          <a:effectLst/>
                          <a:latin typeface="Times New Roman" panose="02020603050405020304" pitchFamily="18" charset="0"/>
                          <a:cs typeface="Times New Roman" panose="02020603050405020304" pitchFamily="18" charset="0"/>
                        </a:rPr>
                        <a:t>Error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5.4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63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5.1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7.4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7.9</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 algn="ctr" eaLnBrk="0" hangingPunct="0">
                        <a:spcBef>
                          <a:spcPts val="7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9.3</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324568">
                <a:tc>
                  <a:txBody>
                    <a:bodyPr/>
                    <a:lstStyle/>
                    <a:p>
                      <a:pPr marL="15240" marR="295275" eaLnBrk="0" hangingPunct="0">
                        <a:lnSpc>
                          <a:spcPct val="103000"/>
                        </a:lnSpc>
                        <a:spcBef>
                          <a:spcPts val="125"/>
                        </a:spcBef>
                        <a:spcAft>
                          <a:spcPts val="0"/>
                        </a:spcAft>
                      </a:pPr>
                      <a:r>
                        <a:rPr lang="en-US" sz="1400" b="0" kern="100" spc="15">
                          <a:effectLst/>
                          <a:latin typeface="Times New Roman" panose="02020603050405020304" pitchFamily="18" charset="0"/>
                          <a:cs typeface="Times New Roman" panose="02020603050405020304" pitchFamily="18" charset="0"/>
                        </a:rPr>
                        <a:t>Mean</a:t>
                      </a:r>
                      <a:r>
                        <a:rPr lang="en-US" sz="1400" b="0" kern="100" spc="0" baseline="0">
                          <a:effectLst/>
                          <a:latin typeface="Times New Roman" panose="02020603050405020304" pitchFamily="18" charset="0"/>
                          <a:cs typeface="Times New Roman" panose="02020603050405020304" pitchFamily="18" charset="0"/>
                        </a:rPr>
                        <a:t> </a:t>
                      </a:r>
                      <a:r>
                        <a:rPr lang="en-US" sz="1400" b="0" kern="100" spc="-25">
                          <a:effectLst/>
                          <a:latin typeface="Times New Roman" panose="02020603050405020304" pitchFamily="18" charset="0"/>
                          <a:cs typeface="Times New Roman" panose="02020603050405020304" pitchFamily="18" charset="0"/>
                        </a:rPr>
                        <a:t>Error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87325" indent="-187325" algn="ctr" eaLnBrk="0" hangingPunct="0">
                        <a:spcBef>
                          <a:spcPts val="705"/>
                        </a:spcBef>
                        <a:spcAft>
                          <a:spcPts val="0"/>
                        </a:spcAft>
                      </a:pPr>
                      <a:r>
                        <a:rPr lang="en-US" sz="1400" b="0" kern="100" spc="-15">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635" algn="ctr" eaLnBrk="0" hangingPunct="0">
                        <a:spcBef>
                          <a:spcPts val="70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0.9</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3175" algn="ctr" eaLnBrk="0" hangingPunct="0">
                        <a:spcBef>
                          <a:spcPts val="705"/>
                        </a:spcBef>
                        <a:spcAft>
                          <a:spcPts val="0"/>
                        </a:spcAft>
                      </a:pPr>
                      <a:r>
                        <a:rPr lang="en-US" sz="1400" b="0" kern="100" spc="-2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165100" indent="-165100" algn="ctr" eaLnBrk="0" hangingPunct="0">
                        <a:spcBef>
                          <a:spcPts val="705"/>
                        </a:spcBef>
                        <a:spcAft>
                          <a:spcPts val="0"/>
                        </a:spcAft>
                      </a:pPr>
                      <a:r>
                        <a:rPr lang="en-US" sz="1400" b="0" kern="100" spc="-15">
                          <a:effectLst/>
                          <a:latin typeface="Times New Roman" panose="02020603050405020304" pitchFamily="18" charset="0"/>
                          <a:ea typeface="宋体" panose="02010600030101010101" pitchFamily="2" charset="-122"/>
                          <a:cs typeface="Times New Roman" panose="02020603050405020304" pitchFamily="18" charset="0"/>
                        </a:rPr>
                        <a:t>-4.4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9525" algn="ctr" eaLnBrk="0" hangingPunct="0">
                        <a:spcBef>
                          <a:spcPts val="705"/>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0.1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291300">
                <a:tc>
                  <a:txBody>
                    <a:bodyPr/>
                    <a:lstStyle/>
                    <a:p>
                      <a:pPr marL="15240" marR="109855" eaLnBrk="0" hangingPunct="0">
                        <a:lnSpc>
                          <a:spcPct val="103000"/>
                        </a:lnSpc>
                        <a:spcBef>
                          <a:spcPts val="115"/>
                        </a:spcBef>
                        <a:spcAft>
                          <a:spcPts val="0"/>
                        </a:spcAft>
                      </a:pPr>
                      <a:r>
                        <a:rPr lang="en-US" sz="1400" b="0" kern="100" spc="15">
                          <a:effectLst/>
                          <a:latin typeface="Times New Roman" panose="02020603050405020304" pitchFamily="18" charset="0"/>
                          <a:cs typeface="Times New Roman" panose="02020603050405020304" pitchFamily="18" charset="0"/>
                        </a:rPr>
                        <a:t>Mean</a:t>
                      </a:r>
                      <a:r>
                        <a:rPr lang="en-US" sz="1400" b="0" kern="100">
                          <a:effectLst/>
                          <a:latin typeface="Times New Roman" panose="02020603050405020304" pitchFamily="18" charset="0"/>
                          <a:cs typeface="Times New Roman" panose="02020603050405020304" pitchFamily="18" charset="0"/>
                        </a:rPr>
                        <a:t> </a:t>
                      </a:r>
                      <a:r>
                        <a:rPr lang="en-US" sz="1400" b="0" kern="100" spc="-30">
                          <a:effectLst/>
                          <a:latin typeface="Times New Roman" panose="02020603050405020304" pitchFamily="18" charset="0"/>
                          <a:cs typeface="Times New Roman" panose="02020603050405020304" pitchFamily="18" charset="0"/>
                        </a:rPr>
                        <a:t>Absolute </a:t>
                      </a:r>
                      <a:r>
                        <a:rPr lang="en-US" sz="1400" b="0" kern="100" spc="-255">
                          <a:effectLst/>
                          <a:latin typeface="Times New Roman" panose="02020603050405020304" pitchFamily="18" charset="0"/>
                          <a:cs typeface="Times New Roman" panose="02020603050405020304" pitchFamily="18" charset="0"/>
                        </a:rPr>
                        <a:t> </a:t>
                      </a:r>
                      <a:r>
                        <a:rPr lang="en-US" sz="1400" b="0" kern="100" spc="-25">
                          <a:effectLst/>
                          <a:latin typeface="Times New Roman" panose="02020603050405020304" pitchFamily="18" charset="0"/>
                          <a:cs typeface="Times New Roman" panose="02020603050405020304" pitchFamily="18" charset="0"/>
                        </a:rPr>
                        <a:t>Error</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4.3</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3.8</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5.4</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5.7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eaLnBrk="0" hangingPunct="0">
                        <a:spcBef>
                          <a:spcPts val="40"/>
                        </a:spcBef>
                        <a:spcAft>
                          <a:spcPts val="0"/>
                        </a:spcAft>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 6.7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bl>
          </a:graphicData>
        </a:graphic>
      </p:graphicFrame>
      <p:sp>
        <p:nvSpPr>
          <p:cNvPr id="17" name="文本框 16"/>
          <p:cNvSpPr txBox="1"/>
          <p:nvPr/>
        </p:nvSpPr>
        <p:spPr>
          <a:xfrm>
            <a:off x="800163" y="2932298"/>
            <a:ext cx="1695692" cy="646331"/>
          </a:xfrm>
          <a:prstGeom prst="rect">
            <a:avLst/>
          </a:prstGeom>
          <a:noFill/>
        </p:spPr>
        <p:txBody>
          <a:bodyPr wrap="square" rtlCol="0">
            <a:spAutoFit/>
          </a:bodyPr>
          <a:lstStyle/>
          <a:p>
            <a:r>
              <a:rPr lang="zh-CN" altLang="en-US" sz="1800" b="0">
                <a:latin typeface="Times New Roman" panose="02020603050405020304" pitchFamily="18" charset="0"/>
                <a:ea typeface="黑体" panose="02010600030101010101" pitchFamily="2" charset="-122"/>
                <a:cs typeface="Times New Roman" panose="02020603050405020304" pitchFamily="18" charset="0"/>
              </a:rPr>
              <a:t>设置大气折射率</a:t>
            </a:r>
            <a:r>
              <a:rPr lang="en-US" altLang="zh-CN" sz="1800" b="0">
                <a:latin typeface="Times New Roman" panose="02020603050405020304" pitchFamily="18" charset="0"/>
                <a:ea typeface="黑体" panose="02010600030101010101" pitchFamily="2" charset="-122"/>
                <a:cs typeface="Times New Roman" panose="02020603050405020304" pitchFamily="18" charset="0"/>
              </a:rPr>
              <a:t>Ns</a:t>
            </a:r>
            <a:r>
              <a:rPr lang="zh-CN" altLang="en-US" sz="1800" b="0">
                <a:latin typeface="Times New Roman" panose="02020603050405020304" pitchFamily="18" charset="0"/>
                <a:ea typeface="黑体" panose="02010600030101010101" pitchFamily="2" charset="-122"/>
                <a:cs typeface="Times New Roman" panose="02020603050405020304" pitchFamily="18" charset="0"/>
              </a:rPr>
              <a:t>为</a:t>
            </a:r>
            <a:r>
              <a:rPr lang="zh-CN" altLang="en-US" sz="18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随机值</a:t>
            </a:r>
          </a:p>
        </p:txBody>
      </p:sp>
      <p:sp>
        <p:nvSpPr>
          <p:cNvPr id="19" name="文本框 18"/>
          <p:cNvSpPr txBox="1"/>
          <p:nvPr/>
        </p:nvSpPr>
        <p:spPr>
          <a:xfrm>
            <a:off x="726438" y="1521048"/>
            <a:ext cx="1843142" cy="646331"/>
          </a:xfrm>
          <a:prstGeom prst="rect">
            <a:avLst/>
          </a:prstGeom>
          <a:noFill/>
        </p:spPr>
        <p:txBody>
          <a:bodyPr wrap="square" rtlCol="0">
            <a:spAutoFit/>
          </a:bodyPr>
          <a:lstStyle/>
          <a:p>
            <a:r>
              <a:rPr lang="zh-CN" altLang="en-US" sz="1800" b="0">
                <a:latin typeface="Times New Roman" panose="02020603050405020304" pitchFamily="18" charset="0"/>
                <a:ea typeface="黑体" panose="02010600030101010101" pitchFamily="2" charset="-122"/>
                <a:cs typeface="Times New Roman" panose="02020603050405020304" pitchFamily="18" charset="0"/>
              </a:rPr>
              <a:t>部分输入数据点在数据集内情况</a:t>
            </a:r>
          </a:p>
        </p:txBody>
      </p:sp>
      <p:sp>
        <p:nvSpPr>
          <p:cNvPr id="23" name="文本占位符 2"/>
          <p:cNvSpPr txBox="1"/>
          <p:nvPr/>
        </p:nvSpPr>
        <p:spPr bwMode="auto">
          <a:xfrm>
            <a:off x="584200" y="4035425"/>
            <a:ext cx="8114665" cy="22987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9pPr>
          </a:lstStyle>
          <a:p>
            <a:pPr marL="0" indent="0">
              <a:buNone/>
            </a:pPr>
            <a:r>
              <a:rPr lang="zh-CN" altLang="en-US" sz="4000" kern="0">
                <a:latin typeface="Times New Roman" panose="02020603050405020304" pitchFamily="18" charset="0"/>
                <a:ea typeface="黑体" panose="02010600030101010101" pitchFamily="2" charset="-122"/>
                <a:cs typeface="Times New Roman" panose="02020603050405020304" pitchFamily="18" charset="0"/>
              </a:rPr>
              <a:t>总结</a:t>
            </a:r>
            <a:endParaRPr lang="en-US" altLang="zh-CN" sz="4000" kern="0">
              <a:latin typeface="Times New Roman" panose="02020603050405020304" pitchFamily="18" charset="0"/>
              <a:ea typeface="黑体" panose="02010600030101010101" pitchFamily="2" charset="-122"/>
              <a:cs typeface="Times New Roman" panose="02020603050405020304" pitchFamily="18" charset="0"/>
            </a:endParaRPr>
          </a:p>
          <a:p>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微波散射信道大尺度具有</a:t>
            </a:r>
            <a:r>
              <a:rPr lang="zh-CN" altLang="en-US" sz="2000" kern="0">
                <a:solidFill>
                  <a:srgbClr val="C00000"/>
                </a:solidFill>
                <a:latin typeface="Times New Roman" panose="02020603050405020304" pitchFamily="18" charset="0"/>
                <a:ea typeface="黑体" panose="02010600030101010101" pitchFamily="2" charset="-122"/>
                <a:cs typeface="Times New Roman" panose="02020603050405020304" pitchFamily="18" charset="0"/>
              </a:rPr>
              <a:t>随机不确定性</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，基于</a:t>
            </a:r>
            <a:r>
              <a:rPr lang="zh-CN" altLang="en-US" sz="2000" kern="0">
                <a:solidFill>
                  <a:srgbClr val="C00000"/>
                </a:solidFill>
                <a:latin typeface="Times New Roman" panose="02020603050405020304" pitchFamily="18" charset="0"/>
                <a:ea typeface="黑体" panose="02010600030101010101" pitchFamily="2" charset="-122"/>
                <a:cs typeface="Times New Roman" panose="02020603050405020304" pitchFamily="18" charset="0"/>
              </a:rPr>
              <a:t>实验数据和外场测试</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的</a:t>
            </a:r>
            <a:r>
              <a:rPr lang="en-US" altLang="zh-CN" sz="2000" b="0" kern="0">
                <a:latin typeface="Times New Roman" panose="02020603050405020304" pitchFamily="18" charset="0"/>
                <a:ea typeface="黑体" panose="02010600030101010101" pitchFamily="2" charset="-122"/>
                <a:cs typeface="Times New Roman" panose="02020603050405020304" pitchFamily="18" charset="0"/>
              </a:rPr>
              <a:t>Collins</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能较好解决该问题。</a:t>
            </a:r>
            <a:endParaRPr lang="en-US" altLang="zh-CN" sz="2000" b="0" kern="0">
              <a:latin typeface="Times New Roman" panose="02020603050405020304" pitchFamily="18" charset="0"/>
              <a:ea typeface="黑体" panose="02010600030101010101" pitchFamily="2" charset="-122"/>
              <a:cs typeface="Times New Roman" panose="02020603050405020304" pitchFamily="18" charset="0"/>
            </a:endParaRPr>
          </a:p>
          <a:p>
            <a:r>
              <a:rPr lang="en-US" altLang="zh-CN" sz="2000" b="0" kern="0">
                <a:latin typeface="Times New Roman" panose="02020603050405020304" pitchFamily="18" charset="0"/>
                <a:ea typeface="黑体" panose="02010600030101010101" pitchFamily="2" charset="-122"/>
                <a:cs typeface="Times New Roman" panose="02020603050405020304" pitchFamily="18" charset="0"/>
              </a:rPr>
              <a:t>Collins</a:t>
            </a:r>
            <a:r>
              <a:rPr lang="zh-CN" altLang="en-US" sz="2000" b="0" kern="0">
                <a:latin typeface="Times New Roman" panose="02020603050405020304" pitchFamily="18" charset="0"/>
                <a:ea typeface="黑体" panose="02010600030101010101" pitchFamily="2" charset="-122"/>
                <a:cs typeface="Times New Roman" panose="02020603050405020304" pitchFamily="18" charset="0"/>
              </a:rPr>
              <a:t>方法满足数据集条件时能保证准确性。</a:t>
            </a:r>
          </a:p>
          <a:p>
            <a:pPr lvl="1"/>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增加站点数目，保证合理站间距</a:t>
            </a:r>
          </a:p>
          <a:p>
            <a:pPr lvl="1"/>
            <a:r>
              <a:rPr lang="zh-CN" altLang="en-US" sz="1600" b="0" kern="0">
                <a:latin typeface="Times New Roman" panose="02020603050405020304" pitchFamily="18" charset="0"/>
                <a:ea typeface="黑体" panose="02010600030101010101" pitchFamily="2" charset="-122"/>
                <a:cs typeface="Times New Roman" panose="02020603050405020304" pitchFamily="18" charset="0"/>
              </a:rPr>
              <a:t>选定合适方位，保证合理出射角</a:t>
            </a:r>
          </a:p>
        </p:txBody>
      </p:sp>
      <p:sp>
        <p:nvSpPr>
          <p:cNvPr id="24" name="矩形 23"/>
          <p:cNvSpPr/>
          <p:nvPr/>
        </p:nvSpPr>
        <p:spPr>
          <a:xfrm>
            <a:off x="584155" y="6334125"/>
            <a:ext cx="8355727" cy="338554"/>
          </a:xfrm>
          <a:prstGeom prst="rect">
            <a:avLst/>
          </a:prstGeom>
        </p:spPr>
        <p:txBody>
          <a:bodyPr wrap="square">
            <a:spAutoFit/>
          </a:bodyPr>
          <a:lstStyle/>
          <a:p>
            <a:r>
              <a:rPr lang="en-US" altLang="zh-CN" sz="1600" kern="0" spc="-15">
                <a:latin typeface="Times New Roman" panose="02020603050405020304" pitchFamily="18" charset="0"/>
                <a:hlinkClick r:id="rId4"/>
              </a:rPr>
              <a:t>Tropospheric</a:t>
            </a:r>
            <a:r>
              <a:rPr lang="en-US" altLang="zh-CN" sz="1600" kern="0" spc="-25">
                <a:latin typeface="Times New Roman" panose="02020603050405020304" pitchFamily="18" charset="0"/>
                <a:hlinkClick r:id="rId4"/>
              </a:rPr>
              <a:t> </a:t>
            </a:r>
            <a:r>
              <a:rPr lang="en-US" altLang="zh-CN" sz="1600" kern="0">
                <a:latin typeface="Times New Roman" panose="02020603050405020304" pitchFamily="18" charset="0"/>
                <a:hlinkClick r:id="rId4"/>
              </a:rPr>
              <a:t>Scatter</a:t>
            </a:r>
            <a:r>
              <a:rPr lang="en-US" altLang="zh-CN" sz="1600" kern="0" spc="-50">
                <a:latin typeface="Times New Roman" panose="02020603050405020304" pitchFamily="18" charset="0"/>
                <a:hlinkClick r:id="rId4"/>
              </a:rPr>
              <a:t> </a:t>
            </a:r>
            <a:r>
              <a:rPr lang="en-US" altLang="zh-CN" sz="1600" kern="0">
                <a:latin typeface="Times New Roman" panose="02020603050405020304" pitchFamily="18" charset="0"/>
                <a:hlinkClick r:id="rId4"/>
              </a:rPr>
              <a:t>(Troposcatter)</a:t>
            </a:r>
            <a:r>
              <a:rPr lang="en-US" altLang="zh-CN" sz="1600" kern="0" spc="-25">
                <a:latin typeface="Times New Roman" panose="02020603050405020304" pitchFamily="18" charset="0"/>
                <a:hlinkClick r:id="rId4"/>
              </a:rPr>
              <a:t> </a:t>
            </a:r>
            <a:r>
              <a:rPr lang="en-US" altLang="zh-CN" sz="1600" kern="0">
                <a:latin typeface="Times New Roman" panose="02020603050405020304" pitchFamily="18" charset="0"/>
                <a:hlinkClick r:id="rId4"/>
              </a:rPr>
              <a:t>Propagation</a:t>
            </a:r>
            <a:r>
              <a:rPr lang="en-US" altLang="zh-CN" sz="1600" kern="0" spc="-30">
                <a:latin typeface="Times New Roman" panose="02020603050405020304" pitchFamily="18" charset="0"/>
                <a:hlinkClick r:id="rId4"/>
              </a:rPr>
              <a:t> </a:t>
            </a:r>
            <a:r>
              <a:rPr lang="en-US" altLang="zh-CN" sz="1600" kern="0">
                <a:latin typeface="Times New Roman" panose="02020603050405020304" pitchFamily="18" charset="0"/>
                <a:hlinkClick r:id="rId4"/>
              </a:rPr>
              <a:t>for</a:t>
            </a:r>
            <a:r>
              <a:rPr lang="en-US" altLang="zh-CN" sz="1600" kern="0" spc="-70">
                <a:latin typeface="Times New Roman" panose="02020603050405020304" pitchFamily="18" charset="0"/>
                <a:hlinkClick r:id="rId4"/>
              </a:rPr>
              <a:t> </a:t>
            </a:r>
            <a:r>
              <a:rPr lang="en-US" altLang="zh-CN" sz="1600" kern="0" spc="-30">
                <a:latin typeface="Times New Roman" panose="02020603050405020304" pitchFamily="18" charset="0"/>
                <a:hlinkClick r:id="rId4"/>
              </a:rPr>
              <a:t>VHF, UHF, </a:t>
            </a:r>
            <a:r>
              <a:rPr lang="en-US" altLang="zh-CN" sz="1600" kern="0">
                <a:latin typeface="Times New Roman" panose="02020603050405020304" pitchFamily="18" charset="0"/>
                <a:hlinkClick r:id="rId4"/>
              </a:rPr>
              <a:t>and</a:t>
            </a:r>
            <a:r>
              <a:rPr lang="en-US" altLang="zh-CN" sz="1600" kern="0" spc="-30">
                <a:latin typeface="Times New Roman" panose="02020603050405020304" pitchFamily="18" charset="0"/>
                <a:hlinkClick r:id="rId4"/>
              </a:rPr>
              <a:t> </a:t>
            </a:r>
            <a:r>
              <a:rPr lang="en-US" altLang="zh-CN" sz="1600" kern="0">
                <a:latin typeface="Times New Roman" panose="02020603050405020304" pitchFamily="18" charset="0"/>
                <a:hlinkClick r:id="rId4"/>
              </a:rPr>
              <a:t>Microwave</a:t>
            </a:r>
            <a:r>
              <a:rPr lang="en-US" altLang="zh-CN" sz="1600" kern="0" spc="-30">
                <a:latin typeface="Times New Roman" panose="02020603050405020304" pitchFamily="18" charset="0"/>
                <a:hlinkClick r:id="rId4"/>
              </a:rPr>
              <a:t> </a:t>
            </a:r>
            <a:r>
              <a:rPr lang="en-US" altLang="zh-CN" sz="1600" kern="0">
                <a:latin typeface="Times New Roman" panose="02020603050405020304" pitchFamily="18" charset="0"/>
                <a:hlinkClick r:id="rId4"/>
              </a:rPr>
              <a:t>Frequencies</a:t>
            </a:r>
            <a:endParaRPr lang="zh-CN" altLang="en-US" sz="1600"/>
          </a:p>
        </p:txBody>
      </p:sp>
      <p:sp>
        <p:nvSpPr>
          <p:cNvPr id="2" name="文本框 1"/>
          <p:cNvSpPr txBox="1"/>
          <p:nvPr/>
        </p:nvSpPr>
        <p:spPr>
          <a:xfrm>
            <a:off x="4953719" y="4035136"/>
            <a:ext cx="844952" cy="245110"/>
          </a:xfrm>
          <a:prstGeom prst="rect">
            <a:avLst/>
          </a:prstGeom>
          <a:noFill/>
        </p:spPr>
        <p:txBody>
          <a:bodyPr wrap="square" rtlCol="0">
            <a:spAutoFit/>
          </a:bodyPr>
          <a:lstStyle/>
          <a:p>
            <a:r>
              <a:rPr lang="zh-CN" altLang="en-US" sz="1000">
                <a:solidFill>
                  <a:srgbClr val="C00000"/>
                </a:solidFill>
                <a:latin typeface="Times New Roman" panose="02020603050405020304" pitchFamily="18" charset="0"/>
                <a:ea typeface="黑体" panose="02010600030101010101" pitchFamily="2" charset="-122"/>
                <a:cs typeface="Times New Roman" panose="02020603050405020304" pitchFamily="18" charset="0"/>
              </a:rPr>
              <a:t>优势不明显</a:t>
            </a:r>
          </a:p>
        </p:txBody>
      </p:sp>
    </p:spTree>
    <p:extLst>
      <p:ext uri="{BB962C8B-B14F-4D97-AF65-F5344CB8AC3E}">
        <p14:creationId xmlns:p14="http://schemas.microsoft.com/office/powerpoint/2010/main" val="2691748675"/>
      </p:ext>
    </p:extLst>
  </p:cSld>
  <p:clrMapOvr>
    <a:masterClrMapping/>
  </p:clrMapOvr>
  <p:transition>
    <p:cove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C1407-C488-460D-A814-82CF9AC931B0}"/>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772DDEFD-164A-42F4-A85A-EF58EE9D25C6}"/>
              </a:ext>
            </a:extLst>
          </p:cNvPr>
          <p:cNvSpPr>
            <a:spLocks noGrp="1"/>
          </p:cNvSpPr>
          <p:nvPr>
            <p:ph type="body" sz="half" idx="1"/>
          </p:nvPr>
        </p:nvSpPr>
        <p:spPr/>
        <p:txBody>
          <a:bodyPr/>
          <a:lstStyle/>
          <a:p>
            <a:endParaRPr lang="zh-CN" altLang="en-US"/>
          </a:p>
        </p:txBody>
      </p:sp>
      <p:pic>
        <p:nvPicPr>
          <p:cNvPr id="7" name="联机映像占位符 6">
            <a:extLst>
              <a:ext uri="{FF2B5EF4-FFF2-40B4-BE49-F238E27FC236}">
                <a16:creationId xmlns:a16="http://schemas.microsoft.com/office/drawing/2014/main" id="{78B1DCED-09B9-4B2E-B125-C13643B65599}"/>
              </a:ext>
            </a:extLst>
          </p:cNvPr>
          <p:cNvPicPr>
            <a:picLocks noGrp="1" noChangeAspect="1"/>
          </p:cNvPicPr>
          <p:nvPr>
            <p:ph type="clipArt" sz="half" idx="2"/>
          </p:nvPr>
        </p:nvPicPr>
        <p:blipFill>
          <a:blip r:embed="rId2" cstate="print">
            <a:extLst>
              <a:ext uri="{28A0092B-C50C-407E-A947-70E740481C1C}">
                <a14:useLocalDpi xmlns:a14="http://schemas.microsoft.com/office/drawing/2010/main" val="0"/>
              </a:ext>
            </a:extLst>
          </a:blip>
          <a:stretch>
            <a:fillRect/>
          </a:stretch>
        </p:blipFill>
        <p:spPr>
          <a:xfrm>
            <a:off x="2190750" y="-66304"/>
            <a:ext cx="3364230" cy="6990608"/>
          </a:xfrm>
        </p:spPr>
      </p:pic>
      <p:sp>
        <p:nvSpPr>
          <p:cNvPr id="5" name="灯片编号占位符 4">
            <a:extLst>
              <a:ext uri="{FF2B5EF4-FFF2-40B4-BE49-F238E27FC236}">
                <a16:creationId xmlns:a16="http://schemas.microsoft.com/office/drawing/2014/main" id="{0FB97DDC-A163-49E7-B82E-C1A70F27C5AF}"/>
              </a:ext>
            </a:extLst>
          </p:cNvPr>
          <p:cNvSpPr>
            <a:spLocks noGrp="1"/>
          </p:cNvSpPr>
          <p:nvPr>
            <p:ph type="sldNum" sz="quarter" idx="12"/>
          </p:nvPr>
        </p:nvSpPr>
        <p:spPr/>
        <p:txBody>
          <a:bodyPr/>
          <a:lstStyle/>
          <a:p>
            <a:fld id="{A52A425A-566B-4A8B-9020-754C9765E48E}" type="slidenum">
              <a:rPr lang="en-US" altLang="zh-CN" smtClean="0"/>
              <a:pPr/>
              <a:t>114</a:t>
            </a:fld>
            <a:endParaRPr lang="en-US" altLang="zh-CN"/>
          </a:p>
        </p:txBody>
      </p:sp>
    </p:spTree>
    <p:extLst>
      <p:ext uri="{BB962C8B-B14F-4D97-AF65-F5344CB8AC3E}">
        <p14:creationId xmlns:p14="http://schemas.microsoft.com/office/powerpoint/2010/main" val="2951992252"/>
      </p:ext>
    </p:extLst>
  </p:cSld>
  <p:clrMapOvr>
    <a:masterClrMapping/>
  </p:clrMapOvr>
  <p:transition>
    <p:cove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222" y="392624"/>
            <a:ext cx="8861156" cy="1143000"/>
          </a:xfrm>
        </p:spPr>
        <p:txBody>
          <a:bodyPr/>
          <a:lstStyle/>
          <a:p>
            <a:r>
              <a:rPr lang="zh-CN" altLang="en-US" dirty="0"/>
              <a:t>插播：</a:t>
            </a:r>
            <a:r>
              <a:rPr lang="en-US" altLang="zh-CN" dirty="0"/>
              <a:t>《</a:t>
            </a:r>
            <a:r>
              <a:rPr lang="zh-CN" altLang="en-US" dirty="0"/>
              <a:t>第三讲</a:t>
            </a:r>
            <a:r>
              <a:rPr lang="en-US" altLang="zh-CN" dirty="0"/>
              <a:t>-</a:t>
            </a:r>
            <a:r>
              <a:rPr lang="zh-CN" altLang="en-US" dirty="0"/>
              <a:t>无线信道补充</a:t>
            </a:r>
            <a:r>
              <a:rPr lang="en-US" altLang="zh-CN" dirty="0"/>
              <a:t>-</a:t>
            </a:r>
            <a:r>
              <a:rPr lang="zh-CN" altLang="en-US" dirty="0"/>
              <a:t>无线信道建模与预测技术</a:t>
            </a:r>
            <a:r>
              <a:rPr lang="en-US" altLang="zh-CN" dirty="0"/>
              <a:t>》P13-P25</a:t>
            </a:r>
            <a:endParaRPr lang="zh-CN" altLang="en-US" dirty="0"/>
          </a:p>
        </p:txBody>
      </p:sp>
      <p:sp>
        <p:nvSpPr>
          <p:cNvPr id="3" name="文本占位符 2"/>
          <p:cNvSpPr>
            <a:spLocks noGrp="1"/>
          </p:cNvSpPr>
          <p:nvPr>
            <p:ph type="body" sz="half" idx="1"/>
          </p:nvPr>
        </p:nvSpPr>
        <p:spPr/>
        <p:txBody>
          <a:bodyPr/>
          <a:lstStyle/>
          <a:p>
            <a:endParaRPr lang="zh-CN" altLang="en-US"/>
          </a:p>
        </p:txBody>
      </p:sp>
      <p:sp>
        <p:nvSpPr>
          <p:cNvPr id="4" name="联机映像占位符 3"/>
          <p:cNvSpPr>
            <a:spLocks noGrp="1"/>
          </p:cNvSpPr>
          <p:nvPr>
            <p:ph type="clipArt" sz="half" idx="2"/>
          </p:nvPr>
        </p:nvSpPr>
        <p:spPr/>
      </p:sp>
      <p:sp>
        <p:nvSpPr>
          <p:cNvPr id="5" name="灯片编号占位符 4"/>
          <p:cNvSpPr>
            <a:spLocks noGrp="1"/>
          </p:cNvSpPr>
          <p:nvPr>
            <p:ph type="sldNum" sz="quarter" idx="12"/>
          </p:nvPr>
        </p:nvSpPr>
        <p:spPr/>
        <p:txBody>
          <a:bodyPr/>
          <a:lstStyle/>
          <a:p>
            <a:fld id="{A52A425A-566B-4A8B-9020-754C9765E48E}" type="slidenum">
              <a:rPr lang="en-US" altLang="zh-CN" smtClean="0"/>
              <a:pPr/>
              <a:t>115</a:t>
            </a:fld>
            <a:endParaRPr lang="en-US" altLang="zh-CN"/>
          </a:p>
        </p:txBody>
      </p:sp>
      <p:sp>
        <p:nvSpPr>
          <p:cNvPr id="6" name="内容占位符 2"/>
          <p:cNvSpPr txBox="1">
            <a:spLocks/>
          </p:cNvSpPr>
          <p:nvPr/>
        </p:nvSpPr>
        <p:spPr bwMode="auto">
          <a:xfrm>
            <a:off x="76200" y="1770681"/>
            <a:ext cx="83820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342900" lvl="1" indent="-342900">
              <a:buFont typeface="Wingdings" pitchFamily="2" charset="2"/>
              <a:buChar char="v"/>
            </a:pPr>
            <a:r>
              <a:rPr lang="zh-CN" altLang="en-US" b="1" kern="0" dirty="0">
                <a:latin typeface="Verdana" pitchFamily="34" charset="0"/>
                <a:ea typeface="宋体" pitchFamily="2" charset="-122"/>
              </a:rPr>
              <a:t>何为信道测量？</a:t>
            </a:r>
            <a:endParaRPr lang="en-US" altLang="zh-CN" b="1" kern="0" dirty="0">
              <a:latin typeface="Verdana" pitchFamily="34" charset="0"/>
              <a:ea typeface="宋体" pitchFamily="2" charset="-122"/>
            </a:endParaRPr>
          </a:p>
          <a:p>
            <a:pPr marL="742950" lvl="2" indent="-342900">
              <a:buClr>
                <a:schemeClr val="tx1"/>
              </a:buClr>
              <a:buFont typeface="Wingdings" pitchFamily="2" charset="2"/>
              <a:buChar char="v"/>
            </a:pPr>
            <a:r>
              <a:rPr lang="zh-CN" altLang="en-US" b="0" kern="0" dirty="0">
                <a:ea typeface="宋体" pitchFamily="2" charset="-122"/>
              </a:rPr>
              <a:t>使用专用测量系统，去除系统自身影响，得到原始信道响应数据</a:t>
            </a:r>
            <a:endParaRPr lang="en-US" altLang="zh-CN" b="0" kern="0" dirty="0">
              <a:ea typeface="宋体" pitchFamily="2" charset="-122"/>
            </a:endParaRPr>
          </a:p>
          <a:p>
            <a:pPr marL="0" indent="-400050"/>
            <a:r>
              <a:rPr lang="zh-CN" altLang="en-US" b="0" kern="0" dirty="0">
                <a:ea typeface="宋体" pitchFamily="2" charset="-122"/>
              </a:rPr>
              <a:t>关键问题</a:t>
            </a:r>
            <a:endParaRPr lang="en-US" altLang="zh-CN" b="0" kern="0" dirty="0">
              <a:ea typeface="宋体" pitchFamily="2" charset="-122"/>
            </a:endParaRPr>
          </a:p>
          <a:p>
            <a:pPr marL="742950" lvl="2" indent="-342900">
              <a:buClr>
                <a:schemeClr val="tx1"/>
              </a:buClr>
              <a:buFont typeface="Wingdings" pitchFamily="2" charset="2"/>
              <a:buChar char="v"/>
            </a:pPr>
            <a:r>
              <a:rPr lang="zh-CN" altLang="en-US" b="0" kern="0" dirty="0">
                <a:ea typeface="宋体" pitchFamily="2" charset="-122"/>
              </a:rPr>
              <a:t>测量系统设计</a:t>
            </a:r>
            <a:endParaRPr lang="en-US" altLang="zh-CN" b="0" kern="0" dirty="0">
              <a:ea typeface="宋体" pitchFamily="2" charset="-122"/>
            </a:endParaRPr>
          </a:p>
          <a:p>
            <a:pPr marL="742950" lvl="2" indent="-342900">
              <a:buClr>
                <a:schemeClr val="tx1"/>
              </a:buClr>
              <a:buFont typeface="Wingdings" pitchFamily="2" charset="2"/>
              <a:buChar char="v"/>
            </a:pPr>
            <a:r>
              <a:rPr lang="zh-CN" altLang="en-US" b="0" kern="0" dirty="0">
                <a:ea typeface="宋体" pitchFamily="2" charset="-122"/>
              </a:rPr>
              <a:t>测量系统校正</a:t>
            </a:r>
            <a:endParaRPr lang="en-US" altLang="zh-CN" b="0" kern="0" dirty="0">
              <a:ea typeface="宋体" pitchFamily="2" charset="-122"/>
            </a:endParaRPr>
          </a:p>
          <a:p>
            <a:pPr marL="742950" lvl="2" indent="-342900">
              <a:buClr>
                <a:schemeClr val="tx1"/>
              </a:buClr>
              <a:buFont typeface="Wingdings" pitchFamily="2" charset="2"/>
              <a:buChar char="v"/>
            </a:pPr>
            <a:r>
              <a:rPr lang="zh-CN" altLang="en-US" b="0" kern="0" dirty="0">
                <a:ea typeface="宋体" pitchFamily="2" charset="-122"/>
              </a:rPr>
              <a:t>数据分析与处理</a:t>
            </a:r>
            <a:endParaRPr lang="en-US" altLang="zh-CN" b="0" kern="0" dirty="0">
              <a:ea typeface="宋体" pitchFamily="2" charset="-122"/>
            </a:endParaRPr>
          </a:p>
          <a:p>
            <a:pPr marL="342900" lvl="1" indent="-342900">
              <a:buFont typeface="Wingdings" pitchFamily="2" charset="2"/>
              <a:buChar char="v"/>
            </a:pPr>
            <a:r>
              <a:rPr lang="zh-CN" altLang="en-US" b="1" kern="0" dirty="0">
                <a:latin typeface="Verdana" pitchFamily="34" charset="0"/>
                <a:ea typeface="宋体" pitchFamily="2" charset="-122"/>
              </a:rPr>
              <a:t>为什么要测量？</a:t>
            </a:r>
            <a:endParaRPr lang="en-US" altLang="zh-CN" b="1" kern="0" dirty="0">
              <a:latin typeface="Verdana" pitchFamily="34" charset="0"/>
              <a:ea typeface="宋体" pitchFamily="2" charset="-122"/>
            </a:endParaRPr>
          </a:p>
          <a:p>
            <a:pPr marL="742950" lvl="2" indent="-342900">
              <a:buClr>
                <a:schemeClr val="tx1"/>
              </a:buClr>
              <a:buFont typeface="Wingdings" pitchFamily="2" charset="2"/>
              <a:buChar char="v"/>
            </a:pPr>
            <a:r>
              <a:rPr lang="zh-CN" altLang="en-US" b="0" kern="0" dirty="0">
                <a:ea typeface="宋体" pitchFamily="2" charset="-122"/>
              </a:rPr>
              <a:t>理想与现实的差距 </a:t>
            </a:r>
            <a:endParaRPr lang="en-US" altLang="zh-CN" b="0" kern="0" dirty="0">
              <a:ea typeface="宋体" pitchFamily="2" charset="-122"/>
            </a:endParaRPr>
          </a:p>
          <a:p>
            <a:pPr marL="742950" lvl="2" indent="-342900">
              <a:buClr>
                <a:schemeClr val="tx1"/>
              </a:buClr>
              <a:buFont typeface="Wingdings" pitchFamily="2" charset="2"/>
              <a:buChar char="v"/>
            </a:pPr>
            <a:r>
              <a:rPr lang="zh-CN" altLang="en-US" b="0" kern="0" dirty="0">
                <a:ea typeface="宋体" pitchFamily="2" charset="-122"/>
              </a:rPr>
              <a:t>举例：</a:t>
            </a:r>
            <a:r>
              <a:rPr lang="en-US" altLang="zh-CN" b="0" kern="0" dirty="0">
                <a:ea typeface="宋体" pitchFamily="2" charset="-122"/>
              </a:rPr>
              <a:t>MIMO</a:t>
            </a:r>
            <a:r>
              <a:rPr lang="zh-CN" altLang="en-US" b="0" kern="0" dirty="0">
                <a:ea typeface="宋体" pitchFamily="2" charset="-122"/>
              </a:rPr>
              <a:t>信道容量</a:t>
            </a:r>
            <a:r>
              <a:rPr lang="en-US" altLang="zh-CN" b="0" kern="0" dirty="0">
                <a:ea typeface="宋体" pitchFamily="2" charset="-122"/>
              </a:rPr>
              <a:t>-</a:t>
            </a:r>
            <a:r>
              <a:rPr lang="zh-CN" altLang="en-US" b="0" kern="0" dirty="0">
                <a:ea typeface="宋体" pitchFamily="2" charset="-122"/>
              </a:rPr>
              <a:t>独立同分布高斯信道</a:t>
            </a:r>
            <a:endParaRPr lang="en-US" altLang="zh-CN" b="0" kern="0" dirty="0">
              <a:ea typeface="宋体" pitchFamily="2" charset="-122"/>
            </a:endParaRPr>
          </a:p>
          <a:p>
            <a:pPr marL="742950" lvl="2" indent="-342900">
              <a:buClr>
                <a:schemeClr val="tx1"/>
              </a:buClr>
              <a:buFont typeface="Wingdings" pitchFamily="2" charset="2"/>
              <a:buChar char="v"/>
            </a:pPr>
            <a:endParaRPr lang="en-US" altLang="zh-CN" b="0" kern="0" dirty="0">
              <a:ea typeface="宋体" pitchFamily="2" charset="-122"/>
            </a:endParaRPr>
          </a:p>
          <a:p>
            <a:pPr marL="0" indent="0">
              <a:buFont typeface="Wingdings" pitchFamily="2" charset="2"/>
              <a:buNone/>
            </a:pPr>
            <a:endParaRPr lang="zh-CN" altLang="en-US" b="0" kern="0" dirty="0"/>
          </a:p>
        </p:txBody>
      </p:sp>
    </p:spTree>
    <p:extLst>
      <p:ext uri="{BB962C8B-B14F-4D97-AF65-F5344CB8AC3E}">
        <p14:creationId xmlns:p14="http://schemas.microsoft.com/office/powerpoint/2010/main" val="928451078"/>
      </p:ext>
    </p:extLst>
  </p:cSld>
  <p:clrMapOvr>
    <a:masterClrMapping/>
  </p:clrMapOvr>
  <p:transition>
    <p:cove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13EC1A2-80CC-4BEA-A8B9-2E1E540E6C1F}" type="slidenum">
              <a:rPr lang="zh-CN" altLang="en-GB" smtClean="0"/>
              <a:pPr>
                <a:defRPr/>
              </a:pPr>
              <a:t>116</a:t>
            </a:fld>
            <a:endParaRPr lang="en-GB" altLang="zh-CN"/>
          </a:p>
        </p:txBody>
      </p:sp>
      <p:sp>
        <p:nvSpPr>
          <p:cNvPr id="3" name="Rectangle 2"/>
          <p:cNvSpPr txBox="1">
            <a:spLocks noChangeArrowheads="1"/>
          </p:cNvSpPr>
          <p:nvPr/>
        </p:nvSpPr>
        <p:spPr bwMode="auto">
          <a:xfrm>
            <a:off x="216976" y="887248"/>
            <a:ext cx="7975600" cy="67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zh-CN" altLang="en-US" sz="5400" b="1" kern="0" dirty="0">
                <a:solidFill>
                  <a:srgbClr val="002060"/>
                </a:solidFill>
                <a:latin typeface="大黑体" charset="-122"/>
                <a:ea typeface="大黑体" charset="-122"/>
              </a:rPr>
              <a:t>多径衰落模拟器参考文献</a:t>
            </a:r>
            <a:endParaRPr lang="en-US" altLang="zh-CN" sz="5400" b="1" kern="0" dirty="0">
              <a:solidFill>
                <a:srgbClr val="002060"/>
              </a:solidFill>
              <a:latin typeface="大黑体" charset="-122"/>
              <a:ea typeface="大黑体" charset="-122"/>
            </a:endParaRPr>
          </a:p>
          <a:p>
            <a:pPr eaLnBrk="1" hangingPunct="1"/>
            <a:r>
              <a:rPr lang="en-US" altLang="zh-CN" sz="5400" kern="0" dirty="0">
                <a:solidFill>
                  <a:srgbClr val="002060"/>
                </a:solidFill>
                <a:latin typeface="大黑体" charset="-122"/>
                <a:ea typeface="大黑体" charset="-122"/>
              </a:rPr>
              <a:t>——</a:t>
            </a:r>
            <a:r>
              <a:rPr lang="zh-CN" altLang="en-US" sz="2000" kern="0" dirty="0">
                <a:solidFill>
                  <a:srgbClr val="002060"/>
                </a:solidFill>
                <a:latin typeface="大黑体" charset="-122"/>
                <a:ea typeface="大黑体" charset="-122"/>
              </a:rPr>
              <a:t>可以直接调用</a:t>
            </a:r>
            <a:r>
              <a:rPr lang="en-US" altLang="zh-CN" sz="2000" kern="0" dirty="0" err="1">
                <a:solidFill>
                  <a:srgbClr val="002060"/>
                </a:solidFill>
                <a:latin typeface="大黑体" charset="-122"/>
                <a:ea typeface="大黑体" charset="-122"/>
              </a:rPr>
              <a:t>matlab</a:t>
            </a:r>
            <a:r>
              <a:rPr lang="zh-CN" altLang="en-US" sz="2000" kern="0" dirty="0">
                <a:solidFill>
                  <a:srgbClr val="002060"/>
                </a:solidFill>
                <a:latin typeface="大黑体" charset="-122"/>
                <a:ea typeface="大黑体" charset="-122"/>
              </a:rPr>
              <a:t>多径衰落信道函数</a:t>
            </a:r>
            <a:endParaRPr lang="en-US" altLang="zh-CN" sz="2000" b="1" kern="0" dirty="0">
              <a:solidFill>
                <a:srgbClr val="002060"/>
              </a:solidFill>
              <a:latin typeface="大黑体" charset="-122"/>
              <a:ea typeface="大黑体" charset="-122"/>
            </a:endParaRPr>
          </a:p>
        </p:txBody>
      </p:sp>
      <p:sp>
        <p:nvSpPr>
          <p:cNvPr id="4" name="TextBox 2"/>
          <p:cNvSpPr txBox="1">
            <a:spLocks noChangeArrowheads="1"/>
          </p:cNvSpPr>
          <p:nvPr/>
        </p:nvSpPr>
        <p:spPr bwMode="auto">
          <a:xfrm>
            <a:off x="622852" y="1577850"/>
            <a:ext cx="8149189"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dirty="0">
                <a:solidFill>
                  <a:srgbClr val="000066"/>
                </a:solidFill>
                <a:latin typeface="大黑体" charset="-122"/>
                <a:ea typeface="大黑体" charset="-122"/>
                <a:sym typeface="Symbol" panose="05050102010706020507" pitchFamily="18" charset="2"/>
              </a:rPr>
              <a:t>[1] 《</a:t>
            </a:r>
            <a:r>
              <a:rPr lang="zh-CN" altLang="en-US" dirty="0">
                <a:solidFill>
                  <a:srgbClr val="000066"/>
                </a:solidFill>
                <a:latin typeface="大黑体" charset="-122"/>
                <a:ea typeface="大黑体" charset="-122"/>
                <a:sym typeface="Symbol" panose="05050102010706020507" pitchFamily="18" charset="2"/>
              </a:rPr>
              <a:t>无线通信原理与应用</a:t>
            </a:r>
            <a:r>
              <a:rPr lang="en-US" altLang="zh-CN" dirty="0">
                <a:solidFill>
                  <a:srgbClr val="000066"/>
                </a:solidFill>
                <a:latin typeface="大黑体" charset="-122"/>
                <a:ea typeface="大黑体" charset="-122"/>
                <a:sym typeface="Symbol" panose="05050102010706020507" pitchFamily="18" charset="2"/>
              </a:rPr>
              <a:t>》</a:t>
            </a:r>
            <a:r>
              <a:rPr lang="zh-CN" altLang="en-US" dirty="0">
                <a:solidFill>
                  <a:srgbClr val="000066"/>
                </a:solidFill>
                <a:latin typeface="大黑体" charset="-122"/>
                <a:ea typeface="大黑体" charset="-122"/>
                <a:sym typeface="Symbol" panose="05050102010706020507" pitchFamily="18" charset="2"/>
              </a:rPr>
              <a:t>，</a:t>
            </a:r>
            <a:r>
              <a:rPr lang="en-US" altLang="zh-CN" dirty="0">
                <a:solidFill>
                  <a:srgbClr val="000066"/>
                </a:solidFill>
                <a:latin typeface="大黑体" charset="-122"/>
                <a:ea typeface="大黑体" charset="-122"/>
                <a:sym typeface="Symbol" panose="05050102010706020507" pitchFamily="18" charset="2"/>
              </a:rPr>
              <a:t>Theodore </a:t>
            </a:r>
            <a:r>
              <a:rPr lang="en-US" altLang="zh-CN" dirty="0" err="1">
                <a:solidFill>
                  <a:srgbClr val="000066"/>
                </a:solidFill>
                <a:latin typeface="大黑体" charset="-122"/>
                <a:ea typeface="大黑体" charset="-122"/>
                <a:sym typeface="Symbol" panose="05050102010706020507" pitchFamily="18" charset="2"/>
              </a:rPr>
              <a:t>S.Rappaport</a:t>
            </a:r>
            <a:r>
              <a:rPr lang="zh-CN" altLang="en-US" dirty="0">
                <a:solidFill>
                  <a:srgbClr val="000066"/>
                </a:solidFill>
                <a:latin typeface="大黑体" charset="-122"/>
                <a:ea typeface="大黑体" charset="-122"/>
                <a:sym typeface="Symbol" panose="05050102010706020507" pitchFamily="18" charset="2"/>
              </a:rPr>
              <a:t>著 蔡涛 等翻译 </a:t>
            </a:r>
            <a:endParaRPr lang="en-US" altLang="zh-CN" dirty="0">
              <a:solidFill>
                <a:srgbClr val="000066"/>
              </a:solidFill>
              <a:latin typeface="大黑体" charset="-122"/>
              <a:ea typeface="大黑体" charset="-122"/>
              <a:sym typeface="Symbol" panose="05050102010706020507" pitchFamily="18" charset="2"/>
            </a:endParaRPr>
          </a:p>
          <a:p>
            <a:r>
              <a:rPr lang="en-US" altLang="zh-CN" dirty="0">
                <a:solidFill>
                  <a:srgbClr val="000066"/>
                </a:solidFill>
                <a:latin typeface="大黑体" charset="-122"/>
                <a:ea typeface="大黑体" charset="-122"/>
                <a:sym typeface="Symbol" panose="05050102010706020507" pitchFamily="18" charset="2"/>
              </a:rPr>
              <a:t>    </a:t>
            </a:r>
            <a:r>
              <a:rPr lang="zh-CN" altLang="en-US" dirty="0">
                <a:solidFill>
                  <a:srgbClr val="000066"/>
                </a:solidFill>
                <a:latin typeface="大黑体" charset="-122"/>
                <a:ea typeface="大黑体" charset="-122"/>
                <a:sym typeface="Symbol" panose="05050102010706020507" pitchFamily="18" charset="2"/>
              </a:rPr>
              <a:t>第</a:t>
            </a:r>
            <a:r>
              <a:rPr lang="en-US" altLang="zh-CN" dirty="0">
                <a:solidFill>
                  <a:srgbClr val="000066"/>
                </a:solidFill>
                <a:latin typeface="大黑体" charset="-122"/>
                <a:ea typeface="大黑体" charset="-122"/>
                <a:sym typeface="Symbol" panose="05050102010706020507" pitchFamily="18" charset="2"/>
              </a:rPr>
              <a:t>5</a:t>
            </a:r>
            <a:r>
              <a:rPr lang="zh-CN" altLang="en-US" dirty="0">
                <a:solidFill>
                  <a:srgbClr val="000066"/>
                </a:solidFill>
                <a:latin typeface="大黑体" charset="-122"/>
                <a:ea typeface="大黑体" charset="-122"/>
                <a:sym typeface="Symbol" panose="05050102010706020507" pitchFamily="18" charset="2"/>
              </a:rPr>
              <a:t>章： </a:t>
            </a:r>
            <a:r>
              <a:rPr lang="en-US" altLang="zh-CN" dirty="0">
                <a:solidFill>
                  <a:srgbClr val="000066"/>
                </a:solidFill>
                <a:latin typeface="大黑体" charset="-122"/>
                <a:ea typeface="大黑体" charset="-122"/>
                <a:sym typeface="Symbol" panose="05050102010706020507" pitchFamily="18" charset="2"/>
              </a:rPr>
              <a:t>5 Mobile Radio Propagation: Small-Scale Fading and </a:t>
            </a:r>
            <a:r>
              <a:rPr lang="en-US" altLang="zh-CN" dirty="0" err="1">
                <a:solidFill>
                  <a:srgbClr val="000066"/>
                </a:solidFill>
                <a:latin typeface="大黑体" charset="-122"/>
                <a:ea typeface="大黑体" charset="-122"/>
                <a:sym typeface="Symbol" panose="05050102010706020507" pitchFamily="18" charset="2"/>
              </a:rPr>
              <a:t>Multipatipath</a:t>
            </a:r>
            <a:endParaRPr lang="en-US" altLang="zh-CN" dirty="0">
              <a:solidFill>
                <a:srgbClr val="000066"/>
              </a:solidFill>
              <a:latin typeface="大黑体" charset="-122"/>
              <a:ea typeface="大黑体" charset="-122"/>
              <a:sym typeface="Symbol" panose="05050102010706020507" pitchFamily="18" charset="2"/>
            </a:endParaRPr>
          </a:p>
          <a:p>
            <a:r>
              <a:rPr lang="en-US" altLang="zh-CN" dirty="0">
                <a:solidFill>
                  <a:srgbClr val="000066"/>
                </a:solidFill>
                <a:latin typeface="大黑体" charset="-122"/>
                <a:ea typeface="大黑体" charset="-122"/>
                <a:sym typeface="Symbol" panose="05050102010706020507" pitchFamily="18" charset="2"/>
              </a:rPr>
              <a:t>    </a:t>
            </a:r>
            <a:r>
              <a:rPr lang="zh-CN" altLang="en-US" dirty="0">
                <a:solidFill>
                  <a:srgbClr val="000066"/>
                </a:solidFill>
                <a:latin typeface="大黑体" charset="-122"/>
                <a:ea typeface="大黑体" charset="-122"/>
                <a:sym typeface="Symbol" panose="05050102010706020507" pitchFamily="18" charset="2"/>
              </a:rPr>
              <a:t>参考</a:t>
            </a:r>
            <a:r>
              <a:rPr lang="en-US" altLang="zh-CN" dirty="0" err="1">
                <a:solidFill>
                  <a:srgbClr val="FF0000"/>
                </a:solidFill>
                <a:latin typeface="大黑体" charset="-122"/>
                <a:ea typeface="大黑体" charset="-122"/>
                <a:sym typeface="Symbol" panose="05050102010706020507" pitchFamily="18" charset="2"/>
              </a:rPr>
              <a:t>clark</a:t>
            </a:r>
            <a:r>
              <a:rPr lang="zh-CN" altLang="en-US" dirty="0">
                <a:solidFill>
                  <a:srgbClr val="FF0000"/>
                </a:solidFill>
                <a:latin typeface="大黑体" charset="-122"/>
                <a:ea typeface="大黑体" charset="-122"/>
                <a:sym typeface="Symbol" panose="05050102010706020507" pitchFamily="18" charset="2"/>
              </a:rPr>
              <a:t>瑞丽衰落信道模型</a:t>
            </a:r>
            <a:r>
              <a:rPr lang="zh-CN" altLang="en-US" dirty="0">
                <a:solidFill>
                  <a:srgbClr val="000066"/>
                </a:solidFill>
                <a:latin typeface="大黑体" charset="-122"/>
                <a:ea typeface="大黑体" charset="-122"/>
                <a:sym typeface="Symbol" panose="05050102010706020507" pitchFamily="18" charset="2"/>
              </a:rPr>
              <a:t>的仿真方法编写的</a:t>
            </a:r>
            <a:r>
              <a:rPr lang="en-US" altLang="zh-CN" dirty="0" err="1">
                <a:solidFill>
                  <a:srgbClr val="000066"/>
                </a:solidFill>
                <a:latin typeface="大黑体" charset="-122"/>
                <a:ea typeface="大黑体" charset="-122"/>
                <a:sym typeface="Symbol" panose="05050102010706020507" pitchFamily="18" charset="2"/>
              </a:rPr>
              <a:t>matlab</a:t>
            </a:r>
            <a:r>
              <a:rPr lang="zh-CN" altLang="en-US" dirty="0">
                <a:solidFill>
                  <a:srgbClr val="000066"/>
                </a:solidFill>
                <a:latin typeface="大黑体" charset="-122"/>
                <a:ea typeface="大黑体" charset="-122"/>
                <a:sym typeface="Symbol" panose="05050102010706020507" pitchFamily="18" charset="2"/>
              </a:rPr>
              <a:t>程序</a:t>
            </a:r>
            <a:endParaRPr lang="en-US" altLang="zh-CN" dirty="0">
              <a:solidFill>
                <a:srgbClr val="000066"/>
              </a:solidFill>
              <a:latin typeface="大黑体" charset="-122"/>
              <a:ea typeface="大黑体" charset="-122"/>
              <a:sym typeface="Symbol" panose="05050102010706020507" pitchFamily="18" charset="2"/>
            </a:endParaRPr>
          </a:p>
          <a:p>
            <a:r>
              <a:rPr lang="en-US" altLang="zh-CN" b="1" dirty="0">
                <a:solidFill>
                  <a:srgbClr val="000066"/>
                </a:solidFill>
                <a:latin typeface="大黑体" charset="-122"/>
                <a:ea typeface="大黑体" charset="-122"/>
                <a:sym typeface="Symbol" panose="05050102010706020507" pitchFamily="18" charset="2"/>
              </a:rPr>
              <a:t>[</a:t>
            </a:r>
            <a:r>
              <a:rPr lang="en-US" altLang="zh-CN" dirty="0">
                <a:solidFill>
                  <a:srgbClr val="000066"/>
                </a:solidFill>
                <a:latin typeface="大黑体" charset="-122"/>
                <a:ea typeface="大黑体" charset="-122"/>
                <a:sym typeface="Symbol" panose="05050102010706020507" pitchFamily="18" charset="2"/>
              </a:rPr>
              <a:t>2] Pedro M. Crespo, Jose Jimenez, Computer Simulation of Radio Channels Using a Harmonic </a:t>
            </a:r>
            <a:r>
              <a:rPr lang="en-US" altLang="zh-CN" dirty="0" err="1">
                <a:solidFill>
                  <a:srgbClr val="000066"/>
                </a:solidFill>
                <a:latin typeface="大黑体" charset="-122"/>
                <a:ea typeface="大黑体" charset="-122"/>
                <a:sym typeface="Symbol" panose="05050102010706020507" pitchFamily="18" charset="2"/>
              </a:rPr>
              <a:t>Decompostion</a:t>
            </a:r>
            <a:r>
              <a:rPr lang="en-US" altLang="zh-CN" dirty="0">
                <a:solidFill>
                  <a:srgbClr val="000066"/>
                </a:solidFill>
                <a:latin typeface="大黑体" charset="-122"/>
                <a:ea typeface="大黑体" charset="-122"/>
                <a:sym typeface="Symbol" panose="05050102010706020507" pitchFamily="18" charset="2"/>
              </a:rPr>
              <a:t> Technique, IEEE Trans. on Vehicular Technology, Vol.44, No.3, August 1995</a:t>
            </a:r>
          </a:p>
          <a:p>
            <a:r>
              <a:rPr lang="en-US" altLang="zh-CN" dirty="0">
                <a:solidFill>
                  <a:srgbClr val="000066"/>
                </a:solidFill>
                <a:latin typeface="大黑体" charset="-122"/>
                <a:ea typeface="大黑体" charset="-122"/>
                <a:sym typeface="Symbol" panose="05050102010706020507" pitchFamily="18" charset="2"/>
              </a:rPr>
              <a:t>    </a:t>
            </a:r>
            <a:r>
              <a:rPr lang="zh-CN" altLang="en-US" dirty="0">
                <a:solidFill>
                  <a:srgbClr val="000066"/>
                </a:solidFill>
                <a:latin typeface="大黑体" charset="-122"/>
                <a:ea typeface="大黑体" charset="-122"/>
                <a:sym typeface="Symbol" panose="05050102010706020507" pitchFamily="18" charset="2"/>
              </a:rPr>
              <a:t>采用</a:t>
            </a:r>
            <a:r>
              <a:rPr lang="zh-CN" altLang="zh-CN" dirty="0">
                <a:solidFill>
                  <a:srgbClr val="FF0000"/>
                </a:solidFill>
                <a:latin typeface="大黑体" charset="-122"/>
                <a:ea typeface="大黑体" charset="-122"/>
              </a:rPr>
              <a:t>谐波分解技术</a:t>
            </a:r>
            <a:r>
              <a:rPr lang="zh-CN" altLang="zh-CN" dirty="0">
                <a:solidFill>
                  <a:srgbClr val="000066"/>
                </a:solidFill>
                <a:latin typeface="大黑体" charset="-122"/>
                <a:ea typeface="大黑体" charset="-122"/>
              </a:rPr>
              <a:t>实现无线信道计算机仿真</a:t>
            </a:r>
            <a:r>
              <a:rPr lang="zh-CN" altLang="en-US" dirty="0">
                <a:solidFill>
                  <a:srgbClr val="000066"/>
                </a:solidFill>
                <a:latin typeface="大黑体" charset="-122"/>
                <a:ea typeface="大黑体" charset="-122"/>
              </a:rPr>
              <a:t>，极大提高了仿真效率，但随机特性（尤其是二阶统计特性）有所差异；</a:t>
            </a:r>
            <a:endParaRPr lang="en-US" altLang="zh-CN" dirty="0">
              <a:solidFill>
                <a:srgbClr val="000066"/>
              </a:solidFill>
              <a:latin typeface="大黑体" charset="-122"/>
              <a:ea typeface="大黑体" charset="-122"/>
              <a:sym typeface="Symbol" panose="05050102010706020507" pitchFamily="18" charset="2"/>
            </a:endParaRPr>
          </a:p>
          <a:p>
            <a:r>
              <a:rPr lang="en-US" altLang="zh-CN" dirty="0">
                <a:solidFill>
                  <a:srgbClr val="000066"/>
                </a:solidFill>
                <a:latin typeface="大黑体" charset="-122"/>
                <a:ea typeface="大黑体" charset="-122"/>
                <a:sym typeface="Symbol" panose="05050102010706020507" pitchFamily="18" charset="2"/>
              </a:rPr>
              <a:t>[3] </a:t>
            </a:r>
            <a:r>
              <a:rPr lang="en-US" altLang="zh-CN" dirty="0" err="1">
                <a:solidFill>
                  <a:srgbClr val="000066"/>
                </a:solidFill>
                <a:latin typeface="大黑体" charset="-122"/>
                <a:ea typeface="大黑体" charset="-122"/>
                <a:sym typeface="Symbol" panose="05050102010706020507" pitchFamily="18" charset="2"/>
              </a:rPr>
              <a:t>W.C.Jakes</a:t>
            </a:r>
            <a:r>
              <a:rPr lang="en-US" altLang="zh-CN" dirty="0">
                <a:solidFill>
                  <a:srgbClr val="000066"/>
                </a:solidFill>
                <a:latin typeface="大黑体" charset="-122"/>
                <a:ea typeface="大黑体" charset="-122"/>
                <a:sym typeface="Symbol" panose="05050102010706020507" pitchFamily="18" charset="2"/>
              </a:rPr>
              <a:t> Microwave Mobile Communication. New York: IEEE Press 1974.</a:t>
            </a:r>
          </a:p>
          <a:p>
            <a:r>
              <a:rPr lang="zh-CN" altLang="en-US" dirty="0">
                <a:solidFill>
                  <a:srgbClr val="000066"/>
                </a:solidFill>
                <a:latin typeface="大黑体" charset="-122"/>
                <a:ea typeface="大黑体" charset="-122"/>
                <a:sym typeface="Symbol" panose="05050102010706020507" pitchFamily="18" charset="2"/>
              </a:rPr>
              <a:t>及其改进模型：</a:t>
            </a:r>
          </a:p>
          <a:p>
            <a:r>
              <a:rPr lang="en-US" altLang="zh-CN" dirty="0">
                <a:solidFill>
                  <a:srgbClr val="000066"/>
                </a:solidFill>
                <a:latin typeface="大黑体" charset="-122"/>
                <a:ea typeface="大黑体" charset="-122"/>
                <a:sym typeface="Symbol" panose="05050102010706020507" pitchFamily="18" charset="2"/>
              </a:rPr>
              <a:t>C. Xiao Second-order statistical properties of the WSS Jakes fading channel simulator, IEEE Trans. </a:t>
            </a:r>
            <a:r>
              <a:rPr lang="en-US" altLang="zh-CN" dirty="0" err="1">
                <a:solidFill>
                  <a:srgbClr val="000066"/>
                </a:solidFill>
                <a:latin typeface="大黑体" charset="-122"/>
                <a:ea typeface="大黑体" charset="-122"/>
                <a:sym typeface="Symbol" panose="05050102010706020507" pitchFamily="18" charset="2"/>
              </a:rPr>
              <a:t>Commun</a:t>
            </a:r>
            <a:r>
              <a:rPr lang="en-US" altLang="zh-CN" dirty="0">
                <a:solidFill>
                  <a:srgbClr val="000066"/>
                </a:solidFill>
                <a:latin typeface="大黑体" charset="-122"/>
                <a:ea typeface="大黑体" charset="-122"/>
                <a:sym typeface="Symbol" panose="05050102010706020507" pitchFamily="18" charset="2"/>
              </a:rPr>
              <a:t>., Vol.50, No.9, pp.888-891, June 2002.</a:t>
            </a:r>
          </a:p>
          <a:p>
            <a:r>
              <a:rPr lang="en-US" altLang="zh-CN" dirty="0">
                <a:solidFill>
                  <a:srgbClr val="000066"/>
                </a:solidFill>
                <a:latin typeface="大黑体" charset="-122"/>
                <a:ea typeface="大黑体" charset="-122"/>
                <a:sym typeface="Symbol" panose="05050102010706020507" pitchFamily="18" charset="2"/>
              </a:rPr>
              <a:t>    </a:t>
            </a:r>
            <a:endParaRPr lang="zh-CN" altLang="en-US" dirty="0">
              <a:solidFill>
                <a:srgbClr val="000066"/>
              </a:solidFill>
              <a:latin typeface="大黑体" charset="-122"/>
              <a:ea typeface="大黑体" charset="-122"/>
            </a:endParaRPr>
          </a:p>
        </p:txBody>
      </p:sp>
    </p:spTree>
    <p:extLst>
      <p:ext uri="{BB962C8B-B14F-4D97-AF65-F5344CB8AC3E}">
        <p14:creationId xmlns:p14="http://schemas.microsoft.com/office/powerpoint/2010/main" val="7667179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13EC1A2-80CC-4BEA-A8B9-2E1E540E6C1F}" type="slidenum">
              <a:rPr lang="zh-CN" altLang="en-GB" smtClean="0"/>
              <a:pPr>
                <a:defRPr/>
              </a:pPr>
              <a:t>117</a:t>
            </a:fld>
            <a:endParaRPr lang="en-GB" altLang="zh-CN"/>
          </a:p>
        </p:txBody>
      </p:sp>
      <p:pic>
        <p:nvPicPr>
          <p:cNvPr id="3" name="图片 2"/>
          <p:cNvPicPr>
            <a:picLocks noChangeAspect="1"/>
          </p:cNvPicPr>
          <p:nvPr/>
        </p:nvPicPr>
        <p:blipFill>
          <a:blip r:embed="rId3"/>
          <a:stretch>
            <a:fillRect/>
          </a:stretch>
        </p:blipFill>
        <p:spPr>
          <a:xfrm>
            <a:off x="4381500" y="325971"/>
            <a:ext cx="4620704" cy="4586991"/>
          </a:xfrm>
          <a:prstGeom prst="rect">
            <a:avLst/>
          </a:prstGeom>
        </p:spPr>
      </p:pic>
      <p:sp>
        <p:nvSpPr>
          <p:cNvPr id="4" name="Rectangle 2"/>
          <p:cNvSpPr>
            <a:spLocks noChangeArrowheads="1"/>
          </p:cNvSpPr>
          <p:nvPr/>
        </p:nvSpPr>
        <p:spPr bwMode="auto">
          <a:xfrm>
            <a:off x="0" y="3259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66915320"/>
              </p:ext>
            </p:extLst>
          </p:nvPr>
        </p:nvGraphicFramePr>
        <p:xfrm>
          <a:off x="0" y="325973"/>
          <a:ext cx="4381500" cy="4248150"/>
        </p:xfrm>
        <a:graphic>
          <a:graphicData uri="http://schemas.openxmlformats.org/presentationml/2006/ole">
            <mc:AlternateContent xmlns:mc="http://schemas.openxmlformats.org/markup-compatibility/2006">
              <mc:Choice xmlns:v="urn:schemas-microsoft-com:vml" Requires="v">
                <p:oleObj spid="_x0000_s41072" r:id="rId4" imgW="4379976" imgH="4544568" progId="SmartDraw.2">
                  <p:embed/>
                </p:oleObj>
              </mc:Choice>
              <mc:Fallback>
                <p:oleObj r:id="rId4" imgW="4379976" imgH="4544568" progId="SmartDraw.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5973"/>
                        <a:ext cx="4381500" cy="424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795177" y="4912962"/>
            <a:ext cx="2350980" cy="553998"/>
          </a:xfrm>
          <a:prstGeom prst="rect">
            <a:avLst/>
          </a:prstGeom>
        </p:spPr>
        <p:txBody>
          <a:bodyPr wrap="square">
            <a:spAutoFit/>
          </a:bodyPr>
          <a:lstStyle/>
          <a:p>
            <a:r>
              <a:rPr lang="en-US" altLang="zh-CN" sz="3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Clark</a:t>
            </a:r>
            <a:r>
              <a:rPr lang="zh-CN" altLang="en-US" sz="3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模型</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7" name="矩形 6"/>
          <p:cNvSpPr/>
          <p:nvPr/>
        </p:nvSpPr>
        <p:spPr>
          <a:xfrm>
            <a:off x="5546632" y="4825204"/>
            <a:ext cx="2350980" cy="553998"/>
          </a:xfrm>
          <a:prstGeom prst="rect">
            <a:avLst/>
          </a:prstGeom>
        </p:spPr>
        <p:txBody>
          <a:bodyPr wrap="square">
            <a:spAutoFit/>
          </a:bodyPr>
          <a:lstStyle/>
          <a:p>
            <a:r>
              <a:rPr lang="en-US" altLang="zh-CN" sz="3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Jakes</a:t>
            </a:r>
            <a:r>
              <a:rPr lang="zh-CN" altLang="en-US" sz="3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模型</a:t>
            </a:r>
            <a:endParaRPr lang="zh-CN" altLang="en-US" sz="30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9917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13EC1A2-80CC-4BEA-A8B9-2E1E540E6C1F}" type="slidenum">
              <a:rPr lang="zh-CN" altLang="en-GB" smtClean="0"/>
              <a:pPr>
                <a:defRPr/>
              </a:pPr>
              <a:t>118</a:t>
            </a:fld>
            <a:endParaRPr lang="en-GB"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1094638254"/>
              </p:ext>
            </p:extLst>
          </p:nvPr>
        </p:nvGraphicFramePr>
        <p:xfrm>
          <a:off x="1601088" y="452626"/>
          <a:ext cx="5685441" cy="5142262"/>
        </p:xfrm>
        <a:graphic>
          <a:graphicData uri="http://schemas.openxmlformats.org/presentationml/2006/ole">
            <mc:AlternateContent xmlns:mc="http://schemas.openxmlformats.org/markup-compatibility/2006">
              <mc:Choice xmlns:v="urn:schemas-microsoft-com:vml" Requires="v">
                <p:oleObj spid="_x0000_s42096" name="Visio" r:id="rId3" imgW="6672240" imgH="7054920" progId="Visio.Drawing.11">
                  <p:embed/>
                </p:oleObj>
              </mc:Choice>
              <mc:Fallback>
                <p:oleObj name="Visio" r:id="rId3" imgW="6672240" imgH="705492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088" y="452626"/>
                        <a:ext cx="5685441" cy="5142262"/>
                      </a:xfrm>
                      <a:prstGeom prst="rect">
                        <a:avLst/>
                      </a:prstGeom>
                      <a:noFill/>
                      <a:ln>
                        <a:noFill/>
                      </a:ln>
                    </p:spPr>
                  </p:pic>
                </p:oleObj>
              </mc:Fallback>
            </mc:AlternateContent>
          </a:graphicData>
        </a:graphic>
      </p:graphicFrame>
      <p:sp>
        <p:nvSpPr>
          <p:cNvPr id="4" name="矩形 3"/>
          <p:cNvSpPr/>
          <p:nvPr/>
        </p:nvSpPr>
        <p:spPr>
          <a:xfrm>
            <a:off x="1601088" y="5923002"/>
            <a:ext cx="5520383" cy="553998"/>
          </a:xfrm>
          <a:prstGeom prst="rect">
            <a:avLst/>
          </a:prstGeom>
        </p:spPr>
        <p:txBody>
          <a:bodyPr wrap="square">
            <a:spAutoFit/>
          </a:bodyPr>
          <a:lstStyle/>
          <a:p>
            <a:r>
              <a:rPr lang="zh-CN" altLang="zh-CN" sz="3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宽带无线</a:t>
            </a:r>
            <a:r>
              <a:rPr lang="zh-CN" altLang="en-US" sz="3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多径衰落</a:t>
            </a:r>
            <a:r>
              <a:rPr lang="zh-CN" altLang="zh-CN" sz="3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信道模拟器</a:t>
            </a:r>
            <a:endParaRPr lang="zh-CN" altLang="en-US" sz="30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88535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04800" y="674586"/>
            <a:ext cx="7772400" cy="666750"/>
          </a:xfrm>
        </p:spPr>
        <p:txBody>
          <a:bodyPr/>
          <a:lstStyle/>
          <a:p>
            <a:pPr eaLnBrk="1" hangingPunct="1"/>
            <a:r>
              <a:rPr lang="en-US" altLang="zh-CN" b="1" dirty="0">
                <a:latin typeface="黑体" panose="02010609060101010101" pitchFamily="49" charset="-122"/>
                <a:ea typeface="黑体" panose="02010609060101010101" pitchFamily="49" charset="-122"/>
              </a:rPr>
              <a:t> </a:t>
            </a:r>
            <a:r>
              <a:rPr lang="zh-CN" altLang="en-US" sz="6000" b="1" dirty="0">
                <a:solidFill>
                  <a:srgbClr val="002060"/>
                </a:solidFill>
                <a:latin typeface="黑体" panose="02010609060101010101" pitchFamily="49" charset="-122"/>
                <a:ea typeface="黑体" panose="02010609060101010101" pitchFamily="49" charset="-122"/>
              </a:rPr>
              <a:t>无线信道的参数</a:t>
            </a:r>
            <a:endParaRPr lang="zh-CN" altLang="en-US" b="1" dirty="0">
              <a:solidFill>
                <a:srgbClr val="002060"/>
              </a:solidFill>
              <a:latin typeface="黑体" panose="02010609060101010101" pitchFamily="49" charset="-122"/>
              <a:ea typeface="黑体" panose="02010609060101010101" pitchFamily="49" charset="-122"/>
            </a:endParaRPr>
          </a:p>
        </p:txBody>
      </p:sp>
      <p:sp>
        <p:nvSpPr>
          <p:cNvPr id="26627" name="Rectangle 3"/>
          <p:cNvSpPr>
            <a:spLocks noGrp="1" noChangeArrowheads="1"/>
          </p:cNvSpPr>
          <p:nvPr>
            <p:ph type="body" idx="1"/>
          </p:nvPr>
        </p:nvSpPr>
        <p:spPr>
          <a:xfrm>
            <a:off x="685800" y="1595336"/>
            <a:ext cx="3505200" cy="4145064"/>
          </a:xfrm>
        </p:spPr>
        <p:txBody>
          <a:bodyPr/>
          <a:lstStyle/>
          <a:p>
            <a:pPr eaLnBrk="1" hangingPunct="1">
              <a:buFontTx/>
              <a:buNone/>
            </a:pPr>
            <a:r>
              <a:rPr lang="zh-CN" altLang="en-US" sz="2400" b="1" dirty="0">
                <a:solidFill>
                  <a:srgbClr val="002060"/>
                </a:solidFill>
                <a:latin typeface="大黑体" charset="-122"/>
                <a:ea typeface="大黑体" charset="-122"/>
              </a:rPr>
              <a:t>一阶参数</a:t>
            </a:r>
            <a:endParaRPr lang="zh-CN" altLang="en-US" sz="2000" b="1" dirty="0">
              <a:latin typeface="大黑体" charset="-122"/>
              <a:ea typeface="大黑体" charset="-122"/>
            </a:endParaRPr>
          </a:p>
          <a:p>
            <a:pPr marL="457200" indent="-457200" eaLnBrk="1" hangingPunct="1">
              <a:buClr>
                <a:srgbClr val="002060"/>
              </a:buClr>
              <a:buFont typeface="Wingdings" panose="05000000000000000000" pitchFamily="2" charset="2"/>
              <a:buChar char="l"/>
            </a:pPr>
            <a:r>
              <a:rPr lang="zh-CN" altLang="en-US" sz="2000" b="1" dirty="0">
                <a:latin typeface="大黑体" charset="-122"/>
                <a:ea typeface="大黑体" charset="-122"/>
              </a:rPr>
              <a:t>传播衰减</a:t>
            </a:r>
          </a:p>
          <a:p>
            <a:pPr marL="457200" indent="-457200" eaLnBrk="1" hangingPunct="1">
              <a:buClr>
                <a:srgbClr val="002060"/>
              </a:buClr>
              <a:buFont typeface="Wingdings" panose="05000000000000000000" pitchFamily="2" charset="2"/>
              <a:buChar char="l"/>
            </a:pPr>
            <a:r>
              <a:rPr lang="zh-CN" altLang="en-US" sz="2000" b="1" dirty="0">
                <a:latin typeface="大黑体" charset="-122"/>
                <a:ea typeface="大黑体" charset="-122"/>
              </a:rPr>
              <a:t>	－衰减的平均值</a:t>
            </a:r>
          </a:p>
          <a:p>
            <a:pPr marL="457200" indent="-457200" eaLnBrk="1" hangingPunct="1">
              <a:buClr>
                <a:srgbClr val="002060"/>
              </a:buClr>
              <a:buFont typeface="Wingdings" panose="05000000000000000000" pitchFamily="2" charset="2"/>
              <a:buChar char="l"/>
            </a:pPr>
            <a:r>
              <a:rPr lang="zh-CN" altLang="en-US" sz="2000" b="1" dirty="0">
                <a:latin typeface="大黑体" charset="-122"/>
                <a:ea typeface="大黑体" charset="-122"/>
              </a:rPr>
              <a:t>	－衰减的最大值</a:t>
            </a:r>
          </a:p>
          <a:p>
            <a:pPr marL="457200" indent="-457200" eaLnBrk="1" hangingPunct="1">
              <a:buClr>
                <a:srgbClr val="002060"/>
              </a:buClr>
              <a:buFont typeface="Wingdings" panose="05000000000000000000" pitchFamily="2" charset="2"/>
              <a:buChar char="l"/>
            </a:pPr>
            <a:r>
              <a:rPr lang="zh-CN" altLang="en-US" sz="2000" b="1" dirty="0">
                <a:latin typeface="大黑体" charset="-122"/>
                <a:ea typeface="大黑体" charset="-122"/>
              </a:rPr>
              <a:t>	－衰减的统计特性</a:t>
            </a:r>
          </a:p>
          <a:p>
            <a:pPr marL="457200" indent="-457200" eaLnBrk="1" hangingPunct="1">
              <a:buClr>
                <a:srgbClr val="002060"/>
              </a:buClr>
              <a:buFont typeface="Wingdings" panose="05000000000000000000" pitchFamily="2" charset="2"/>
              <a:buChar char="l"/>
            </a:pPr>
            <a:r>
              <a:rPr lang="zh-CN" altLang="en-US" sz="2000" b="1" dirty="0">
                <a:latin typeface="大黑体" charset="-122"/>
                <a:ea typeface="大黑体" charset="-122"/>
              </a:rPr>
              <a:t>传播时延</a:t>
            </a:r>
          </a:p>
          <a:p>
            <a:pPr marL="457200" indent="-457200" eaLnBrk="1" hangingPunct="1">
              <a:buClr>
                <a:srgbClr val="002060"/>
              </a:buClr>
              <a:buFont typeface="Wingdings" panose="05000000000000000000" pitchFamily="2" charset="2"/>
              <a:buChar char="l"/>
            </a:pPr>
            <a:r>
              <a:rPr lang="zh-CN" altLang="en-US" sz="2000" b="1" dirty="0">
                <a:latin typeface="大黑体" charset="-122"/>
                <a:ea typeface="大黑体" charset="-122"/>
              </a:rPr>
              <a:t>	－时延的平均值</a:t>
            </a:r>
          </a:p>
          <a:p>
            <a:pPr marL="457200" indent="-457200" eaLnBrk="1" hangingPunct="1">
              <a:buClr>
                <a:srgbClr val="002060"/>
              </a:buClr>
              <a:buFont typeface="Wingdings" panose="05000000000000000000" pitchFamily="2" charset="2"/>
              <a:buChar char="l"/>
            </a:pPr>
            <a:r>
              <a:rPr lang="zh-CN" altLang="en-US" sz="2000" b="1" dirty="0">
                <a:latin typeface="大黑体" charset="-122"/>
                <a:ea typeface="大黑体" charset="-122"/>
              </a:rPr>
              <a:t>	－时延的最大值</a:t>
            </a:r>
          </a:p>
          <a:p>
            <a:pPr marL="457200" indent="-457200" eaLnBrk="1" hangingPunct="1">
              <a:buClr>
                <a:srgbClr val="002060"/>
              </a:buClr>
              <a:buFont typeface="Wingdings" panose="05000000000000000000" pitchFamily="2" charset="2"/>
              <a:buChar char="l"/>
            </a:pPr>
            <a:r>
              <a:rPr lang="zh-CN" altLang="en-US" sz="2000" b="1" dirty="0">
                <a:latin typeface="大黑体" charset="-122"/>
                <a:ea typeface="大黑体" charset="-122"/>
              </a:rPr>
              <a:t>	－时延的统计特性</a:t>
            </a:r>
          </a:p>
          <a:p>
            <a:pPr marL="457200" indent="-457200" eaLnBrk="1" hangingPunct="1">
              <a:buClr>
                <a:srgbClr val="002060"/>
              </a:buClr>
              <a:buFont typeface="Wingdings" panose="05000000000000000000" pitchFamily="2" charset="2"/>
              <a:buChar char="l"/>
            </a:pPr>
            <a:r>
              <a:rPr lang="zh-CN" altLang="en-US" sz="2000" b="1" dirty="0">
                <a:latin typeface="大黑体" charset="-122"/>
                <a:ea typeface="大黑体" charset="-122"/>
              </a:rPr>
              <a:t>传播方向</a:t>
            </a:r>
          </a:p>
          <a:p>
            <a:pPr eaLnBrk="1" hangingPunct="1"/>
            <a:endParaRPr lang="en-US" altLang="zh-CN" sz="2000" b="1" dirty="0">
              <a:latin typeface="大黑体" charset="-122"/>
              <a:ea typeface="大黑体" charset="-122"/>
            </a:endParaRPr>
          </a:p>
        </p:txBody>
      </p:sp>
      <p:sp>
        <p:nvSpPr>
          <p:cNvPr id="26628" name="Rectangle 4"/>
          <p:cNvSpPr>
            <a:spLocks noChangeArrowheads="1"/>
          </p:cNvSpPr>
          <p:nvPr/>
        </p:nvSpPr>
        <p:spPr bwMode="auto">
          <a:xfrm>
            <a:off x="4686300" y="1595336"/>
            <a:ext cx="3962400" cy="414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2400" b="1" dirty="0">
                <a:solidFill>
                  <a:srgbClr val="002060"/>
                </a:solidFill>
                <a:latin typeface="大黑体" charset="-122"/>
                <a:ea typeface="大黑体" charset="-122"/>
              </a:rPr>
              <a:t>二阶参数</a:t>
            </a:r>
            <a:r>
              <a:rPr lang="en-US" altLang="zh-CN" sz="2400" b="1" dirty="0">
                <a:solidFill>
                  <a:srgbClr val="002060"/>
                </a:solidFill>
                <a:latin typeface="大黑体" charset="-122"/>
                <a:ea typeface="大黑体" charset="-122"/>
              </a:rPr>
              <a:t>(</a:t>
            </a:r>
            <a:r>
              <a:rPr lang="zh-CN" altLang="en-US" sz="2400" b="1" dirty="0">
                <a:solidFill>
                  <a:srgbClr val="002060"/>
                </a:solidFill>
                <a:latin typeface="大黑体" charset="-122"/>
                <a:ea typeface="大黑体" charset="-122"/>
              </a:rPr>
              <a:t>平稳假设下，相关函数</a:t>
            </a:r>
            <a:r>
              <a:rPr lang="en-US" altLang="zh-CN" sz="2400" b="1" dirty="0">
                <a:solidFill>
                  <a:srgbClr val="002060"/>
                </a:solidFill>
                <a:latin typeface="大黑体" charset="-122"/>
                <a:ea typeface="大黑体" charset="-122"/>
              </a:rPr>
              <a:t>FT)</a:t>
            </a:r>
            <a:endParaRPr lang="zh-CN" altLang="en-US" sz="2400" b="1" dirty="0">
              <a:solidFill>
                <a:srgbClr val="002060"/>
              </a:solidFill>
              <a:latin typeface="大黑体" charset="-122"/>
              <a:ea typeface="大黑体" charset="-122"/>
            </a:endParaRPr>
          </a:p>
          <a:p>
            <a:pPr algn="l"/>
            <a:endParaRPr lang="zh-CN" altLang="en-US" sz="2000" b="1" dirty="0">
              <a:latin typeface="大黑体" charset="-122"/>
              <a:ea typeface="大黑体" charset="-122"/>
            </a:endParaRPr>
          </a:p>
          <a:p>
            <a:pPr algn="l">
              <a:buFont typeface="Wingdings" panose="05000000000000000000" pitchFamily="2" charset="2"/>
              <a:buChar char="l"/>
            </a:pPr>
            <a:r>
              <a:rPr lang="zh-CN" altLang="en-US" sz="2000" b="1" dirty="0">
                <a:latin typeface="大黑体" charset="-122"/>
                <a:ea typeface="大黑体" charset="-122"/>
              </a:rPr>
              <a:t> </a:t>
            </a:r>
            <a:r>
              <a:rPr lang="zh-CN" altLang="en-US" sz="2000" dirty="0">
                <a:solidFill>
                  <a:schemeClr val="tx1"/>
                </a:solidFill>
                <a:latin typeface="大黑体" charset="-122"/>
                <a:ea typeface="大黑体" charset="-122"/>
              </a:rPr>
              <a:t>时间扩展</a:t>
            </a:r>
          </a:p>
          <a:p>
            <a:pPr algn="l"/>
            <a:r>
              <a:rPr lang="zh-CN" altLang="en-US" sz="2000" dirty="0">
                <a:solidFill>
                  <a:schemeClr val="tx1"/>
                </a:solidFill>
                <a:latin typeface="大黑体" charset="-122"/>
                <a:ea typeface="大黑体" charset="-122"/>
              </a:rPr>
              <a:t>  －对信道色散效应的描述</a:t>
            </a:r>
          </a:p>
          <a:p>
            <a:pPr algn="l">
              <a:buFont typeface="Wingdings" panose="05000000000000000000" pitchFamily="2" charset="2"/>
              <a:buChar char="l"/>
            </a:pPr>
            <a:r>
              <a:rPr lang="zh-CN" altLang="en-US" sz="2000" dirty="0">
                <a:solidFill>
                  <a:schemeClr val="tx1"/>
                </a:solidFill>
                <a:latin typeface="大黑体" charset="-122"/>
                <a:ea typeface="大黑体" charset="-122"/>
              </a:rPr>
              <a:t> 频率扩展</a:t>
            </a:r>
          </a:p>
          <a:p>
            <a:pPr algn="l"/>
            <a:r>
              <a:rPr lang="zh-CN" altLang="en-US" sz="2000" dirty="0">
                <a:solidFill>
                  <a:schemeClr val="tx1"/>
                </a:solidFill>
                <a:latin typeface="大黑体" charset="-122"/>
                <a:ea typeface="大黑体" charset="-122"/>
              </a:rPr>
              <a:t>  －对信道时变效应的描述</a:t>
            </a:r>
          </a:p>
          <a:p>
            <a:pPr algn="l">
              <a:buFont typeface="Wingdings" panose="05000000000000000000" pitchFamily="2" charset="2"/>
              <a:buChar char="l"/>
            </a:pPr>
            <a:r>
              <a:rPr lang="zh-CN" altLang="en-US" sz="2000" dirty="0">
                <a:solidFill>
                  <a:schemeClr val="tx1"/>
                </a:solidFill>
                <a:latin typeface="大黑体" charset="-122"/>
                <a:ea typeface="大黑体" charset="-122"/>
              </a:rPr>
              <a:t> 空间扩展</a:t>
            </a:r>
          </a:p>
          <a:p>
            <a:pPr algn="l"/>
            <a:r>
              <a:rPr lang="zh-CN" altLang="en-US" sz="2000" dirty="0">
                <a:solidFill>
                  <a:schemeClr val="tx1"/>
                </a:solidFill>
                <a:latin typeface="大黑体" charset="-122"/>
                <a:ea typeface="大黑体" charset="-122"/>
              </a:rPr>
              <a:t>  －对信道弥散效应的描述</a:t>
            </a:r>
          </a:p>
          <a:p>
            <a:pPr algn="l"/>
            <a:r>
              <a:rPr lang="zh-CN" altLang="en-US" sz="2400" b="1" dirty="0">
                <a:latin typeface="大黑体" charset="-122"/>
                <a:ea typeface="大黑体" charset="-122"/>
              </a:rPr>
              <a:t> </a:t>
            </a:r>
          </a:p>
          <a:p>
            <a:pPr algn="l"/>
            <a:r>
              <a:rPr lang="zh-CN" altLang="en-US" sz="2400" b="1" dirty="0">
                <a:solidFill>
                  <a:srgbClr val="002060"/>
                </a:solidFill>
                <a:latin typeface="大黑体" charset="-122"/>
                <a:ea typeface="大黑体" charset="-122"/>
              </a:rPr>
              <a:t>干扰参数</a:t>
            </a:r>
          </a:p>
          <a:p>
            <a:pPr algn="l"/>
            <a:endParaRPr lang="zh-CN" altLang="en-US" sz="2400" b="1" dirty="0">
              <a:solidFill>
                <a:srgbClr val="CC0000"/>
              </a:solidFill>
              <a:latin typeface="大黑体" charset="-122"/>
              <a:ea typeface="大黑体" charset="-122"/>
            </a:endParaRPr>
          </a:p>
          <a:p>
            <a:pPr marL="457200" indent="-457200">
              <a:spcBef>
                <a:spcPct val="40000"/>
              </a:spcBef>
              <a:buClr>
                <a:srgbClr val="002060"/>
              </a:buClr>
              <a:buSzPct val="110000"/>
              <a:buFont typeface="Wingdings" panose="05000000000000000000" pitchFamily="2" charset="2"/>
              <a:buChar char="l"/>
            </a:pPr>
            <a:r>
              <a:rPr lang="zh-CN" altLang="en-US" sz="2000" b="1" dirty="0">
                <a:latin typeface="大黑体" charset="-122"/>
                <a:ea typeface="大黑体" charset="-122"/>
              </a:rPr>
              <a:t> </a:t>
            </a:r>
            <a:r>
              <a:rPr lang="zh-CN" altLang="en-US" sz="2000" dirty="0">
                <a:solidFill>
                  <a:schemeClr val="tx1"/>
                </a:solidFill>
                <a:latin typeface="大黑体" charset="-122"/>
                <a:ea typeface="大黑体" charset="-122"/>
              </a:rPr>
              <a:t>干扰的性质</a:t>
            </a:r>
          </a:p>
          <a:p>
            <a:pPr marL="457200" indent="-457200">
              <a:spcBef>
                <a:spcPct val="40000"/>
              </a:spcBef>
              <a:buClr>
                <a:srgbClr val="002060"/>
              </a:buClr>
              <a:buSzPct val="110000"/>
              <a:buFont typeface="Wingdings" panose="05000000000000000000" pitchFamily="2" charset="2"/>
              <a:buChar char="l"/>
            </a:pPr>
            <a:r>
              <a:rPr lang="zh-CN" altLang="en-US" sz="2000" dirty="0">
                <a:solidFill>
                  <a:schemeClr val="tx1"/>
                </a:solidFill>
                <a:latin typeface="大黑体" charset="-122"/>
                <a:ea typeface="大黑体" charset="-122"/>
              </a:rPr>
              <a:t> 干扰的强度</a:t>
            </a:r>
          </a:p>
          <a:p>
            <a:pPr algn="l"/>
            <a:endParaRPr lang="en-US" altLang="zh-CN" sz="2400" b="1" dirty="0">
              <a:latin typeface="大黑体" charset="-122"/>
              <a:ea typeface="大黑体" charset="-122"/>
            </a:endParaRP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11</a:t>
            </a:fld>
            <a:endParaRPr lang="en-GB" altLang="zh-CN" dirty="0"/>
          </a:p>
        </p:txBody>
      </p:sp>
      <p:sp>
        <p:nvSpPr>
          <p:cNvPr id="3" name="矩形 2"/>
          <p:cNvSpPr/>
          <p:nvPr/>
        </p:nvSpPr>
        <p:spPr bwMode="auto">
          <a:xfrm>
            <a:off x="4686300" y="4713626"/>
            <a:ext cx="2510725" cy="1862380"/>
          </a:xfrm>
          <a:prstGeom prst="rect">
            <a:avLst/>
          </a:prstGeom>
          <a:noFill/>
          <a:ln w="57150">
            <a:solidFill>
              <a:srgbClr val="C0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Tree>
    <p:extLst>
      <p:ext uri="{BB962C8B-B14F-4D97-AF65-F5344CB8AC3E}">
        <p14:creationId xmlns:p14="http://schemas.microsoft.com/office/powerpoint/2010/main" val="5993898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Text Box 2"/>
          <p:cNvSpPr txBox="1">
            <a:spLocks noChangeArrowheads="1"/>
          </p:cNvSpPr>
          <p:nvPr/>
        </p:nvSpPr>
        <p:spPr bwMode="auto">
          <a:xfrm>
            <a:off x="1935163" y="2349500"/>
            <a:ext cx="6119812" cy="1828800"/>
          </a:xfrm>
          <a:prstGeom prst="rect">
            <a:avLst/>
          </a:prstGeom>
          <a:noFill/>
          <a:ln>
            <a:noFill/>
          </a:ln>
          <a:effectLst/>
          <a:extLst/>
        </p:spPr>
        <p:txBody>
          <a:bodyPr lIns="0" tIns="0" rIns="0" bIns="0">
            <a:spAutoFit/>
          </a:bodyPr>
          <a:lstStyle/>
          <a:p>
            <a:pPr algn="ctr">
              <a:defRPr/>
            </a:pPr>
            <a:r>
              <a:rPr kumimoji="1" lang="zh-CN" altLang="en-US" sz="12000">
                <a:solidFill>
                  <a:srgbClr val="000066"/>
                </a:solidFill>
                <a:effectLst>
                  <a:outerShdw blurRad="38100" dist="38100" dir="2700000" algn="tl">
                    <a:srgbClr val="C0C0C0"/>
                  </a:outerShdw>
                </a:effectLst>
                <a:latin typeface="华文彩云" pitchFamily="2" charset="-122"/>
                <a:ea typeface="华文彩云" pitchFamily="2" charset="-122"/>
              </a:rPr>
              <a:t>谢  谢！</a:t>
            </a:r>
          </a:p>
        </p:txBody>
      </p:sp>
      <p:sp>
        <p:nvSpPr>
          <p:cNvPr id="15363" name="灯片编号占位符 3"/>
          <p:cNvSpPr>
            <a:spLocks noGrp="1"/>
          </p:cNvSpPr>
          <p:nvPr>
            <p:ph type="sldNum" sz="quarter" idx="12"/>
          </p:nvPr>
        </p:nvSpPr>
        <p:spPr>
          <a:xfrm>
            <a:off x="7010400" y="6492875"/>
            <a:ext cx="2133600" cy="365125"/>
          </a:xfrm>
          <a:noFill/>
          <a:ln>
            <a:miter lim="800000"/>
            <a:headEnd/>
            <a:tailEnd/>
          </a:ln>
        </p:spPr>
        <p:txBody>
          <a:bodyPr anchor="ctr"/>
          <a:lstStyle/>
          <a:p>
            <a:fld id="{67D1ABF1-7C78-4C42-B85B-C2A3BE91CC51}" type="slidenum">
              <a:rPr lang="zh-CN" altLang="en-GB" sz="1200" smtClean="0">
                <a:solidFill>
                  <a:srgbClr val="40458C"/>
                </a:solidFill>
              </a:rPr>
              <a:pPr/>
              <a:t>119</a:t>
            </a:fld>
            <a:endParaRPr lang="en-GB" altLang="zh-CN" sz="1200" dirty="0">
              <a:solidFill>
                <a:srgbClr val="40458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solidFill>
                <a:schemeClr val="tx1"/>
              </a:solidFill>
              <a:ea typeface="仿宋_GB2312" pitchFamily="49" charset="-122"/>
            </a:endParaRPr>
          </a:p>
        </p:txBody>
      </p:sp>
      <p:sp>
        <p:nvSpPr>
          <p:cNvPr id="27651" name="Rectangle 3"/>
          <p:cNvSpPr>
            <a:spLocks noGrp="1" noChangeArrowheads="1"/>
          </p:cNvSpPr>
          <p:nvPr>
            <p:ph type="ctrTitle"/>
          </p:nvPr>
        </p:nvSpPr>
        <p:spPr/>
        <p:txBody>
          <a:bodyPr/>
          <a:lstStyle/>
          <a:p>
            <a:pPr eaLnBrk="1" hangingPunct="1"/>
            <a:r>
              <a:rPr lang="zh-CN" altLang="en-US" b="1" dirty="0">
                <a:ea typeface="大黑体" charset="-122"/>
              </a:rPr>
              <a:t>自由空间传播</a:t>
            </a:r>
          </a:p>
        </p:txBody>
      </p:sp>
      <p:sp>
        <p:nvSpPr>
          <p:cNvPr id="2" name="副标题 1"/>
          <p:cNvSpPr>
            <a:spLocks noGrp="1"/>
          </p:cNvSpPr>
          <p:nvPr>
            <p:ph type="subTitle"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72B440EF-8F2B-4DC1-A99A-4D5E5739E338}" type="slidenum">
              <a:rPr lang="zh-CN" altLang="en-GB" smtClean="0"/>
              <a:pPr>
                <a:defRPr/>
              </a:pPr>
              <a:t>12</a:t>
            </a:fld>
            <a:endParaRPr lang="en-GB" altLang="zh-CN" dirty="0"/>
          </a:p>
        </p:txBody>
      </p:sp>
    </p:spTree>
    <p:extLst>
      <p:ext uri="{BB962C8B-B14F-4D97-AF65-F5344CB8AC3E}">
        <p14:creationId xmlns:p14="http://schemas.microsoft.com/office/powerpoint/2010/main" val="185417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80164" y="581313"/>
            <a:ext cx="7772400" cy="742950"/>
          </a:xfrm>
        </p:spPr>
        <p:txBody>
          <a:bodyPr/>
          <a:lstStyle/>
          <a:p>
            <a:pPr eaLnBrk="1" hangingPunct="1"/>
            <a:r>
              <a:rPr lang="zh-CN" altLang="en-US" sz="5400" b="1" dirty="0">
                <a:latin typeface="黑体" panose="02010609060101010101" pitchFamily="49" charset="-122"/>
                <a:ea typeface="黑体" panose="02010609060101010101" pitchFamily="49" charset="-122"/>
              </a:rPr>
              <a:t>什么叫自由空间传播？ </a:t>
            </a:r>
          </a:p>
        </p:txBody>
      </p:sp>
      <p:sp>
        <p:nvSpPr>
          <p:cNvPr id="28675" name="Rectangle 3"/>
          <p:cNvSpPr>
            <a:spLocks noGrp="1" noChangeArrowheads="1"/>
          </p:cNvSpPr>
          <p:nvPr>
            <p:ph type="body" sz="half" idx="1"/>
          </p:nvPr>
        </p:nvSpPr>
        <p:spPr>
          <a:xfrm>
            <a:off x="491264" y="1569243"/>
            <a:ext cx="7950200" cy="1123950"/>
          </a:xfrm>
        </p:spPr>
        <p:txBody>
          <a:bodyPr/>
          <a:lstStyle/>
          <a:p>
            <a:pPr eaLnBrk="1" hangingPunct="1">
              <a:lnSpc>
                <a:spcPct val="150000"/>
              </a:lnSpc>
              <a:buFont typeface="Wingdings" panose="05000000000000000000" pitchFamily="2" charset="2"/>
              <a:buChar char="l"/>
            </a:pPr>
            <a:r>
              <a:rPr lang="zh-CN" altLang="en-US" sz="2000" b="1" dirty="0">
                <a:latin typeface="大黑体" charset="-122"/>
                <a:ea typeface="大黑体" charset="-122"/>
              </a:rPr>
              <a:t>什么叫自由空间？</a:t>
            </a:r>
            <a:r>
              <a:rPr lang="zh-CN" altLang="en-US" sz="2000" b="1" dirty="0">
                <a:solidFill>
                  <a:srgbClr val="C00000"/>
                </a:solidFill>
                <a:latin typeface="大黑体" charset="-122"/>
                <a:ea typeface="大黑体" charset="-122"/>
              </a:rPr>
              <a:t>无任何大气衰减、无任何地形阻挡、无任何传播多径的空间。</a:t>
            </a:r>
          </a:p>
          <a:p>
            <a:pPr eaLnBrk="1" hangingPunct="1">
              <a:lnSpc>
                <a:spcPct val="150000"/>
              </a:lnSpc>
              <a:buFont typeface="Wingdings" panose="05000000000000000000" pitchFamily="2" charset="2"/>
              <a:buChar char="l"/>
            </a:pPr>
            <a:r>
              <a:rPr lang="zh-CN" altLang="en-US" sz="2000" b="1" dirty="0">
                <a:latin typeface="大黑体" charset="-122"/>
                <a:ea typeface="大黑体" charset="-122"/>
              </a:rPr>
              <a:t>以下两种收发天线配置情况下，可以实现</a:t>
            </a:r>
            <a:r>
              <a:rPr lang="zh-CN" altLang="en-US" sz="2000" b="1" dirty="0">
                <a:solidFill>
                  <a:srgbClr val="C00000"/>
                </a:solidFill>
                <a:latin typeface="大黑体" charset="-122"/>
                <a:ea typeface="大黑体" charset="-122"/>
              </a:rPr>
              <a:t>零衰减</a:t>
            </a:r>
            <a:r>
              <a:rPr lang="zh-CN" altLang="en-US" sz="2000" b="1" dirty="0">
                <a:latin typeface="大黑体" charset="-122"/>
                <a:ea typeface="大黑体" charset="-122"/>
              </a:rPr>
              <a:t>的自由空间传播。</a:t>
            </a:r>
          </a:p>
        </p:txBody>
      </p:sp>
      <p:grpSp>
        <p:nvGrpSpPr>
          <p:cNvPr id="28676" name="Group 28"/>
          <p:cNvGrpSpPr>
            <a:grpSpLocks/>
          </p:cNvGrpSpPr>
          <p:nvPr/>
        </p:nvGrpSpPr>
        <p:grpSpPr bwMode="auto">
          <a:xfrm>
            <a:off x="781050" y="3128673"/>
            <a:ext cx="3816350" cy="1987550"/>
            <a:chOff x="342" y="2252"/>
            <a:chExt cx="2404" cy="1252"/>
          </a:xfrm>
        </p:grpSpPr>
        <p:grpSp>
          <p:nvGrpSpPr>
            <p:cNvPr id="28686" name="Group 23"/>
            <p:cNvGrpSpPr>
              <a:grpSpLocks/>
            </p:cNvGrpSpPr>
            <p:nvPr/>
          </p:nvGrpSpPr>
          <p:grpSpPr bwMode="auto">
            <a:xfrm>
              <a:off x="342" y="2252"/>
              <a:ext cx="2404" cy="924"/>
              <a:chOff x="342" y="2420"/>
              <a:chExt cx="2404" cy="924"/>
            </a:xfrm>
          </p:grpSpPr>
          <p:sp>
            <p:nvSpPr>
              <p:cNvPr id="28688" name="AutoShape 15"/>
              <p:cNvSpPr>
                <a:spLocks noChangeArrowheads="1"/>
              </p:cNvSpPr>
              <p:nvPr/>
            </p:nvSpPr>
            <p:spPr bwMode="auto">
              <a:xfrm>
                <a:off x="848" y="2720"/>
                <a:ext cx="96" cy="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240 h 21600"/>
                  <a:gd name="T26" fmla="*/ 18450 w 21600"/>
                  <a:gd name="T27" fmla="*/ 1836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solidFill>
              <a:ln w="9525">
                <a:solidFill>
                  <a:schemeClr val="tx2"/>
                </a:solidFill>
                <a:round/>
                <a:headEnd/>
                <a:tailEnd/>
              </a:ln>
            </p:spPr>
            <p:txBody>
              <a:bodyPr wrap="none" anchor="ctr"/>
              <a:lstStyle/>
              <a:p>
                <a:endParaRPr lang="zh-CN" altLang="en-US"/>
              </a:p>
            </p:txBody>
          </p:sp>
          <p:sp>
            <p:nvSpPr>
              <p:cNvPr id="28689" name="AutoShape 16"/>
              <p:cNvSpPr>
                <a:spLocks noChangeArrowheads="1"/>
              </p:cNvSpPr>
              <p:nvPr/>
            </p:nvSpPr>
            <p:spPr bwMode="auto">
              <a:xfrm>
                <a:off x="2144" y="2728"/>
                <a:ext cx="96" cy="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240 h 21600"/>
                  <a:gd name="T26" fmla="*/ 18450 w 21600"/>
                  <a:gd name="T27" fmla="*/ 1836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solidFill>
              <a:ln w="9525">
                <a:solidFill>
                  <a:schemeClr val="tx2"/>
                </a:solidFill>
                <a:round/>
                <a:headEnd/>
                <a:tailEnd/>
              </a:ln>
            </p:spPr>
            <p:txBody>
              <a:bodyPr wrap="none" anchor="ctr"/>
              <a:lstStyle/>
              <a:p>
                <a:endParaRPr lang="zh-CN" altLang="en-US"/>
              </a:p>
            </p:txBody>
          </p:sp>
          <p:sp>
            <p:nvSpPr>
              <p:cNvPr id="28690" name="Text Box 17"/>
              <p:cNvSpPr txBox="1">
                <a:spLocks noChangeArrowheads="1"/>
              </p:cNvSpPr>
              <p:nvPr/>
            </p:nvSpPr>
            <p:spPr bwMode="auto">
              <a:xfrm>
                <a:off x="342" y="3056"/>
                <a:ext cx="5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1200" b="1" dirty="0">
                    <a:ea typeface="仿宋_GB2312" pitchFamily="49" charset="-122"/>
                  </a:rPr>
                  <a:t>发送天线</a:t>
                </a:r>
              </a:p>
              <a:p>
                <a:pPr eaLnBrk="1" hangingPunct="1"/>
                <a:r>
                  <a:rPr lang="zh-CN" altLang="en-US" sz="1200" b="1" dirty="0">
                    <a:ea typeface="仿宋_GB2312" pitchFamily="49" charset="-122"/>
                  </a:rPr>
                  <a:t>定向</a:t>
                </a:r>
                <a:r>
                  <a:rPr lang="el-GR" altLang="zh-CN" sz="1200" b="1" dirty="0">
                    <a:ea typeface="仿宋_GB2312" pitchFamily="49" charset="-122"/>
                    <a:cs typeface="Times New Roman" panose="02020603050405020304" pitchFamily="18" charset="0"/>
                  </a:rPr>
                  <a:t>δ</a:t>
                </a:r>
                <a:r>
                  <a:rPr lang="zh-CN" altLang="en-US" sz="1200" b="1" dirty="0">
                    <a:ea typeface="仿宋_GB2312" pitchFamily="49" charset="-122"/>
                  </a:rPr>
                  <a:t>波束</a:t>
                </a:r>
              </a:p>
            </p:txBody>
          </p:sp>
          <p:sp>
            <p:nvSpPr>
              <p:cNvPr id="28691" name="Text Box 18"/>
              <p:cNvSpPr txBox="1">
                <a:spLocks noChangeArrowheads="1"/>
              </p:cNvSpPr>
              <p:nvPr/>
            </p:nvSpPr>
            <p:spPr bwMode="auto">
              <a:xfrm>
                <a:off x="2246" y="3048"/>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1200" b="1">
                    <a:ea typeface="仿宋_GB2312" pitchFamily="49" charset="-122"/>
                  </a:rPr>
                  <a:t>接收天线</a:t>
                </a:r>
              </a:p>
              <a:p>
                <a:pPr eaLnBrk="1" hangingPunct="1"/>
                <a:r>
                  <a:rPr lang="zh-CN" altLang="en-US" sz="1200" b="1">
                    <a:ea typeface="仿宋_GB2312" pitchFamily="49" charset="-122"/>
                  </a:rPr>
                  <a:t>定向波束</a:t>
                </a:r>
              </a:p>
            </p:txBody>
          </p:sp>
          <p:sp>
            <p:nvSpPr>
              <p:cNvPr id="28692" name="Line 19"/>
              <p:cNvSpPr>
                <a:spLocks noChangeShapeType="1"/>
              </p:cNvSpPr>
              <p:nvPr/>
            </p:nvSpPr>
            <p:spPr bwMode="auto">
              <a:xfrm flipV="1">
                <a:off x="712" y="2824"/>
                <a:ext cx="136" cy="2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3" name="Line 20"/>
              <p:cNvSpPr>
                <a:spLocks noChangeShapeType="1"/>
              </p:cNvSpPr>
              <p:nvPr/>
            </p:nvSpPr>
            <p:spPr bwMode="auto">
              <a:xfrm flipH="1" flipV="1">
                <a:off x="2248" y="2840"/>
                <a:ext cx="168" cy="20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4" name="Line 21"/>
              <p:cNvSpPr>
                <a:spLocks noChangeShapeType="1"/>
              </p:cNvSpPr>
              <p:nvPr/>
            </p:nvSpPr>
            <p:spPr bwMode="auto">
              <a:xfrm>
                <a:off x="1128" y="2768"/>
                <a:ext cx="84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5" name="Text Box 22"/>
              <p:cNvSpPr txBox="1">
                <a:spLocks noChangeArrowheads="1"/>
              </p:cNvSpPr>
              <p:nvPr/>
            </p:nvSpPr>
            <p:spPr bwMode="auto">
              <a:xfrm>
                <a:off x="1206" y="2420"/>
                <a:ext cx="5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eaLnBrk="1" hangingPunct="1"/>
                <a:r>
                  <a:rPr lang="el-GR" altLang="zh-CN" b="1">
                    <a:ea typeface="仿宋_GB2312" pitchFamily="49" charset="-122"/>
                  </a:rPr>
                  <a:t>δ</a:t>
                </a:r>
                <a:r>
                  <a:rPr lang="en-US" altLang="zh-CN" b="1" dirty="0">
                    <a:ea typeface="仿宋_GB2312" pitchFamily="49" charset="-122"/>
                    <a:cs typeface="Times New Roman" panose="02020603050405020304" pitchFamily="18" charset="0"/>
                  </a:rPr>
                  <a:t>(</a:t>
                </a:r>
                <a:r>
                  <a:rPr lang="el-GR" altLang="zh-CN" b="1">
                    <a:ea typeface="仿宋_GB2312" pitchFamily="49" charset="-122"/>
                  </a:rPr>
                  <a:t>φ</a:t>
                </a:r>
                <a:r>
                  <a:rPr lang="en-US" altLang="zh-CN" b="1" dirty="0">
                    <a:ea typeface="仿宋_GB2312" pitchFamily="49" charset="-122"/>
                  </a:rPr>
                  <a:t>,</a:t>
                </a:r>
                <a:r>
                  <a:rPr lang="el-GR" altLang="zh-CN" b="1">
                    <a:ea typeface="仿宋_GB2312" pitchFamily="49" charset="-122"/>
                  </a:rPr>
                  <a:t>θ</a:t>
                </a:r>
                <a:r>
                  <a:rPr lang="en-US" altLang="zh-CN" b="1" dirty="0">
                    <a:ea typeface="仿宋_GB2312" pitchFamily="49" charset="-122"/>
                  </a:rPr>
                  <a:t>)</a:t>
                </a:r>
              </a:p>
            </p:txBody>
          </p:sp>
        </p:grpSp>
        <p:sp>
          <p:nvSpPr>
            <p:cNvPr id="28687" name="Text Box 24"/>
            <p:cNvSpPr txBox="1">
              <a:spLocks noChangeArrowheads="1"/>
            </p:cNvSpPr>
            <p:nvPr/>
          </p:nvSpPr>
          <p:spPr bwMode="auto">
            <a:xfrm>
              <a:off x="1043" y="3254"/>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000" b="1" dirty="0">
                  <a:ea typeface="仿宋_GB2312" pitchFamily="49" charset="-122"/>
                </a:rPr>
                <a:t>δ</a:t>
              </a:r>
              <a:r>
                <a:rPr lang="zh-CN" altLang="en-US" sz="2000" b="1" dirty="0">
                  <a:ea typeface="仿宋_GB2312" pitchFamily="49" charset="-122"/>
                </a:rPr>
                <a:t>波束发送</a:t>
              </a:r>
            </a:p>
          </p:txBody>
        </p:sp>
      </p:grpSp>
      <p:grpSp>
        <p:nvGrpSpPr>
          <p:cNvPr id="28677" name="Group 27"/>
          <p:cNvGrpSpPr>
            <a:grpSpLocks/>
          </p:cNvGrpSpPr>
          <p:nvPr/>
        </p:nvGrpSpPr>
        <p:grpSpPr bwMode="auto">
          <a:xfrm>
            <a:off x="5070475" y="3124993"/>
            <a:ext cx="3003550" cy="3198813"/>
            <a:chOff x="3372" y="1652"/>
            <a:chExt cx="1892" cy="2015"/>
          </a:xfrm>
        </p:grpSpPr>
        <p:grpSp>
          <p:nvGrpSpPr>
            <p:cNvPr id="28678" name="Group 25"/>
            <p:cNvGrpSpPr>
              <a:grpSpLocks/>
            </p:cNvGrpSpPr>
            <p:nvPr/>
          </p:nvGrpSpPr>
          <p:grpSpPr bwMode="auto">
            <a:xfrm>
              <a:off x="3372" y="1652"/>
              <a:ext cx="1892" cy="1640"/>
              <a:chOff x="3348" y="1964"/>
              <a:chExt cx="1892" cy="1640"/>
            </a:xfrm>
          </p:grpSpPr>
          <p:sp>
            <p:nvSpPr>
              <p:cNvPr id="28680" name="Oval 5"/>
              <p:cNvSpPr>
                <a:spLocks noChangeArrowheads="1"/>
              </p:cNvSpPr>
              <p:nvPr/>
            </p:nvSpPr>
            <p:spPr bwMode="auto">
              <a:xfrm>
                <a:off x="3348" y="2092"/>
                <a:ext cx="1476" cy="15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8681" name="Text Box 9"/>
              <p:cNvSpPr txBox="1">
                <a:spLocks noChangeArrowheads="1"/>
              </p:cNvSpPr>
              <p:nvPr/>
            </p:nvSpPr>
            <p:spPr bwMode="auto">
              <a:xfrm>
                <a:off x="3678" y="3112"/>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eaLnBrk="1" hangingPunct="1"/>
                <a:r>
                  <a:rPr lang="zh-CN" altLang="en-US" sz="1200" b="1">
                    <a:ea typeface="仿宋_GB2312" pitchFamily="49" charset="-122"/>
                  </a:rPr>
                  <a:t>发送天线</a:t>
                </a:r>
              </a:p>
              <a:p>
                <a:pPr algn="l" eaLnBrk="1" hangingPunct="1"/>
                <a:r>
                  <a:rPr lang="zh-CN" altLang="en-US" sz="1200" b="1">
                    <a:ea typeface="仿宋_GB2312" pitchFamily="49" charset="-122"/>
                  </a:rPr>
                  <a:t>全向波束</a:t>
                </a:r>
              </a:p>
            </p:txBody>
          </p:sp>
          <p:sp>
            <p:nvSpPr>
              <p:cNvPr id="28682" name="Text Box 10"/>
              <p:cNvSpPr txBox="1">
                <a:spLocks noChangeArrowheads="1"/>
              </p:cNvSpPr>
              <p:nvPr/>
            </p:nvSpPr>
            <p:spPr bwMode="auto">
              <a:xfrm>
                <a:off x="4740" y="1964"/>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1200" b="1">
                    <a:ea typeface="仿宋_GB2312" pitchFamily="49" charset="-122"/>
                  </a:rPr>
                  <a:t>接收天线</a:t>
                </a:r>
              </a:p>
              <a:p>
                <a:pPr eaLnBrk="1" hangingPunct="1"/>
                <a:r>
                  <a:rPr lang="zh-CN" altLang="en-US" sz="1200" b="1">
                    <a:ea typeface="仿宋_GB2312" pitchFamily="49" charset="-122"/>
                  </a:rPr>
                  <a:t>球体</a:t>
                </a:r>
              </a:p>
            </p:txBody>
          </p:sp>
          <p:sp>
            <p:nvSpPr>
              <p:cNvPr id="28683" name="AutoShape 12"/>
              <p:cNvSpPr>
                <a:spLocks noChangeArrowheads="1"/>
              </p:cNvSpPr>
              <p:nvPr/>
            </p:nvSpPr>
            <p:spPr bwMode="auto">
              <a:xfrm>
                <a:off x="4064" y="2792"/>
                <a:ext cx="96" cy="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240 h 21600"/>
                  <a:gd name="T26" fmla="*/ 18450 w 21600"/>
                  <a:gd name="T27" fmla="*/ 1836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solidFill>
              <a:ln w="9525">
                <a:solidFill>
                  <a:schemeClr val="tx2"/>
                </a:solidFill>
                <a:round/>
                <a:headEnd/>
                <a:tailEnd/>
              </a:ln>
            </p:spPr>
            <p:txBody>
              <a:bodyPr wrap="none" anchor="ctr"/>
              <a:lstStyle/>
              <a:p>
                <a:endParaRPr lang="zh-CN" altLang="en-US"/>
              </a:p>
            </p:txBody>
          </p:sp>
          <p:sp>
            <p:nvSpPr>
              <p:cNvPr id="28684" name="Line 13"/>
              <p:cNvSpPr>
                <a:spLocks noChangeShapeType="1"/>
              </p:cNvSpPr>
              <p:nvPr/>
            </p:nvSpPr>
            <p:spPr bwMode="auto">
              <a:xfrm flipH="1">
                <a:off x="4640" y="2240"/>
                <a:ext cx="192" cy="1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Line 14"/>
              <p:cNvSpPr>
                <a:spLocks noChangeShapeType="1"/>
              </p:cNvSpPr>
              <p:nvPr/>
            </p:nvSpPr>
            <p:spPr bwMode="auto">
              <a:xfrm flipV="1">
                <a:off x="3944" y="2864"/>
                <a:ext cx="144" cy="17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679" name="Text Box 26"/>
            <p:cNvSpPr txBox="1">
              <a:spLocks noChangeArrowheads="1"/>
            </p:cNvSpPr>
            <p:nvPr/>
          </p:nvSpPr>
          <p:spPr bwMode="auto">
            <a:xfrm>
              <a:off x="3546" y="3417"/>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2000" b="1">
                  <a:ea typeface="仿宋_GB2312" pitchFamily="49" charset="-122"/>
                </a:rPr>
                <a:t>球体天线接收</a:t>
              </a:r>
            </a:p>
          </p:txBody>
        </p:sp>
      </p:grpSp>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13</a:t>
            </a:fld>
            <a:endParaRPr lang="en-GB" altLang="zh-CN" dirty="0"/>
          </a:p>
        </p:txBody>
      </p:sp>
      <p:sp>
        <p:nvSpPr>
          <p:cNvPr id="3" name="文本框 2"/>
          <p:cNvSpPr txBox="1"/>
          <p:nvPr/>
        </p:nvSpPr>
        <p:spPr>
          <a:xfrm>
            <a:off x="1062694" y="5199181"/>
            <a:ext cx="3278462" cy="1200329"/>
          </a:xfrm>
          <a:prstGeom prst="rect">
            <a:avLst/>
          </a:prstGeom>
          <a:noFill/>
        </p:spPr>
        <p:txBody>
          <a:bodyPr wrap="none" rtlCol="0">
            <a:spAutoFit/>
          </a:bodyPr>
          <a:lstStyle/>
          <a:p>
            <a:pPr>
              <a:lnSpc>
                <a:spcPct val="150000"/>
              </a:lnSpc>
            </a:pPr>
            <a:r>
              <a:rPr lang="zh-CN" altLang="en-US" sz="2400" dirty="0">
                <a:solidFill>
                  <a:srgbClr val="002060"/>
                </a:solidFill>
                <a:latin typeface="黑体" panose="02010609060101010101" pitchFamily="49" charset="-122"/>
                <a:ea typeface="黑体" panose="02010609060101010101" pitchFamily="49" charset="-122"/>
              </a:rPr>
              <a:t>注意：这里的</a:t>
            </a:r>
            <a:r>
              <a:rPr lang="el-GR" altLang="zh-CN" sz="2400" dirty="0">
                <a:solidFill>
                  <a:srgbClr val="C00000"/>
                </a:solidFill>
                <a:ea typeface="仿宋_GB2312" pitchFamily="49" charset="-122"/>
              </a:rPr>
              <a:t>δ</a:t>
            </a:r>
            <a:r>
              <a:rPr lang="zh-CN" altLang="en-US" sz="2400" dirty="0">
                <a:solidFill>
                  <a:srgbClr val="C00000"/>
                </a:solidFill>
                <a:ea typeface="仿宋_GB2312" pitchFamily="49" charset="-122"/>
              </a:rPr>
              <a:t>波束</a:t>
            </a:r>
            <a:r>
              <a:rPr lang="zh-CN" altLang="en-US" sz="2400" dirty="0">
                <a:solidFill>
                  <a:srgbClr val="002060"/>
                </a:solidFill>
                <a:ea typeface="仿宋_GB2312" pitchFamily="49" charset="-122"/>
              </a:rPr>
              <a:t>为</a:t>
            </a:r>
            <a:endParaRPr lang="en-US" altLang="zh-CN" sz="2400" dirty="0">
              <a:solidFill>
                <a:srgbClr val="002060"/>
              </a:solidFill>
              <a:ea typeface="仿宋_GB2312" pitchFamily="49" charset="-122"/>
            </a:endParaRPr>
          </a:p>
          <a:p>
            <a:pPr>
              <a:lnSpc>
                <a:spcPct val="150000"/>
              </a:lnSpc>
            </a:pPr>
            <a:r>
              <a:rPr lang="zh-CN" altLang="en-US" sz="2400" dirty="0">
                <a:solidFill>
                  <a:srgbClr val="C00000"/>
                </a:solidFill>
                <a:ea typeface="仿宋_GB2312" pitchFamily="49" charset="-122"/>
              </a:rPr>
              <a:t>空间冲激响应波束</a:t>
            </a:r>
            <a:r>
              <a:rPr lang="zh-CN" altLang="en-US" sz="2400" dirty="0">
                <a:solidFill>
                  <a:srgbClr val="002060"/>
                </a:solidFill>
                <a:ea typeface="仿宋_GB2312" pitchFamily="49" charset="-122"/>
              </a:rPr>
              <a:t>！</a:t>
            </a:r>
          </a:p>
        </p:txBody>
      </p:sp>
      <p:sp>
        <p:nvSpPr>
          <p:cNvPr id="26" name="矩形 25"/>
          <p:cNvSpPr/>
          <p:nvPr/>
        </p:nvSpPr>
        <p:spPr>
          <a:xfrm>
            <a:off x="1736725" y="6400556"/>
            <a:ext cx="5442516" cy="461665"/>
          </a:xfrm>
          <a:prstGeom prst="rect">
            <a:avLst/>
          </a:prstGeom>
        </p:spPr>
        <p:txBody>
          <a:bodyPr wrap="none">
            <a:spAutoFit/>
          </a:bodyPr>
          <a:lstStyle/>
          <a:p>
            <a:r>
              <a:rPr lang="zh-CN" altLang="en-US" sz="2400" kern="0" dirty="0">
                <a:solidFill>
                  <a:srgbClr val="C00000"/>
                </a:solidFill>
                <a:latin typeface="黑体" panose="02010609060101010101" pitchFamily="49" charset="-122"/>
                <a:ea typeface="黑体" panose="02010609060101010101" pitchFamily="49" charset="-122"/>
              </a:rPr>
              <a:t>延伸</a:t>
            </a:r>
            <a:r>
              <a:rPr lang="zh-CN" altLang="en-US" sz="2400" kern="0" dirty="0">
                <a:solidFill>
                  <a:srgbClr val="40458C"/>
                </a:solidFill>
                <a:latin typeface="黑体" panose="02010609060101010101" pitchFamily="49" charset="-122"/>
                <a:ea typeface="黑体" panose="02010609060101010101" pitchFamily="49" charset="-122"/>
              </a:rPr>
              <a:t>：空间冲激响应格林函数，卷积</a:t>
            </a:r>
            <a:r>
              <a:rPr lang="en-US" altLang="zh-CN" sz="2400" kern="0" dirty="0">
                <a:solidFill>
                  <a:srgbClr val="40458C"/>
                </a:solidFill>
                <a:latin typeface="黑体" panose="02010609060101010101" pitchFamily="49" charset="-122"/>
                <a:ea typeface="黑体" panose="02010609060101010101" pitchFamily="49" charset="-122"/>
              </a:rPr>
              <a:t>…</a:t>
            </a:r>
            <a:endParaRPr lang="zh-CN" altLang="en-US" sz="8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388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14509" y="568325"/>
            <a:ext cx="7772400" cy="742950"/>
          </a:xfrm>
        </p:spPr>
        <p:txBody>
          <a:bodyPr/>
          <a:lstStyle/>
          <a:p>
            <a:pPr eaLnBrk="1" hangingPunct="1"/>
            <a:r>
              <a:rPr lang="zh-CN" altLang="en-US" sz="4800" b="1" dirty="0">
                <a:latin typeface="黑体" panose="02010609060101010101" pitchFamily="49" charset="-122"/>
                <a:ea typeface="黑体" panose="02010609060101010101" pitchFamily="49" charset="-122"/>
              </a:rPr>
              <a:t>自由空间传播的能量扩散 </a:t>
            </a:r>
          </a:p>
        </p:txBody>
      </p:sp>
      <p:sp>
        <p:nvSpPr>
          <p:cNvPr id="29699" name="Rectangle 3"/>
          <p:cNvSpPr>
            <a:spLocks noGrp="1" noChangeArrowheads="1"/>
          </p:cNvSpPr>
          <p:nvPr>
            <p:ph type="body" sz="half" idx="1"/>
          </p:nvPr>
        </p:nvSpPr>
        <p:spPr>
          <a:xfrm>
            <a:off x="659633" y="1520825"/>
            <a:ext cx="4191000" cy="3778250"/>
          </a:xfrm>
        </p:spPr>
        <p:txBody>
          <a:bodyPr/>
          <a:lstStyle/>
          <a:p>
            <a:pPr eaLnBrk="1" hangingPunct="1">
              <a:lnSpc>
                <a:spcPct val="120000"/>
              </a:lnSpc>
              <a:buFont typeface="Wingdings" pitchFamily="2" charset="2"/>
              <a:buChar char="l"/>
            </a:pPr>
            <a:r>
              <a:rPr lang="zh-CN" altLang="en-US" sz="2000" b="1" dirty="0">
                <a:latin typeface="大黑体" charset="-122"/>
                <a:ea typeface="大黑体" charset="-122"/>
              </a:rPr>
              <a:t>由于天线的物理</a:t>
            </a:r>
            <a:r>
              <a:rPr lang="zh-CN" altLang="en-US" sz="2000" b="1" dirty="0">
                <a:solidFill>
                  <a:srgbClr val="C00000"/>
                </a:solidFill>
                <a:latin typeface="大黑体" charset="-122"/>
                <a:ea typeface="大黑体" charset="-122"/>
              </a:rPr>
              <a:t>面积是有限的</a:t>
            </a:r>
            <a:r>
              <a:rPr lang="zh-CN" altLang="en-US" sz="2000" b="1" dirty="0">
                <a:latin typeface="大黑体" charset="-122"/>
                <a:ea typeface="大黑体" charset="-122"/>
              </a:rPr>
              <a:t>，以上给出的收发天线配置实际上是无法实现的。</a:t>
            </a:r>
          </a:p>
          <a:p>
            <a:pPr eaLnBrk="1" hangingPunct="1">
              <a:lnSpc>
                <a:spcPct val="120000"/>
              </a:lnSpc>
              <a:buFont typeface="Wingdings" pitchFamily="2" charset="2"/>
              <a:buChar char="l"/>
            </a:pPr>
            <a:r>
              <a:rPr lang="zh-CN" altLang="en-US" sz="2000" b="1" dirty="0">
                <a:latin typeface="大黑体" charset="-122"/>
                <a:ea typeface="大黑体" charset="-122"/>
              </a:rPr>
              <a:t>无线电波在自由空间传播时，其单位面积中的能量会因为扩散而减少。这种</a:t>
            </a:r>
            <a:r>
              <a:rPr lang="zh-CN" altLang="en-US" sz="2000" b="1" dirty="0">
                <a:solidFill>
                  <a:srgbClr val="C00000"/>
                </a:solidFill>
                <a:latin typeface="大黑体" charset="-122"/>
                <a:ea typeface="大黑体" charset="-122"/>
              </a:rPr>
              <a:t>能量扩散</a:t>
            </a:r>
            <a:r>
              <a:rPr lang="zh-CN" altLang="en-US" sz="2000" b="1" dirty="0">
                <a:latin typeface="大黑体" charset="-122"/>
                <a:ea typeface="大黑体" charset="-122"/>
              </a:rPr>
              <a:t>，是自由空间传播衰减的主要来源。</a:t>
            </a:r>
          </a:p>
          <a:p>
            <a:pPr eaLnBrk="1" hangingPunct="1">
              <a:lnSpc>
                <a:spcPct val="120000"/>
              </a:lnSpc>
              <a:buFont typeface="Wingdings" pitchFamily="2" charset="2"/>
              <a:buChar char="l"/>
            </a:pPr>
            <a:r>
              <a:rPr lang="zh-CN" altLang="en-US" sz="2000" b="1" dirty="0">
                <a:latin typeface="大黑体" charset="-122"/>
                <a:ea typeface="大黑体" charset="-122"/>
              </a:rPr>
              <a:t>如图所示，发射功率为</a:t>
            </a:r>
            <a:r>
              <a:rPr lang="en-US" altLang="zh-CN" sz="2000" b="1" dirty="0">
                <a:latin typeface="大黑体" charset="-122"/>
                <a:ea typeface="大黑体" charset="-122"/>
              </a:rPr>
              <a:t>P</a:t>
            </a:r>
            <a:r>
              <a:rPr lang="en-US" altLang="zh-CN" sz="2000" b="1" baseline="-25000" dirty="0">
                <a:latin typeface="大黑体" charset="-122"/>
                <a:ea typeface="大黑体" charset="-122"/>
              </a:rPr>
              <a:t>T</a:t>
            </a:r>
            <a:r>
              <a:rPr lang="zh-CN" altLang="en-US" sz="2000" b="1" dirty="0">
                <a:latin typeface="大黑体" charset="-122"/>
                <a:ea typeface="大黑体" charset="-122"/>
              </a:rPr>
              <a:t>，</a:t>
            </a:r>
            <a:r>
              <a:rPr lang="zh-CN" altLang="zh-CN" sz="2000" b="1" dirty="0">
                <a:latin typeface="大黑体" charset="-122"/>
                <a:ea typeface="大黑体" charset="-122"/>
              </a:rPr>
              <a:t>发射天线为各向均匀辐射，则以发射源为中心，</a:t>
            </a:r>
            <a:r>
              <a:rPr lang="en-US" altLang="zh-CN" sz="2000" b="1" dirty="0">
                <a:latin typeface="大黑体" charset="-122"/>
                <a:ea typeface="大黑体" charset="-122"/>
              </a:rPr>
              <a:t>d</a:t>
            </a:r>
            <a:r>
              <a:rPr lang="zh-CN" altLang="en-US" sz="2000" b="1" dirty="0">
                <a:latin typeface="大黑体" charset="-122"/>
                <a:ea typeface="大黑体" charset="-122"/>
              </a:rPr>
              <a:t>为半径的球面上单位面积的功率（</a:t>
            </a:r>
            <a:r>
              <a:rPr lang="zh-CN" altLang="en-US" sz="2000" b="1" dirty="0">
                <a:solidFill>
                  <a:srgbClr val="FF0000"/>
                </a:solidFill>
                <a:latin typeface="大黑体" charset="-122"/>
                <a:ea typeface="大黑体" charset="-122"/>
              </a:rPr>
              <a:t>功率密度</a:t>
            </a:r>
            <a:r>
              <a:rPr lang="zh-CN" altLang="en-US" sz="2000" b="1" dirty="0">
                <a:latin typeface="大黑体" charset="-122"/>
                <a:ea typeface="大黑体" charset="-122"/>
              </a:rPr>
              <a:t>）为：</a:t>
            </a:r>
          </a:p>
          <a:p>
            <a:pPr eaLnBrk="1" hangingPunct="1">
              <a:lnSpc>
                <a:spcPct val="120000"/>
              </a:lnSpc>
              <a:buFontTx/>
              <a:buNone/>
            </a:pPr>
            <a:r>
              <a:rPr lang="zh-CN" altLang="en-US" sz="2000" b="1" dirty="0">
                <a:latin typeface="大黑体" charset="-122"/>
                <a:ea typeface="大黑体" charset="-122"/>
              </a:rPr>
              <a:t>		</a:t>
            </a:r>
            <a:r>
              <a:rPr lang="en-US" altLang="zh-CN" sz="2000" b="1" dirty="0">
                <a:latin typeface="大黑体" charset="-122"/>
                <a:ea typeface="大黑体" charset="-122"/>
              </a:rPr>
              <a:t>S </a:t>
            </a:r>
            <a:r>
              <a:rPr lang="zh-CN" altLang="en-US" sz="2000" b="1" dirty="0">
                <a:latin typeface="大黑体" charset="-122"/>
                <a:ea typeface="大黑体" charset="-122"/>
              </a:rPr>
              <a:t>＝ </a:t>
            </a:r>
            <a:r>
              <a:rPr lang="en-US" altLang="zh-CN" sz="2000" b="1" dirty="0">
                <a:latin typeface="大黑体" charset="-122"/>
                <a:ea typeface="大黑体" charset="-122"/>
              </a:rPr>
              <a:t>P</a:t>
            </a:r>
            <a:r>
              <a:rPr lang="en-US" altLang="zh-CN" sz="2000" b="1" baseline="-25000" dirty="0">
                <a:latin typeface="大黑体" charset="-122"/>
                <a:ea typeface="大黑体" charset="-122"/>
              </a:rPr>
              <a:t>T </a:t>
            </a:r>
            <a:r>
              <a:rPr lang="en-US" altLang="zh-CN" sz="2000" b="1" dirty="0">
                <a:latin typeface="大黑体" charset="-122"/>
                <a:ea typeface="大黑体" charset="-122"/>
              </a:rPr>
              <a:t>/ 4</a:t>
            </a:r>
            <a:r>
              <a:rPr lang="en-US" altLang="zh-CN" sz="2000" b="1" dirty="0">
                <a:latin typeface="大黑体" charset="-122"/>
                <a:ea typeface="大黑体" charset="-122"/>
                <a:sym typeface="Symbol" panose="05050102010706020507" pitchFamily="18" charset="2"/>
              </a:rPr>
              <a:t> d</a:t>
            </a:r>
            <a:r>
              <a:rPr lang="en-US" altLang="zh-CN" sz="2000" b="1" baseline="30000" dirty="0">
                <a:latin typeface="大黑体" charset="-122"/>
                <a:ea typeface="大黑体" charset="-122"/>
                <a:sym typeface="Symbol" panose="05050102010706020507" pitchFamily="18" charset="2"/>
              </a:rPr>
              <a:t>2</a:t>
            </a:r>
            <a:endParaRPr lang="en-US" altLang="zh-CN" sz="2000" b="1" dirty="0">
              <a:latin typeface="大黑体" charset="-122"/>
              <a:ea typeface="大黑体" charset="-122"/>
            </a:endParaRPr>
          </a:p>
        </p:txBody>
      </p:sp>
      <p:sp>
        <p:nvSpPr>
          <p:cNvPr id="29700" name="Rectangle 4"/>
          <p:cNvSpPr>
            <a:spLocks noGrp="1" noChangeArrowheads="1"/>
          </p:cNvSpPr>
          <p:nvPr>
            <p:ph type="body" sz="half" idx="2"/>
          </p:nvPr>
        </p:nvSpPr>
        <p:spPr>
          <a:xfrm>
            <a:off x="5124450" y="1752600"/>
            <a:ext cx="3810000" cy="4648200"/>
          </a:xfrm>
        </p:spPr>
        <p:txBody>
          <a:bodyPr/>
          <a:lstStyle/>
          <a:p>
            <a:pPr eaLnBrk="1" hangingPunct="1">
              <a:buFont typeface="Wingdings" panose="05000000000000000000" pitchFamily="2" charset="2"/>
              <a:buChar char="l"/>
            </a:pPr>
            <a:r>
              <a:rPr lang="zh-CN" altLang="en-US" sz="2400" b="1" dirty="0">
                <a:solidFill>
                  <a:srgbClr val="C00000"/>
                </a:solidFill>
                <a:ea typeface="大黑体" charset="-122"/>
              </a:rPr>
              <a:t>球面上的功率流</a:t>
            </a:r>
          </a:p>
        </p:txBody>
      </p:sp>
      <p:grpSp>
        <p:nvGrpSpPr>
          <p:cNvPr id="29701" name="Group 11"/>
          <p:cNvGrpSpPr>
            <a:grpSpLocks/>
          </p:cNvGrpSpPr>
          <p:nvPr/>
        </p:nvGrpSpPr>
        <p:grpSpPr bwMode="auto">
          <a:xfrm>
            <a:off x="5543550" y="2743200"/>
            <a:ext cx="2343150" cy="2571750"/>
            <a:chOff x="3492" y="1464"/>
            <a:chExt cx="1476" cy="1620"/>
          </a:xfrm>
        </p:grpSpPr>
        <p:sp>
          <p:nvSpPr>
            <p:cNvPr id="29702" name="Oval 5"/>
            <p:cNvSpPr>
              <a:spLocks noChangeArrowheads="1"/>
            </p:cNvSpPr>
            <p:nvPr/>
          </p:nvSpPr>
          <p:spPr bwMode="auto">
            <a:xfrm>
              <a:off x="3492" y="1572"/>
              <a:ext cx="1476" cy="15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9703" name="Line 6"/>
            <p:cNvSpPr>
              <a:spLocks noChangeShapeType="1"/>
            </p:cNvSpPr>
            <p:nvPr/>
          </p:nvSpPr>
          <p:spPr bwMode="auto">
            <a:xfrm flipH="1" flipV="1">
              <a:off x="4068" y="1512"/>
              <a:ext cx="1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4" name="Line 7"/>
            <p:cNvSpPr>
              <a:spLocks noChangeShapeType="1"/>
            </p:cNvSpPr>
            <p:nvPr/>
          </p:nvSpPr>
          <p:spPr bwMode="auto">
            <a:xfrm flipV="1">
              <a:off x="4236" y="1584"/>
              <a:ext cx="192" cy="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5" name="Oval 8" descr="75%"/>
            <p:cNvSpPr>
              <a:spLocks noChangeArrowheads="1"/>
            </p:cNvSpPr>
            <p:nvPr/>
          </p:nvSpPr>
          <p:spPr bwMode="auto">
            <a:xfrm>
              <a:off x="4080" y="1464"/>
              <a:ext cx="348" cy="204"/>
            </a:xfrm>
            <a:prstGeom prst="ellipse">
              <a:avLst/>
            </a:prstGeom>
            <a:pattFill prst="pct75">
              <a:fgClr>
                <a:schemeClr val="tx2"/>
              </a:fgClr>
              <a:bgClr>
                <a:srgbClr val="FFFFFF"/>
              </a:bgClr>
            </a:pattFill>
            <a:ln w="9525">
              <a:solidFill>
                <a:schemeClr val="tx1"/>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9706" name="Text Box 9"/>
            <p:cNvSpPr txBox="1">
              <a:spLocks noChangeArrowheads="1"/>
            </p:cNvSpPr>
            <p:nvPr/>
          </p:nvSpPr>
          <p:spPr bwMode="auto">
            <a:xfrm>
              <a:off x="4334" y="2179"/>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eaLnBrk="1" hangingPunct="1"/>
              <a:r>
                <a:rPr lang="en-US" altLang="zh-CN" sz="2000" b="1" dirty="0">
                  <a:ea typeface="仿宋_GB2312" pitchFamily="49" charset="-122"/>
                </a:rPr>
                <a:t>P</a:t>
              </a:r>
              <a:r>
                <a:rPr lang="en-US" altLang="zh-CN" sz="2000" b="1" baseline="-25000" dirty="0">
                  <a:ea typeface="仿宋_GB2312" pitchFamily="49" charset="-122"/>
                </a:rPr>
                <a:t>T</a:t>
              </a:r>
              <a:endParaRPr lang="en-US" altLang="zh-CN" sz="2000" b="1" dirty="0">
                <a:ea typeface="仿宋_GB2312" pitchFamily="49" charset="-122"/>
              </a:endParaRPr>
            </a:p>
          </p:txBody>
        </p:sp>
        <p:sp>
          <p:nvSpPr>
            <p:cNvPr id="29707" name="Text Box 10"/>
            <p:cNvSpPr txBox="1">
              <a:spLocks noChangeArrowheads="1"/>
            </p:cNvSpPr>
            <p:nvPr/>
          </p:nvSpPr>
          <p:spPr bwMode="auto">
            <a:xfrm>
              <a:off x="4442" y="175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eaLnBrk="1" hangingPunct="1"/>
              <a:r>
                <a:rPr lang="en-US" altLang="zh-CN" sz="2000" b="1" dirty="0">
                  <a:ea typeface="仿宋_GB2312" pitchFamily="49" charset="-122"/>
                </a:rPr>
                <a:t>d</a:t>
              </a:r>
            </a:p>
          </p:txBody>
        </p:sp>
      </p:grpSp>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14</a:t>
            </a:fld>
            <a:endParaRPr lang="en-GB" altLang="zh-CN" dirty="0"/>
          </a:p>
        </p:txBody>
      </p:sp>
    </p:spTree>
    <p:extLst>
      <p:ext uri="{BB962C8B-B14F-4D97-AF65-F5344CB8AC3E}">
        <p14:creationId xmlns:p14="http://schemas.microsoft.com/office/powerpoint/2010/main" val="459674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01658" y="769692"/>
            <a:ext cx="7772400" cy="552450"/>
          </a:xfrm>
        </p:spPr>
        <p:txBody>
          <a:bodyPr/>
          <a:lstStyle/>
          <a:p>
            <a:pPr eaLnBrk="1" hangingPunct="1"/>
            <a:r>
              <a:rPr lang="en-US" altLang="zh-CN" sz="5400" b="1" dirty="0">
                <a:latin typeface="黑体" panose="02010609060101010101" pitchFamily="49" charset="-122"/>
                <a:ea typeface="黑体" panose="02010609060101010101" pitchFamily="49" charset="-122"/>
              </a:rPr>
              <a:t> </a:t>
            </a:r>
            <a:r>
              <a:rPr lang="zh-CN" altLang="en-US" sz="5400" b="1" dirty="0">
                <a:latin typeface="黑体" panose="02010609060101010101" pitchFamily="49" charset="-122"/>
                <a:ea typeface="黑体" panose="02010609060101010101" pitchFamily="49" charset="-122"/>
              </a:rPr>
              <a:t>自由空间传播衰减</a:t>
            </a:r>
          </a:p>
        </p:txBody>
      </p:sp>
      <p:sp>
        <p:nvSpPr>
          <p:cNvPr id="30723" name="Rectangle 3"/>
          <p:cNvSpPr>
            <a:spLocks noGrp="1" noChangeArrowheads="1"/>
          </p:cNvSpPr>
          <p:nvPr>
            <p:ph type="body" sz="half" idx="1"/>
          </p:nvPr>
        </p:nvSpPr>
        <p:spPr>
          <a:xfrm>
            <a:off x="588253" y="1644380"/>
            <a:ext cx="4419600" cy="4933950"/>
          </a:xfrm>
        </p:spPr>
        <p:txBody>
          <a:bodyPr/>
          <a:lstStyle/>
          <a:p>
            <a:pPr eaLnBrk="1" hangingPunct="1">
              <a:lnSpc>
                <a:spcPct val="90000"/>
              </a:lnSpc>
              <a:buFont typeface="Wingdings" panose="05000000000000000000" pitchFamily="2" charset="2"/>
              <a:buChar char="l"/>
            </a:pPr>
            <a:r>
              <a:rPr lang="zh-CN" altLang="en-US" sz="2000" b="1" dirty="0">
                <a:latin typeface="大黑体" charset="-122"/>
                <a:ea typeface="大黑体" charset="-122"/>
              </a:rPr>
              <a:t>由于天线有方向性（设发射天线增益为</a:t>
            </a:r>
            <a:r>
              <a:rPr lang="en-US" altLang="zh-CN" sz="2000" b="1" dirty="0">
                <a:latin typeface="大黑体" charset="-122"/>
                <a:ea typeface="大黑体" charset="-122"/>
              </a:rPr>
              <a:t>G</a:t>
            </a:r>
            <a:r>
              <a:rPr lang="en-US" altLang="zh-CN" sz="2000" b="1" baseline="-25000" dirty="0">
                <a:latin typeface="大黑体" charset="-122"/>
                <a:ea typeface="大黑体" charset="-122"/>
              </a:rPr>
              <a:t>T</a:t>
            </a:r>
            <a:r>
              <a:rPr lang="zh-CN" altLang="en-US" sz="2000" b="1" dirty="0">
                <a:latin typeface="大黑体" charset="-122"/>
                <a:ea typeface="大黑体" charset="-122"/>
              </a:rPr>
              <a:t>），故在主波束方向通过单位面积的功率为：</a:t>
            </a:r>
          </a:p>
          <a:p>
            <a:pPr eaLnBrk="1" hangingPunct="1">
              <a:lnSpc>
                <a:spcPct val="90000"/>
              </a:lnSpc>
              <a:buFontTx/>
              <a:buNone/>
            </a:pPr>
            <a:r>
              <a:rPr lang="zh-CN" altLang="en-US" sz="2000" b="1" dirty="0">
                <a:latin typeface="大黑体" charset="-122"/>
                <a:ea typeface="大黑体" charset="-122"/>
              </a:rPr>
              <a:t>		</a:t>
            </a:r>
            <a:r>
              <a:rPr lang="en-US" altLang="zh-CN" sz="2000" b="1" dirty="0">
                <a:latin typeface="大黑体" charset="-122"/>
                <a:ea typeface="大黑体" charset="-122"/>
              </a:rPr>
              <a:t>S = G</a:t>
            </a:r>
            <a:r>
              <a:rPr lang="en-US" altLang="zh-CN" sz="2000" b="1" baseline="-25000" dirty="0">
                <a:latin typeface="大黑体" charset="-122"/>
                <a:ea typeface="大黑体" charset="-122"/>
              </a:rPr>
              <a:t>T</a:t>
            </a:r>
            <a:r>
              <a:rPr lang="en-US" altLang="zh-CN" sz="2000" b="1" dirty="0">
                <a:latin typeface="大黑体" charset="-122"/>
                <a:ea typeface="大黑体" charset="-122"/>
              </a:rPr>
              <a:t> P</a:t>
            </a:r>
            <a:r>
              <a:rPr lang="en-US" altLang="zh-CN" sz="2000" b="1" baseline="-25000" dirty="0">
                <a:latin typeface="大黑体" charset="-122"/>
                <a:ea typeface="大黑体" charset="-122"/>
              </a:rPr>
              <a:t>T </a:t>
            </a:r>
            <a:r>
              <a:rPr lang="en-US" altLang="zh-CN" sz="2000" b="1" dirty="0">
                <a:latin typeface="大黑体" charset="-122"/>
                <a:ea typeface="大黑体" charset="-122"/>
              </a:rPr>
              <a:t>/ 4</a:t>
            </a:r>
            <a:r>
              <a:rPr lang="en-US" altLang="zh-CN" sz="2000" b="1" dirty="0">
                <a:latin typeface="大黑体" charset="-122"/>
                <a:ea typeface="大黑体" charset="-122"/>
                <a:sym typeface="Symbol" panose="05050102010706020507" pitchFamily="18" charset="2"/>
              </a:rPr>
              <a:t> d</a:t>
            </a:r>
            <a:r>
              <a:rPr lang="en-US" altLang="zh-CN" sz="2000" b="1" baseline="30000" dirty="0">
                <a:latin typeface="大黑体" charset="-122"/>
                <a:ea typeface="大黑体" charset="-122"/>
                <a:sym typeface="Symbol" panose="05050102010706020507" pitchFamily="18" charset="2"/>
              </a:rPr>
              <a:t>2</a:t>
            </a:r>
          </a:p>
          <a:p>
            <a:pPr eaLnBrk="1" hangingPunct="1">
              <a:lnSpc>
                <a:spcPct val="90000"/>
              </a:lnSpc>
              <a:buFontTx/>
              <a:buNone/>
            </a:pPr>
            <a:endParaRPr lang="en-US" altLang="zh-CN" sz="2000" b="1" dirty="0">
              <a:latin typeface="大黑体" charset="-122"/>
              <a:ea typeface="大黑体" charset="-122"/>
            </a:endParaRPr>
          </a:p>
          <a:p>
            <a:pPr eaLnBrk="1" hangingPunct="1">
              <a:lnSpc>
                <a:spcPct val="90000"/>
              </a:lnSpc>
              <a:buFont typeface="Wingdings" panose="05000000000000000000" pitchFamily="2" charset="2"/>
              <a:buChar char="l"/>
            </a:pPr>
            <a:r>
              <a:rPr lang="zh-CN" altLang="en-US" sz="2000" b="1" dirty="0">
                <a:latin typeface="大黑体" charset="-122"/>
                <a:ea typeface="大黑体" charset="-122"/>
              </a:rPr>
              <a:t>设接收天线的有效面积为</a:t>
            </a:r>
            <a:r>
              <a:rPr lang="en-US" altLang="zh-CN" sz="2000" b="1" dirty="0">
                <a:latin typeface="大黑体" charset="-122"/>
                <a:ea typeface="大黑体" charset="-122"/>
              </a:rPr>
              <a:t>A</a:t>
            </a:r>
            <a:r>
              <a:rPr lang="zh-CN" altLang="en-US" sz="2000" b="1" dirty="0">
                <a:latin typeface="大黑体" charset="-122"/>
                <a:ea typeface="大黑体" charset="-122"/>
              </a:rPr>
              <a:t>，</a:t>
            </a:r>
            <a:r>
              <a:rPr lang="zh-CN" altLang="zh-CN" sz="2000" b="1" dirty="0">
                <a:latin typeface="大黑体" charset="-122"/>
                <a:ea typeface="大黑体" charset="-122"/>
              </a:rPr>
              <a:t>则接收天线所截获的功率为：</a:t>
            </a:r>
            <a:r>
              <a:rPr lang="en-US" altLang="zh-CN" sz="2000" b="1" dirty="0" err="1">
                <a:latin typeface="大黑体" charset="-122"/>
                <a:ea typeface="大黑体" charset="-122"/>
              </a:rPr>
              <a:t>P</a:t>
            </a:r>
            <a:r>
              <a:rPr lang="en-US" altLang="zh-CN" sz="2000" b="1" baseline="-25000" dirty="0" err="1">
                <a:latin typeface="大黑体" charset="-122"/>
                <a:ea typeface="大黑体" charset="-122"/>
              </a:rPr>
              <a:t>r</a:t>
            </a:r>
            <a:r>
              <a:rPr lang="en-US" altLang="zh-CN" sz="2000" b="1" baseline="-25000" dirty="0">
                <a:latin typeface="大黑体" charset="-122"/>
                <a:ea typeface="大黑体" charset="-122"/>
              </a:rPr>
              <a:t> </a:t>
            </a:r>
            <a:r>
              <a:rPr lang="en-US" altLang="zh-CN" sz="2000" b="1" dirty="0">
                <a:latin typeface="大黑体" charset="-122"/>
                <a:ea typeface="大黑体" charset="-122"/>
              </a:rPr>
              <a:t>= S A = A G</a:t>
            </a:r>
            <a:r>
              <a:rPr lang="en-US" altLang="zh-CN" sz="2000" b="1" baseline="-25000" dirty="0">
                <a:latin typeface="大黑体" charset="-122"/>
                <a:ea typeface="大黑体" charset="-122"/>
              </a:rPr>
              <a:t>T</a:t>
            </a:r>
            <a:r>
              <a:rPr lang="en-US" altLang="zh-CN" sz="2000" b="1" dirty="0">
                <a:latin typeface="大黑体" charset="-122"/>
                <a:ea typeface="大黑体" charset="-122"/>
              </a:rPr>
              <a:t> P</a:t>
            </a:r>
            <a:r>
              <a:rPr lang="en-US" altLang="zh-CN" sz="2000" b="1" baseline="-25000" dirty="0">
                <a:latin typeface="大黑体" charset="-122"/>
                <a:ea typeface="大黑体" charset="-122"/>
              </a:rPr>
              <a:t>T </a:t>
            </a:r>
            <a:r>
              <a:rPr lang="en-US" altLang="zh-CN" sz="2000" b="1" dirty="0">
                <a:latin typeface="大黑体" charset="-122"/>
                <a:ea typeface="大黑体" charset="-122"/>
              </a:rPr>
              <a:t>/ 4</a:t>
            </a:r>
            <a:r>
              <a:rPr lang="en-US" altLang="zh-CN" sz="2000" b="1" dirty="0">
                <a:latin typeface="大黑体" charset="-122"/>
                <a:ea typeface="大黑体" charset="-122"/>
                <a:sym typeface="Symbol" panose="05050102010706020507" pitchFamily="18" charset="2"/>
              </a:rPr>
              <a:t> d</a:t>
            </a:r>
            <a:r>
              <a:rPr lang="en-US" altLang="zh-CN" sz="2000" b="1" baseline="30000" dirty="0">
                <a:latin typeface="大黑体" charset="-122"/>
                <a:ea typeface="大黑体" charset="-122"/>
                <a:sym typeface="Symbol" panose="05050102010706020507" pitchFamily="18" charset="2"/>
              </a:rPr>
              <a:t>2</a:t>
            </a:r>
          </a:p>
          <a:p>
            <a:pPr eaLnBrk="1" hangingPunct="1">
              <a:lnSpc>
                <a:spcPct val="90000"/>
              </a:lnSpc>
              <a:buFontTx/>
              <a:buNone/>
            </a:pPr>
            <a:endParaRPr lang="en-US" altLang="zh-CN" sz="2000" b="1" baseline="30000" dirty="0">
              <a:latin typeface="大黑体" charset="-122"/>
              <a:ea typeface="大黑体" charset="-122"/>
              <a:sym typeface="Symbol" panose="05050102010706020507" pitchFamily="18" charset="2"/>
            </a:endParaRPr>
          </a:p>
          <a:p>
            <a:pPr eaLnBrk="1" hangingPunct="1">
              <a:lnSpc>
                <a:spcPct val="90000"/>
              </a:lnSpc>
              <a:buFont typeface="Wingdings" panose="05000000000000000000" pitchFamily="2" charset="2"/>
              <a:buChar char="l"/>
            </a:pPr>
            <a:r>
              <a:rPr lang="zh-CN" altLang="en-US" sz="2000" b="1" dirty="0">
                <a:latin typeface="大黑体" charset="-122"/>
                <a:ea typeface="大黑体" charset="-122"/>
                <a:sym typeface="Symbol" panose="05050102010706020507" pitchFamily="18" charset="2"/>
              </a:rPr>
              <a:t>对于抛物面天线，假定天线口面场具有等相、等幅分布，则天线的有效面积为：</a:t>
            </a:r>
          </a:p>
          <a:p>
            <a:pPr eaLnBrk="1" hangingPunct="1">
              <a:lnSpc>
                <a:spcPct val="90000"/>
              </a:lnSpc>
              <a:buFontTx/>
              <a:buNone/>
            </a:pPr>
            <a:r>
              <a:rPr lang="zh-CN" altLang="en-US" sz="2000" b="1" baseline="30000" dirty="0">
                <a:latin typeface="大黑体" charset="-122"/>
                <a:ea typeface="大黑体" charset="-122"/>
                <a:sym typeface="Symbol" panose="05050102010706020507" pitchFamily="18" charset="2"/>
              </a:rPr>
              <a:t>		</a:t>
            </a:r>
            <a:r>
              <a:rPr lang="en-US" altLang="zh-CN" sz="2000" b="1" dirty="0">
                <a:latin typeface="大黑体" charset="-122"/>
                <a:ea typeface="大黑体" charset="-122"/>
                <a:sym typeface="Symbol" panose="05050102010706020507" pitchFamily="18" charset="2"/>
              </a:rPr>
              <a:t>A = G</a:t>
            </a:r>
            <a:r>
              <a:rPr lang="en-US" altLang="zh-CN" sz="2000" b="1" baseline="-25000" dirty="0">
                <a:latin typeface="大黑体" charset="-122"/>
                <a:ea typeface="大黑体" charset="-122"/>
                <a:sym typeface="Symbol" panose="05050102010706020507" pitchFamily="18" charset="2"/>
              </a:rPr>
              <a:t>r </a:t>
            </a:r>
            <a:r>
              <a:rPr lang="en-US" altLang="zh-CN" sz="2000" b="1" dirty="0">
                <a:latin typeface="大黑体" charset="-122"/>
                <a:ea typeface="大黑体" charset="-122"/>
                <a:sym typeface="Symbol" panose="05050102010706020507" pitchFamily="18" charset="2"/>
              </a:rPr>
              <a:t></a:t>
            </a:r>
            <a:r>
              <a:rPr lang="en-US" altLang="zh-CN" sz="2000" b="1" baseline="30000" dirty="0">
                <a:latin typeface="大黑体" charset="-122"/>
                <a:ea typeface="大黑体" charset="-122"/>
                <a:sym typeface="Symbol" panose="05050102010706020507" pitchFamily="18" charset="2"/>
              </a:rPr>
              <a:t>2 </a:t>
            </a:r>
            <a:r>
              <a:rPr lang="en-US" altLang="zh-CN" sz="2000" b="1" dirty="0">
                <a:latin typeface="大黑体" charset="-122"/>
                <a:ea typeface="大黑体" charset="-122"/>
                <a:sym typeface="Symbol" panose="05050102010706020507" pitchFamily="18" charset="2"/>
              </a:rPr>
              <a:t>/ 4</a:t>
            </a:r>
          </a:p>
          <a:p>
            <a:pPr eaLnBrk="1" hangingPunct="1">
              <a:lnSpc>
                <a:spcPct val="90000"/>
              </a:lnSpc>
              <a:buFontTx/>
              <a:buNone/>
            </a:pPr>
            <a:r>
              <a:rPr lang="en-US" altLang="zh-CN" sz="2000" b="1" dirty="0">
                <a:latin typeface="大黑体" charset="-122"/>
                <a:ea typeface="大黑体" charset="-122"/>
                <a:sym typeface="Symbol" panose="05050102010706020507" pitchFamily="18" charset="2"/>
              </a:rPr>
              <a:t>	</a:t>
            </a:r>
            <a:r>
              <a:rPr lang="zh-CN" altLang="en-US" sz="2000" b="1" dirty="0">
                <a:latin typeface="大黑体" charset="-122"/>
                <a:ea typeface="大黑体" charset="-122"/>
                <a:sym typeface="Symbol" panose="05050102010706020507" pitchFamily="18" charset="2"/>
              </a:rPr>
              <a:t>其中</a:t>
            </a:r>
            <a:r>
              <a:rPr lang="en-US" altLang="zh-CN" sz="2000" b="1" dirty="0">
                <a:latin typeface="大黑体" charset="-122"/>
                <a:ea typeface="大黑体" charset="-122"/>
                <a:sym typeface="Symbol" panose="05050102010706020507" pitchFamily="18" charset="2"/>
              </a:rPr>
              <a:t>G</a:t>
            </a:r>
            <a:r>
              <a:rPr lang="en-US" altLang="zh-CN" sz="2000" b="1" baseline="-25000" dirty="0">
                <a:latin typeface="大黑体" charset="-122"/>
                <a:ea typeface="大黑体" charset="-122"/>
                <a:sym typeface="Symbol" panose="05050102010706020507" pitchFamily="18" charset="2"/>
              </a:rPr>
              <a:t>r</a:t>
            </a:r>
            <a:r>
              <a:rPr lang="zh-CN" altLang="en-US" sz="2000" b="1" dirty="0">
                <a:latin typeface="大黑体" charset="-122"/>
                <a:ea typeface="大黑体" charset="-122"/>
                <a:sym typeface="Symbol" panose="05050102010706020507" pitchFamily="18" charset="2"/>
              </a:rPr>
              <a:t>为接收天线增益， </a:t>
            </a:r>
            <a:r>
              <a:rPr lang="zh-CN" altLang="zh-CN" sz="2000" b="1" dirty="0">
                <a:latin typeface="大黑体" charset="-122"/>
                <a:ea typeface="大黑体" charset="-122"/>
                <a:sym typeface="Symbol" panose="05050102010706020507" pitchFamily="18" charset="2"/>
              </a:rPr>
              <a:t>为自由空间波长</a:t>
            </a:r>
            <a:endParaRPr lang="zh-CN" altLang="en-US" sz="2000" b="1" dirty="0">
              <a:latin typeface="大黑体" charset="-122"/>
              <a:ea typeface="大黑体" charset="-122"/>
              <a:sym typeface="Symbol" panose="05050102010706020507" pitchFamily="18" charset="2"/>
            </a:endParaRPr>
          </a:p>
        </p:txBody>
      </p:sp>
      <p:sp>
        <p:nvSpPr>
          <p:cNvPr id="30724" name="Rectangle 4"/>
          <p:cNvSpPr>
            <a:spLocks noGrp="1" noChangeArrowheads="1"/>
          </p:cNvSpPr>
          <p:nvPr>
            <p:ph type="body" sz="half" idx="2"/>
          </p:nvPr>
        </p:nvSpPr>
        <p:spPr>
          <a:xfrm>
            <a:off x="5007853" y="1644380"/>
            <a:ext cx="4057650" cy="4248150"/>
          </a:xfrm>
        </p:spPr>
        <p:txBody>
          <a:bodyPr/>
          <a:lstStyle/>
          <a:p>
            <a:pPr eaLnBrk="1" hangingPunct="1">
              <a:buFont typeface="Wingdings" panose="05000000000000000000" pitchFamily="2" charset="2"/>
              <a:buChar char="l"/>
            </a:pPr>
            <a:r>
              <a:rPr lang="zh-CN" altLang="en-US" sz="2000" b="1" dirty="0">
                <a:latin typeface="大黑体" charset="-122"/>
                <a:ea typeface="大黑体" charset="-122"/>
              </a:rPr>
              <a:t>代入</a:t>
            </a:r>
            <a:r>
              <a:rPr lang="en-US" altLang="zh-CN" sz="2000" b="1" dirty="0" err="1">
                <a:latin typeface="大黑体" charset="-122"/>
                <a:ea typeface="大黑体" charset="-122"/>
              </a:rPr>
              <a:t>P</a:t>
            </a:r>
            <a:r>
              <a:rPr lang="en-US" altLang="zh-CN" sz="2000" b="1" baseline="-25000" dirty="0" err="1">
                <a:latin typeface="大黑体" charset="-122"/>
                <a:ea typeface="大黑体" charset="-122"/>
              </a:rPr>
              <a:t>r</a:t>
            </a:r>
            <a:r>
              <a:rPr lang="zh-CN" altLang="zh-CN" sz="2000" b="1" dirty="0">
                <a:latin typeface="大黑体" charset="-122"/>
                <a:ea typeface="大黑体" charset="-122"/>
              </a:rPr>
              <a:t>公式。得到：</a:t>
            </a:r>
          </a:p>
          <a:p>
            <a:pPr eaLnBrk="1" hangingPunct="1">
              <a:buFontTx/>
              <a:buNone/>
            </a:pPr>
            <a:r>
              <a:rPr lang="zh-CN" altLang="en-US" sz="2000" b="1" dirty="0">
                <a:latin typeface="大黑体" charset="-122"/>
                <a:ea typeface="大黑体" charset="-122"/>
              </a:rPr>
              <a:t>	</a:t>
            </a:r>
            <a:r>
              <a:rPr lang="en-US" altLang="zh-CN" sz="2000" b="1" dirty="0" err="1">
                <a:latin typeface="大黑体" charset="-122"/>
                <a:ea typeface="大黑体" charset="-122"/>
              </a:rPr>
              <a:t>P</a:t>
            </a:r>
            <a:r>
              <a:rPr lang="en-US" altLang="zh-CN" sz="2000" b="1" baseline="-25000" dirty="0" err="1">
                <a:latin typeface="大黑体" charset="-122"/>
                <a:ea typeface="大黑体" charset="-122"/>
              </a:rPr>
              <a:t>r</a:t>
            </a:r>
            <a:r>
              <a:rPr lang="en-US" altLang="zh-CN" sz="2000" b="1" baseline="-25000" dirty="0">
                <a:latin typeface="大黑体" charset="-122"/>
                <a:ea typeface="大黑体" charset="-122"/>
              </a:rPr>
              <a:t> </a:t>
            </a:r>
            <a:r>
              <a:rPr lang="en-US" altLang="zh-CN" sz="2000" b="1" dirty="0">
                <a:latin typeface="大黑体" charset="-122"/>
                <a:ea typeface="大黑体" charset="-122"/>
              </a:rPr>
              <a:t>= G</a:t>
            </a:r>
            <a:r>
              <a:rPr lang="en-US" altLang="zh-CN" sz="2000" b="1" baseline="-25000" dirty="0">
                <a:latin typeface="大黑体" charset="-122"/>
                <a:ea typeface="大黑体" charset="-122"/>
              </a:rPr>
              <a:t>r</a:t>
            </a:r>
            <a:r>
              <a:rPr lang="en-US" altLang="zh-CN" sz="2000" b="1" dirty="0">
                <a:latin typeface="大黑体" charset="-122"/>
                <a:ea typeface="大黑体" charset="-122"/>
              </a:rPr>
              <a:t> G</a:t>
            </a:r>
            <a:r>
              <a:rPr lang="en-US" altLang="zh-CN" sz="2000" b="1" baseline="-25000" dirty="0">
                <a:latin typeface="大黑体" charset="-122"/>
                <a:ea typeface="大黑体" charset="-122"/>
              </a:rPr>
              <a:t>T</a:t>
            </a:r>
            <a:r>
              <a:rPr lang="en-US" altLang="zh-CN" sz="2000" b="1" dirty="0">
                <a:latin typeface="大黑体" charset="-122"/>
                <a:ea typeface="大黑体" charset="-122"/>
              </a:rPr>
              <a:t> P</a:t>
            </a:r>
            <a:r>
              <a:rPr lang="en-US" altLang="zh-CN" sz="2000" b="1" baseline="-25000" dirty="0">
                <a:latin typeface="大黑体" charset="-122"/>
                <a:ea typeface="大黑体" charset="-122"/>
              </a:rPr>
              <a:t>T </a:t>
            </a:r>
            <a:r>
              <a:rPr lang="en-US" altLang="zh-CN" sz="2000" b="1" dirty="0">
                <a:latin typeface="大黑体" charset="-122"/>
                <a:ea typeface="大黑体" charset="-122"/>
              </a:rPr>
              <a:t>(</a:t>
            </a:r>
            <a:r>
              <a:rPr lang="en-US" altLang="zh-CN" sz="2000" b="1" dirty="0">
                <a:latin typeface="大黑体" charset="-122"/>
                <a:ea typeface="大黑体" charset="-122"/>
                <a:sym typeface="Symbol" panose="05050102010706020507" pitchFamily="18" charset="2"/>
              </a:rPr>
              <a:t></a:t>
            </a:r>
            <a:r>
              <a:rPr lang="en-US" altLang="zh-CN" sz="2000" b="1" dirty="0">
                <a:latin typeface="大黑体" charset="-122"/>
                <a:ea typeface="大黑体" charset="-122"/>
              </a:rPr>
              <a:t> / 4</a:t>
            </a:r>
            <a:r>
              <a:rPr lang="en-US" altLang="zh-CN" sz="2000" b="1" dirty="0">
                <a:latin typeface="大黑体" charset="-122"/>
                <a:ea typeface="大黑体" charset="-122"/>
                <a:sym typeface="Symbol" panose="05050102010706020507" pitchFamily="18" charset="2"/>
              </a:rPr>
              <a:t> d)</a:t>
            </a:r>
            <a:r>
              <a:rPr lang="en-US" altLang="zh-CN" sz="2000" b="1" baseline="30000" dirty="0">
                <a:latin typeface="大黑体" charset="-122"/>
                <a:ea typeface="大黑体" charset="-122"/>
                <a:sym typeface="Symbol" panose="05050102010706020507" pitchFamily="18" charset="2"/>
              </a:rPr>
              <a:t>2</a:t>
            </a:r>
          </a:p>
          <a:p>
            <a:pPr eaLnBrk="1" hangingPunct="1">
              <a:buFontTx/>
              <a:buNone/>
            </a:pPr>
            <a:endParaRPr lang="en-US" altLang="zh-CN" sz="2000" b="1" dirty="0">
              <a:latin typeface="大黑体" charset="-122"/>
              <a:ea typeface="大黑体" charset="-122"/>
              <a:sym typeface="Symbol" panose="05050102010706020507" pitchFamily="18" charset="2"/>
            </a:endParaRPr>
          </a:p>
          <a:p>
            <a:pPr eaLnBrk="1" hangingPunct="1">
              <a:buFont typeface="Wingdings" panose="05000000000000000000" pitchFamily="2" charset="2"/>
              <a:buChar char="l"/>
            </a:pPr>
            <a:r>
              <a:rPr lang="zh-CN" altLang="en-US" sz="2000" b="1" dirty="0">
                <a:latin typeface="大黑体" charset="-122"/>
                <a:ea typeface="大黑体" charset="-122"/>
                <a:sym typeface="Symbol" panose="05050102010706020507" pitchFamily="18" charset="2"/>
              </a:rPr>
              <a:t>令：</a:t>
            </a:r>
          </a:p>
          <a:p>
            <a:pPr eaLnBrk="1" hangingPunct="1">
              <a:buFontTx/>
              <a:buNone/>
            </a:pPr>
            <a:r>
              <a:rPr lang="zh-CN" altLang="en-US" sz="2000" b="1" dirty="0">
                <a:latin typeface="大黑体" charset="-122"/>
                <a:ea typeface="大黑体" charset="-122"/>
                <a:sym typeface="Symbol" panose="05050102010706020507" pitchFamily="18" charset="2"/>
              </a:rPr>
              <a:t>	</a:t>
            </a:r>
            <a:r>
              <a:rPr lang="zh-CN" altLang="en-US" sz="2000" b="1" dirty="0">
                <a:latin typeface="大黑体" charset="-122"/>
                <a:ea typeface="大黑体" charset="-122"/>
              </a:rPr>
              <a:t> </a:t>
            </a:r>
            <a:r>
              <a:rPr lang="en-US" altLang="zh-CN" sz="2000" b="1" dirty="0" err="1">
                <a:latin typeface="大黑体" charset="-122"/>
                <a:ea typeface="大黑体" charset="-122"/>
              </a:rPr>
              <a:t>P</a:t>
            </a:r>
            <a:r>
              <a:rPr lang="en-US" altLang="zh-CN" sz="2000" b="1" baseline="-25000" dirty="0" err="1">
                <a:latin typeface="大黑体" charset="-122"/>
                <a:ea typeface="大黑体" charset="-122"/>
              </a:rPr>
              <a:t>r</a:t>
            </a:r>
            <a:r>
              <a:rPr lang="en-US" altLang="zh-CN" sz="2000" b="1" baseline="-25000" dirty="0">
                <a:latin typeface="大黑体" charset="-122"/>
                <a:ea typeface="大黑体" charset="-122"/>
              </a:rPr>
              <a:t> </a:t>
            </a:r>
            <a:r>
              <a:rPr lang="en-US" altLang="zh-CN" sz="2000" b="1" dirty="0">
                <a:latin typeface="大黑体" charset="-122"/>
                <a:ea typeface="大黑体" charset="-122"/>
              </a:rPr>
              <a:t> / P</a:t>
            </a:r>
            <a:r>
              <a:rPr lang="en-US" altLang="zh-CN" sz="2000" b="1" baseline="-25000" dirty="0">
                <a:latin typeface="大黑体" charset="-122"/>
                <a:ea typeface="大黑体" charset="-122"/>
              </a:rPr>
              <a:t>T</a:t>
            </a:r>
            <a:r>
              <a:rPr lang="en-US" altLang="zh-CN" sz="2000" b="1" dirty="0">
                <a:latin typeface="大黑体" charset="-122"/>
                <a:ea typeface="大黑体" charset="-122"/>
              </a:rPr>
              <a:t> = G</a:t>
            </a:r>
            <a:r>
              <a:rPr lang="en-US" altLang="zh-CN" sz="2000" b="1" baseline="-25000" dirty="0">
                <a:latin typeface="大黑体" charset="-122"/>
                <a:ea typeface="大黑体" charset="-122"/>
              </a:rPr>
              <a:t>r</a:t>
            </a:r>
            <a:r>
              <a:rPr lang="en-US" altLang="zh-CN" sz="2000" b="1" dirty="0">
                <a:latin typeface="大黑体" charset="-122"/>
                <a:ea typeface="大黑体" charset="-122"/>
              </a:rPr>
              <a:t> G</a:t>
            </a:r>
            <a:r>
              <a:rPr lang="en-US" altLang="zh-CN" sz="2000" b="1" baseline="-25000" dirty="0">
                <a:latin typeface="大黑体" charset="-122"/>
                <a:ea typeface="大黑体" charset="-122"/>
              </a:rPr>
              <a:t>T</a:t>
            </a:r>
            <a:r>
              <a:rPr lang="en-US" altLang="zh-CN" sz="2000" b="1" dirty="0">
                <a:latin typeface="大黑体" charset="-122"/>
                <a:ea typeface="大黑体" charset="-122"/>
              </a:rPr>
              <a:t> / L</a:t>
            </a:r>
            <a:r>
              <a:rPr lang="en-US" altLang="zh-CN" sz="2000" b="1" baseline="-25000" dirty="0">
                <a:latin typeface="大黑体" charset="-122"/>
                <a:ea typeface="大黑体" charset="-122"/>
              </a:rPr>
              <a:t>S</a:t>
            </a:r>
            <a:endParaRPr lang="en-US" altLang="zh-CN" sz="2000" b="1" dirty="0">
              <a:latin typeface="大黑体" charset="-122"/>
              <a:ea typeface="大黑体" charset="-122"/>
            </a:endParaRPr>
          </a:p>
          <a:p>
            <a:pPr eaLnBrk="1" hangingPunct="1">
              <a:buFontTx/>
              <a:buNone/>
            </a:pPr>
            <a:r>
              <a:rPr lang="en-US" altLang="zh-CN" sz="2000" b="1" dirty="0">
                <a:latin typeface="大黑体" charset="-122"/>
                <a:ea typeface="大黑体" charset="-122"/>
              </a:rPr>
              <a:t>	</a:t>
            </a:r>
            <a:r>
              <a:rPr lang="zh-CN" altLang="en-US" sz="2000" b="1" dirty="0">
                <a:latin typeface="大黑体" charset="-122"/>
                <a:ea typeface="大黑体" charset="-122"/>
              </a:rPr>
              <a:t>其中</a:t>
            </a:r>
            <a:r>
              <a:rPr lang="en-US" altLang="zh-CN" sz="2000" b="1" dirty="0">
                <a:latin typeface="大黑体" charset="-122"/>
                <a:ea typeface="大黑体" charset="-122"/>
              </a:rPr>
              <a:t>L</a:t>
            </a:r>
            <a:r>
              <a:rPr lang="en-US" altLang="zh-CN" sz="2000" b="1" baseline="-25000" dirty="0">
                <a:latin typeface="大黑体" charset="-122"/>
                <a:ea typeface="大黑体" charset="-122"/>
              </a:rPr>
              <a:t>S</a:t>
            </a:r>
            <a:r>
              <a:rPr lang="zh-CN" altLang="en-US" sz="2000" b="1" dirty="0">
                <a:latin typeface="大黑体" charset="-122"/>
                <a:ea typeface="大黑体" charset="-122"/>
              </a:rPr>
              <a:t>定义为自由空间传播损耗。</a:t>
            </a:r>
          </a:p>
          <a:p>
            <a:pPr eaLnBrk="1" hangingPunct="1">
              <a:buFontTx/>
              <a:buNone/>
            </a:pPr>
            <a:endParaRPr lang="zh-CN" altLang="en-US" sz="2000" b="1" dirty="0">
              <a:latin typeface="大黑体" charset="-122"/>
              <a:ea typeface="大黑体" charset="-122"/>
            </a:endParaRPr>
          </a:p>
          <a:p>
            <a:pPr eaLnBrk="1" hangingPunct="1">
              <a:buFont typeface="Wingdings" panose="05000000000000000000" pitchFamily="2" charset="2"/>
              <a:buChar char="l"/>
            </a:pPr>
            <a:r>
              <a:rPr lang="zh-CN" altLang="en-US" sz="2000" b="1" dirty="0">
                <a:latin typeface="大黑体" charset="-122"/>
                <a:ea typeface="大黑体" charset="-122"/>
              </a:rPr>
              <a:t>则：</a:t>
            </a:r>
          </a:p>
          <a:p>
            <a:pPr eaLnBrk="1" hangingPunct="1">
              <a:buFontTx/>
              <a:buNone/>
            </a:pPr>
            <a:r>
              <a:rPr lang="zh-CN" altLang="en-US" sz="2000" b="1" dirty="0">
                <a:latin typeface="大黑体" charset="-122"/>
                <a:ea typeface="大黑体" charset="-122"/>
              </a:rPr>
              <a:t>	 </a:t>
            </a:r>
            <a:r>
              <a:rPr lang="en-US" altLang="zh-CN" sz="2000" b="1" dirty="0">
                <a:latin typeface="大黑体" charset="-122"/>
                <a:ea typeface="大黑体" charset="-122"/>
              </a:rPr>
              <a:t>L</a:t>
            </a:r>
            <a:r>
              <a:rPr lang="en-US" altLang="zh-CN" sz="2000" b="1" baseline="-25000" dirty="0">
                <a:latin typeface="大黑体" charset="-122"/>
                <a:ea typeface="大黑体" charset="-122"/>
              </a:rPr>
              <a:t>S</a:t>
            </a:r>
            <a:r>
              <a:rPr lang="en-US" altLang="zh-CN" sz="2000" b="1" dirty="0">
                <a:latin typeface="大黑体" charset="-122"/>
                <a:ea typeface="大黑体" charset="-122"/>
              </a:rPr>
              <a:t> = (4</a:t>
            </a:r>
            <a:r>
              <a:rPr lang="en-US" altLang="zh-CN" sz="2000" b="1" dirty="0">
                <a:latin typeface="大黑体" charset="-122"/>
                <a:ea typeface="大黑体" charset="-122"/>
                <a:sym typeface="Symbol" panose="05050102010706020507" pitchFamily="18" charset="2"/>
              </a:rPr>
              <a:t> d</a:t>
            </a:r>
            <a:r>
              <a:rPr lang="en-US" altLang="zh-CN" sz="2000" b="1" dirty="0">
                <a:latin typeface="大黑体" charset="-122"/>
                <a:ea typeface="大黑体" charset="-122"/>
              </a:rPr>
              <a:t> / </a:t>
            </a:r>
            <a:r>
              <a:rPr lang="en-US" altLang="zh-CN" sz="2000" b="1" dirty="0">
                <a:latin typeface="大黑体" charset="-122"/>
                <a:ea typeface="大黑体" charset="-122"/>
                <a:sym typeface="Symbol" panose="05050102010706020507" pitchFamily="18" charset="2"/>
              </a:rPr>
              <a:t></a:t>
            </a:r>
            <a:r>
              <a:rPr lang="en-US" altLang="zh-CN" sz="2000" b="1" dirty="0">
                <a:latin typeface="大黑体" charset="-122"/>
                <a:ea typeface="大黑体" charset="-122"/>
              </a:rPr>
              <a:t> </a:t>
            </a:r>
            <a:r>
              <a:rPr lang="en-US" altLang="zh-CN" sz="2000" b="1" dirty="0">
                <a:latin typeface="大黑体" charset="-122"/>
                <a:ea typeface="大黑体" charset="-122"/>
                <a:sym typeface="Symbol" panose="05050102010706020507" pitchFamily="18" charset="2"/>
              </a:rPr>
              <a:t>)</a:t>
            </a:r>
            <a:r>
              <a:rPr lang="en-US" altLang="zh-CN" sz="2000" b="1" baseline="30000" dirty="0">
                <a:latin typeface="大黑体" charset="-122"/>
                <a:ea typeface="大黑体" charset="-122"/>
                <a:sym typeface="Symbol" panose="05050102010706020507" pitchFamily="18" charset="2"/>
              </a:rPr>
              <a:t>2</a:t>
            </a:r>
            <a:endParaRPr lang="en-US" altLang="zh-CN" sz="2000" b="1" dirty="0">
              <a:latin typeface="大黑体" charset="-122"/>
              <a:ea typeface="大黑体" charset="-122"/>
              <a:sym typeface="Symbol" panose="05050102010706020507" pitchFamily="18" charset="2"/>
            </a:endParaRPr>
          </a:p>
          <a:p>
            <a:pPr eaLnBrk="1" hangingPunct="1">
              <a:buFontTx/>
              <a:buNone/>
            </a:pPr>
            <a:r>
              <a:rPr lang="en-US" altLang="zh-CN" sz="2000" b="1" dirty="0">
                <a:latin typeface="大黑体" charset="-122"/>
                <a:ea typeface="大黑体" charset="-122"/>
                <a:sym typeface="Symbol" panose="05050102010706020507" pitchFamily="18" charset="2"/>
              </a:rPr>
              <a:t>	     = </a:t>
            </a:r>
            <a:r>
              <a:rPr lang="en-US" altLang="zh-CN" sz="2000" b="1" dirty="0">
                <a:latin typeface="大黑体" charset="-122"/>
                <a:ea typeface="大黑体" charset="-122"/>
              </a:rPr>
              <a:t>(4</a:t>
            </a:r>
            <a:r>
              <a:rPr lang="en-US" altLang="zh-CN" sz="2000" b="1" dirty="0">
                <a:latin typeface="大黑体" charset="-122"/>
                <a:ea typeface="大黑体" charset="-122"/>
                <a:sym typeface="Symbol" panose="05050102010706020507" pitchFamily="18" charset="2"/>
              </a:rPr>
              <a:t> f d</a:t>
            </a:r>
            <a:r>
              <a:rPr lang="en-US" altLang="zh-CN" sz="2000" b="1" dirty="0">
                <a:latin typeface="大黑体" charset="-122"/>
                <a:ea typeface="大黑体" charset="-122"/>
              </a:rPr>
              <a:t> / </a:t>
            </a:r>
            <a:r>
              <a:rPr lang="en-US" altLang="zh-CN" sz="2000" b="1" dirty="0">
                <a:latin typeface="大黑体" charset="-122"/>
                <a:ea typeface="大黑体" charset="-122"/>
                <a:sym typeface="Symbol" panose="05050102010706020507" pitchFamily="18" charset="2"/>
              </a:rPr>
              <a:t>c</a:t>
            </a:r>
            <a:r>
              <a:rPr lang="en-US" altLang="zh-CN" sz="2000" b="1" dirty="0">
                <a:latin typeface="大黑体" charset="-122"/>
                <a:ea typeface="大黑体" charset="-122"/>
              </a:rPr>
              <a:t> </a:t>
            </a:r>
            <a:r>
              <a:rPr lang="en-US" altLang="zh-CN" sz="2000" b="1" dirty="0">
                <a:latin typeface="大黑体" charset="-122"/>
                <a:ea typeface="大黑体" charset="-122"/>
                <a:sym typeface="Symbol" panose="05050102010706020507" pitchFamily="18" charset="2"/>
              </a:rPr>
              <a:t>)</a:t>
            </a:r>
            <a:r>
              <a:rPr lang="en-US" altLang="zh-CN" sz="2000" b="1" baseline="30000" dirty="0">
                <a:latin typeface="大黑体" charset="-122"/>
                <a:ea typeface="大黑体" charset="-122"/>
                <a:sym typeface="Symbol" panose="05050102010706020507" pitchFamily="18" charset="2"/>
              </a:rPr>
              <a:t>2</a:t>
            </a:r>
            <a:endParaRPr lang="en-US" altLang="zh-CN" sz="2000" b="1" dirty="0">
              <a:latin typeface="大黑体" charset="-122"/>
              <a:ea typeface="大黑体" charset="-122"/>
              <a:sym typeface="Symbol" panose="05050102010706020507" pitchFamily="18" charset="2"/>
            </a:endParaRPr>
          </a:p>
        </p:txBody>
      </p:sp>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15</a:t>
            </a:fld>
            <a:endParaRPr lang="en-GB" altLang="zh-CN"/>
          </a:p>
        </p:txBody>
      </p:sp>
      <p:sp>
        <p:nvSpPr>
          <p:cNvPr id="3" name="文本框 2"/>
          <p:cNvSpPr txBox="1"/>
          <p:nvPr/>
        </p:nvSpPr>
        <p:spPr>
          <a:xfrm>
            <a:off x="5403140" y="5984557"/>
            <a:ext cx="3199915" cy="492443"/>
          </a:xfrm>
          <a:prstGeom prst="rect">
            <a:avLst/>
          </a:prstGeom>
          <a:noFill/>
        </p:spPr>
        <p:txBody>
          <a:bodyPr wrap="none" rtlCol="0">
            <a:spAutoFit/>
          </a:bodyPr>
          <a:lstStyle/>
          <a:p>
            <a:r>
              <a:rPr lang="zh-CN" altLang="en-US" sz="2600" dirty="0">
                <a:solidFill>
                  <a:srgbClr val="C00000"/>
                </a:solidFill>
                <a:latin typeface="黑体" panose="02010609060101010101" pitchFamily="49" charset="-122"/>
                <a:ea typeface="黑体" panose="02010609060101010101" pitchFamily="49" charset="-122"/>
              </a:rPr>
              <a:t>二次方衰减的由来！</a:t>
            </a:r>
          </a:p>
        </p:txBody>
      </p:sp>
      <p:sp>
        <p:nvSpPr>
          <p:cNvPr id="4" name="矩形 3"/>
          <p:cNvSpPr/>
          <p:nvPr/>
        </p:nvSpPr>
        <p:spPr bwMode="auto">
          <a:xfrm>
            <a:off x="5436720" y="4866468"/>
            <a:ext cx="2815159" cy="957776"/>
          </a:xfrm>
          <a:prstGeom prst="rect">
            <a:avLst/>
          </a:prstGeom>
          <a:noFill/>
          <a:ln w="38100">
            <a:solidFill>
              <a:srgbClr val="C0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
        <p:nvSpPr>
          <p:cNvPr id="5" name="下箭头 4"/>
          <p:cNvSpPr/>
          <p:nvPr/>
        </p:nvSpPr>
        <p:spPr bwMode="auto">
          <a:xfrm>
            <a:off x="6842949" y="2418516"/>
            <a:ext cx="387458" cy="634650"/>
          </a:xfrm>
          <a:prstGeom prst="downArrow">
            <a:avLst/>
          </a:prstGeom>
          <a:solidFill>
            <a:srgbClr val="FF0000"/>
          </a:solidFill>
          <a:ln>
            <a:no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Tree>
    <p:extLst>
      <p:ext uri="{BB962C8B-B14F-4D97-AF65-F5344CB8AC3E}">
        <p14:creationId xmlns:p14="http://schemas.microsoft.com/office/powerpoint/2010/main" val="253627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11470" y="843919"/>
            <a:ext cx="7772400" cy="552450"/>
          </a:xfrm>
        </p:spPr>
        <p:txBody>
          <a:bodyPr/>
          <a:lstStyle/>
          <a:p>
            <a:pPr eaLnBrk="1" hangingPunct="1"/>
            <a:r>
              <a:rPr lang="en-US" altLang="zh-CN" sz="4800" b="1" dirty="0">
                <a:latin typeface="黑体" panose="02010609060101010101" pitchFamily="49" charset="-122"/>
                <a:ea typeface="黑体" panose="02010609060101010101" pitchFamily="49" charset="-122"/>
              </a:rPr>
              <a:t> </a:t>
            </a:r>
            <a:r>
              <a:rPr lang="zh-CN" altLang="en-US" sz="4800" b="1" dirty="0">
                <a:latin typeface="黑体" panose="02010609060101010101" pitchFamily="49" charset="-122"/>
                <a:ea typeface="黑体" panose="02010609060101010101" pitchFamily="49" charset="-122"/>
              </a:rPr>
              <a:t>自由空间传播衰减（续）</a:t>
            </a:r>
          </a:p>
        </p:txBody>
      </p:sp>
      <p:sp>
        <p:nvSpPr>
          <p:cNvPr id="31747" name="Rectangle 3"/>
          <p:cNvSpPr>
            <a:spLocks noGrp="1" noChangeArrowheads="1"/>
          </p:cNvSpPr>
          <p:nvPr>
            <p:ph type="body" sz="half" idx="1"/>
          </p:nvPr>
        </p:nvSpPr>
        <p:spPr>
          <a:xfrm>
            <a:off x="520700" y="1591959"/>
            <a:ext cx="8216900" cy="4298950"/>
          </a:xfrm>
        </p:spPr>
        <p:txBody>
          <a:bodyPr/>
          <a:lstStyle/>
          <a:p>
            <a:pPr eaLnBrk="1" hangingPunct="1">
              <a:buFont typeface="Wingdings" panose="05000000000000000000" pitchFamily="2" charset="2"/>
              <a:buChar char="l"/>
            </a:pPr>
            <a:r>
              <a:rPr lang="zh-CN" altLang="en-US" sz="2400" b="1" dirty="0">
                <a:latin typeface="大黑体" charset="-122"/>
                <a:ea typeface="大黑体" charset="-122"/>
                <a:sym typeface="Symbol" panose="05050102010706020507" pitchFamily="18" charset="2"/>
              </a:rPr>
              <a:t>以分贝数表示：</a:t>
            </a:r>
          </a:p>
          <a:p>
            <a:pPr eaLnBrk="1" hangingPunct="1">
              <a:buFontTx/>
              <a:buNone/>
            </a:pPr>
            <a:r>
              <a:rPr lang="zh-CN" altLang="en-US" sz="2400" b="1" baseline="30000" dirty="0">
                <a:latin typeface="大黑体" charset="-122"/>
                <a:ea typeface="大黑体" charset="-122"/>
                <a:sym typeface="Symbol" panose="05050102010706020507" pitchFamily="18" charset="2"/>
              </a:rPr>
              <a:t>	 </a:t>
            </a:r>
            <a:r>
              <a:rPr lang="en-US" altLang="zh-CN" sz="2400" b="1" dirty="0">
                <a:latin typeface="大黑体" charset="-122"/>
                <a:ea typeface="大黑体" charset="-122"/>
              </a:rPr>
              <a:t>L</a:t>
            </a:r>
            <a:r>
              <a:rPr lang="en-US" altLang="zh-CN" sz="2400" b="1" baseline="-25000" dirty="0">
                <a:latin typeface="大黑体" charset="-122"/>
                <a:ea typeface="大黑体" charset="-122"/>
              </a:rPr>
              <a:t>S</a:t>
            </a:r>
            <a:r>
              <a:rPr lang="en-US" altLang="zh-CN" sz="2400" b="1" dirty="0">
                <a:latin typeface="大黑体" charset="-122"/>
                <a:ea typeface="大黑体" charset="-122"/>
              </a:rPr>
              <a:t> = 92.4 + 20 </a:t>
            </a:r>
            <a:r>
              <a:rPr lang="en-US" altLang="zh-CN" sz="2400" b="1" dirty="0" err="1">
                <a:latin typeface="大黑体" charset="-122"/>
                <a:ea typeface="大黑体" charset="-122"/>
              </a:rPr>
              <a:t>lg</a:t>
            </a:r>
            <a:r>
              <a:rPr lang="en-US" altLang="zh-CN" sz="2400" b="1" dirty="0">
                <a:latin typeface="大黑体" charset="-122"/>
                <a:ea typeface="大黑体" charset="-122"/>
              </a:rPr>
              <a:t> f</a:t>
            </a:r>
            <a:r>
              <a:rPr lang="en-US" altLang="zh-CN" sz="2400" b="1" baseline="-25000" dirty="0">
                <a:latin typeface="大黑体" charset="-122"/>
                <a:ea typeface="大黑体" charset="-122"/>
              </a:rPr>
              <a:t>(GHz)</a:t>
            </a:r>
            <a:r>
              <a:rPr lang="en-US" altLang="zh-CN" sz="2400" b="1" dirty="0">
                <a:latin typeface="大黑体" charset="-122"/>
                <a:ea typeface="大黑体" charset="-122"/>
              </a:rPr>
              <a:t>+20 </a:t>
            </a:r>
            <a:r>
              <a:rPr lang="en-US" altLang="zh-CN" sz="2400" b="1" dirty="0" err="1">
                <a:latin typeface="大黑体" charset="-122"/>
                <a:ea typeface="大黑体" charset="-122"/>
              </a:rPr>
              <a:t>lg</a:t>
            </a:r>
            <a:r>
              <a:rPr lang="en-US" altLang="zh-CN" sz="2400" b="1" dirty="0">
                <a:latin typeface="大黑体" charset="-122"/>
                <a:ea typeface="大黑体" charset="-122"/>
              </a:rPr>
              <a:t> d</a:t>
            </a:r>
            <a:r>
              <a:rPr lang="en-US" altLang="zh-CN" sz="2400" b="1" baseline="-25000" dirty="0">
                <a:latin typeface="大黑体" charset="-122"/>
                <a:ea typeface="大黑体" charset="-122"/>
              </a:rPr>
              <a:t>(km)    </a:t>
            </a:r>
            <a:r>
              <a:rPr lang="en-US" altLang="zh-CN" sz="2400" b="1" dirty="0">
                <a:latin typeface="大黑体" charset="-122"/>
                <a:ea typeface="大黑体" charset="-122"/>
              </a:rPr>
              <a:t>dB</a:t>
            </a:r>
          </a:p>
          <a:p>
            <a:pPr eaLnBrk="1" hangingPunct="1"/>
            <a:endParaRPr lang="en-US" altLang="zh-CN" sz="2400" b="1" dirty="0">
              <a:latin typeface="大黑体" charset="-122"/>
              <a:ea typeface="大黑体" charset="-122"/>
            </a:endParaRPr>
          </a:p>
          <a:p>
            <a:pPr eaLnBrk="1" hangingPunct="1">
              <a:lnSpc>
                <a:spcPct val="120000"/>
              </a:lnSpc>
              <a:buFont typeface="Wingdings" panose="05000000000000000000" pitchFamily="2" charset="2"/>
              <a:buChar char="l"/>
            </a:pPr>
            <a:r>
              <a:rPr lang="zh-CN" altLang="en-US" sz="2400" b="1" dirty="0">
                <a:latin typeface="大黑体" charset="-122"/>
                <a:ea typeface="大黑体" charset="-122"/>
              </a:rPr>
              <a:t>几点结论：</a:t>
            </a:r>
          </a:p>
          <a:p>
            <a:pPr eaLnBrk="1" hangingPunct="1">
              <a:lnSpc>
                <a:spcPct val="120000"/>
              </a:lnSpc>
              <a:buFontTx/>
              <a:buNone/>
            </a:pPr>
            <a:r>
              <a:rPr lang="zh-CN" altLang="en-US" sz="2400" b="1" dirty="0">
                <a:latin typeface="大黑体" charset="-122"/>
                <a:ea typeface="大黑体" charset="-122"/>
              </a:rPr>
              <a:t>	－自由空间传播衰减，和</a:t>
            </a:r>
            <a:r>
              <a:rPr lang="zh-CN" altLang="en-US" sz="2400" b="1" dirty="0">
                <a:solidFill>
                  <a:srgbClr val="C00000"/>
                </a:solidFill>
                <a:latin typeface="大黑体" charset="-122"/>
                <a:ea typeface="大黑体" charset="-122"/>
              </a:rPr>
              <a:t>通信距离的二次方</a:t>
            </a:r>
            <a:r>
              <a:rPr lang="zh-CN" altLang="en-US" sz="2400" b="1" dirty="0">
                <a:latin typeface="大黑体" charset="-122"/>
                <a:ea typeface="大黑体" charset="-122"/>
              </a:rPr>
              <a:t>成比例。</a:t>
            </a:r>
          </a:p>
          <a:p>
            <a:pPr eaLnBrk="1" hangingPunct="1">
              <a:lnSpc>
                <a:spcPct val="120000"/>
              </a:lnSpc>
              <a:buFontTx/>
              <a:buNone/>
            </a:pPr>
            <a:r>
              <a:rPr lang="zh-CN" altLang="en-US" sz="2400" b="1" dirty="0">
                <a:latin typeface="大黑体" charset="-122"/>
                <a:ea typeface="大黑体" charset="-122"/>
              </a:rPr>
              <a:t>	－自由空间传播衰减，和</a:t>
            </a:r>
            <a:r>
              <a:rPr lang="zh-CN" altLang="en-US" sz="2400" b="1" dirty="0">
                <a:solidFill>
                  <a:srgbClr val="C00000"/>
                </a:solidFill>
                <a:latin typeface="大黑体" charset="-122"/>
                <a:ea typeface="大黑体" charset="-122"/>
              </a:rPr>
              <a:t>工作频率的二次方</a:t>
            </a:r>
            <a:r>
              <a:rPr lang="zh-CN" altLang="en-US" sz="2400" b="1" dirty="0">
                <a:latin typeface="大黑体" charset="-122"/>
                <a:ea typeface="大黑体" charset="-122"/>
              </a:rPr>
              <a:t>成比例。</a:t>
            </a:r>
          </a:p>
          <a:p>
            <a:pPr eaLnBrk="1" hangingPunct="1">
              <a:lnSpc>
                <a:spcPct val="120000"/>
              </a:lnSpc>
              <a:buFontTx/>
              <a:buNone/>
            </a:pPr>
            <a:r>
              <a:rPr lang="zh-CN" altLang="en-US" sz="2400" b="1" dirty="0">
                <a:latin typeface="大黑体" charset="-122"/>
                <a:ea typeface="大黑体" charset="-122"/>
              </a:rPr>
              <a:t>	－自由空间传播衰减是无线通信计算路径衰减的基础。</a:t>
            </a:r>
          </a:p>
          <a:p>
            <a:pPr eaLnBrk="1" hangingPunct="1">
              <a:lnSpc>
                <a:spcPct val="120000"/>
              </a:lnSpc>
              <a:buFontTx/>
              <a:buNone/>
            </a:pPr>
            <a:r>
              <a:rPr lang="zh-CN" altLang="en-US" sz="2400" b="1" dirty="0">
                <a:latin typeface="大黑体" charset="-122"/>
                <a:ea typeface="大黑体" charset="-122"/>
              </a:rPr>
              <a:t>	－在计算实际路径的传播衰减时，还要考虑多径、阻挡、移动及地形、气候等因素。</a:t>
            </a:r>
          </a:p>
          <a:p>
            <a:pPr eaLnBrk="1" hangingPunct="1">
              <a:buFontTx/>
              <a:buNone/>
            </a:pPr>
            <a:endParaRPr lang="en-US" altLang="zh-CN" sz="2400" b="1" dirty="0">
              <a:latin typeface="大黑体" charset="-122"/>
              <a:ea typeface="大黑体" charset="-122"/>
              <a:sym typeface="Symbol" panose="05050102010706020507" pitchFamily="18" charset="2"/>
            </a:endParaRPr>
          </a:p>
        </p:txBody>
      </p:sp>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16</a:t>
            </a:fld>
            <a:endParaRPr lang="en-GB" altLang="zh-CN"/>
          </a:p>
        </p:txBody>
      </p:sp>
      <p:sp>
        <p:nvSpPr>
          <p:cNvPr id="3" name="文本框 2"/>
          <p:cNvSpPr txBox="1"/>
          <p:nvPr/>
        </p:nvSpPr>
        <p:spPr>
          <a:xfrm>
            <a:off x="1918311" y="5986790"/>
            <a:ext cx="5421677"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回忆</a:t>
            </a:r>
            <a:r>
              <a:rPr lang="en-US" altLang="zh-CN" sz="2800" dirty="0">
                <a:solidFill>
                  <a:srgbClr val="C00000"/>
                </a:solidFill>
                <a:latin typeface="黑体" panose="02010609060101010101" pitchFamily="49" charset="-122"/>
                <a:ea typeface="黑体" panose="02010609060101010101" pitchFamily="49" charset="-122"/>
              </a:rPr>
              <a:t>LTE</a:t>
            </a:r>
            <a:r>
              <a:rPr lang="zh-CN" altLang="en-US" sz="2800" dirty="0">
                <a:solidFill>
                  <a:srgbClr val="C00000"/>
                </a:solidFill>
                <a:latin typeface="黑体" panose="02010609060101010101" pitchFamily="49" charset="-122"/>
                <a:ea typeface="黑体" panose="02010609060101010101" pitchFamily="49" charset="-122"/>
              </a:rPr>
              <a:t>的</a:t>
            </a:r>
            <a:r>
              <a:rPr lang="en-US" altLang="zh-CN" sz="2800" dirty="0">
                <a:solidFill>
                  <a:srgbClr val="C00000"/>
                </a:solidFill>
                <a:latin typeface="黑体" panose="02010609060101010101" pitchFamily="49" charset="-122"/>
                <a:ea typeface="黑体" panose="02010609060101010101" pitchFamily="49" charset="-122"/>
              </a:rPr>
              <a:t>700MHz</a:t>
            </a:r>
            <a:r>
              <a:rPr lang="zh-CN" altLang="en-US" sz="2800" dirty="0">
                <a:solidFill>
                  <a:srgbClr val="C00000"/>
                </a:solidFill>
                <a:latin typeface="黑体" panose="02010609060101010101" pitchFamily="49" charset="-122"/>
                <a:ea typeface="黑体" panose="02010609060101010101" pitchFamily="49" charset="-122"/>
              </a:rPr>
              <a:t>频段之争。。。</a:t>
            </a:r>
          </a:p>
        </p:txBody>
      </p:sp>
    </p:spTree>
    <p:extLst>
      <p:ext uri="{BB962C8B-B14F-4D97-AF65-F5344CB8AC3E}">
        <p14:creationId xmlns:p14="http://schemas.microsoft.com/office/powerpoint/2010/main" val="141270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solidFill>
                <a:schemeClr val="tx1"/>
              </a:solidFill>
              <a:ea typeface="仿宋_GB2312" pitchFamily="49" charset="-122"/>
            </a:endParaRPr>
          </a:p>
        </p:txBody>
      </p:sp>
      <p:sp>
        <p:nvSpPr>
          <p:cNvPr id="32771" name="Rectangle 3"/>
          <p:cNvSpPr>
            <a:spLocks noGrp="1" noChangeArrowheads="1"/>
          </p:cNvSpPr>
          <p:nvPr>
            <p:ph type="ctrTitle"/>
          </p:nvPr>
        </p:nvSpPr>
        <p:spPr>
          <a:xfrm>
            <a:off x="990600" y="1857577"/>
            <a:ext cx="7772400" cy="952500"/>
          </a:xfrm>
        </p:spPr>
        <p:txBody>
          <a:bodyPr/>
          <a:lstStyle/>
          <a:p>
            <a:pPr eaLnBrk="1" hangingPunct="1"/>
            <a:r>
              <a:rPr lang="zh-CN" altLang="en-US" b="1" dirty="0">
                <a:ea typeface="大黑体" charset="-122"/>
              </a:rPr>
              <a:t>信道确定性模型</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17</a:t>
            </a:fld>
            <a:endParaRPr lang="en-GB" altLang="zh-CN"/>
          </a:p>
        </p:txBody>
      </p:sp>
    </p:spTree>
    <p:extLst>
      <p:ext uri="{BB962C8B-B14F-4D97-AF65-F5344CB8AC3E}">
        <p14:creationId xmlns:p14="http://schemas.microsoft.com/office/powerpoint/2010/main" val="2185339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5400" b="1" dirty="0">
                <a:solidFill>
                  <a:srgbClr val="002060"/>
                </a:solidFill>
                <a:latin typeface="黑体" panose="02010609060101010101" pitchFamily="49" charset="-122"/>
                <a:ea typeface="黑体" panose="02010609060101010101" pitchFamily="49" charset="-122"/>
              </a:rPr>
              <a:t>信道确定性模型的要点</a:t>
            </a:r>
          </a:p>
        </p:txBody>
      </p:sp>
      <p:sp>
        <p:nvSpPr>
          <p:cNvPr id="33795" name="Rectangle 3"/>
          <p:cNvSpPr>
            <a:spLocks noGrp="1" noChangeArrowheads="1"/>
          </p:cNvSpPr>
          <p:nvPr>
            <p:ph idx="1"/>
          </p:nvPr>
        </p:nvSpPr>
        <p:spPr>
          <a:xfrm>
            <a:off x="799289" y="1681264"/>
            <a:ext cx="7772400" cy="4114800"/>
          </a:xfrm>
        </p:spPr>
        <p:txBody>
          <a:bodyPr/>
          <a:lstStyle/>
          <a:p>
            <a:pPr eaLnBrk="1" hangingPunct="1">
              <a:lnSpc>
                <a:spcPct val="80000"/>
              </a:lnSpc>
              <a:buClr>
                <a:srgbClr val="002060"/>
              </a:buClr>
              <a:buFont typeface="Wingdings" panose="05000000000000000000" pitchFamily="2" charset="2"/>
              <a:buChar char="l"/>
            </a:pPr>
            <a:r>
              <a:rPr lang="zh-CN" altLang="en-US" sz="2800" b="1" dirty="0">
                <a:latin typeface="大黑体" charset="-122"/>
                <a:ea typeface="大黑体" charset="-122"/>
              </a:rPr>
              <a:t>暂不考虑信道干扰噪声的影响</a:t>
            </a:r>
            <a:r>
              <a:rPr lang="en-US" altLang="zh-CN" sz="2800" b="1" dirty="0">
                <a:latin typeface="大黑体" charset="-122"/>
                <a:ea typeface="大黑体" charset="-122"/>
              </a:rPr>
              <a:t>,</a:t>
            </a:r>
            <a:r>
              <a:rPr lang="zh-CN" altLang="en-US" sz="2800" b="1" dirty="0">
                <a:latin typeface="大黑体" charset="-122"/>
                <a:ea typeface="大黑体" charset="-122"/>
              </a:rPr>
              <a:t>暂不考虑信道的随机性。</a:t>
            </a:r>
          </a:p>
          <a:p>
            <a:pPr eaLnBrk="1" hangingPunct="1">
              <a:lnSpc>
                <a:spcPct val="150000"/>
              </a:lnSpc>
              <a:buClr>
                <a:srgbClr val="002060"/>
              </a:buClr>
              <a:buFont typeface="Wingdings" panose="05000000000000000000" pitchFamily="2" charset="2"/>
              <a:buChar char="l"/>
            </a:pPr>
            <a:r>
              <a:rPr lang="zh-CN" altLang="en-US" sz="2800" b="1" dirty="0">
                <a:latin typeface="大黑体" charset="-122"/>
                <a:ea typeface="大黑体" charset="-122"/>
              </a:rPr>
              <a:t>主要考虑信道的三个效应：</a:t>
            </a:r>
          </a:p>
          <a:p>
            <a:pPr eaLnBrk="1" hangingPunct="1">
              <a:lnSpc>
                <a:spcPct val="150000"/>
              </a:lnSpc>
              <a:spcBef>
                <a:spcPts val="500"/>
              </a:spcBef>
              <a:buFontTx/>
              <a:buNone/>
            </a:pPr>
            <a:r>
              <a:rPr lang="zh-CN" altLang="en-US" sz="2800" b="1" dirty="0">
                <a:latin typeface="大黑体" charset="-122"/>
                <a:ea typeface="大黑体" charset="-122"/>
              </a:rPr>
              <a:t>	－色散效应：频率</a:t>
            </a:r>
          </a:p>
          <a:p>
            <a:pPr eaLnBrk="1" hangingPunct="1">
              <a:lnSpc>
                <a:spcPct val="150000"/>
              </a:lnSpc>
              <a:spcBef>
                <a:spcPts val="500"/>
              </a:spcBef>
              <a:buFontTx/>
              <a:buNone/>
            </a:pPr>
            <a:r>
              <a:rPr lang="zh-CN" altLang="en-US" sz="2800" b="1" dirty="0">
                <a:latin typeface="大黑体" charset="-122"/>
                <a:ea typeface="大黑体" charset="-122"/>
              </a:rPr>
              <a:t>	－时变效应：时间</a:t>
            </a:r>
          </a:p>
          <a:p>
            <a:pPr eaLnBrk="1" hangingPunct="1">
              <a:lnSpc>
                <a:spcPct val="150000"/>
              </a:lnSpc>
              <a:spcBef>
                <a:spcPts val="500"/>
              </a:spcBef>
              <a:buFontTx/>
              <a:buNone/>
            </a:pPr>
            <a:r>
              <a:rPr lang="zh-CN" altLang="en-US" sz="2800" b="1" dirty="0">
                <a:latin typeface="大黑体" charset="-122"/>
                <a:ea typeface="大黑体" charset="-122"/>
              </a:rPr>
              <a:t>	－弥散效应：空间</a:t>
            </a:r>
          </a:p>
          <a:p>
            <a:pPr eaLnBrk="1" hangingPunct="1">
              <a:lnSpc>
                <a:spcPct val="80000"/>
              </a:lnSpc>
              <a:buFontTx/>
              <a:buNone/>
            </a:pPr>
            <a:r>
              <a:rPr lang="zh-CN" altLang="en-US" sz="2400" b="1" dirty="0">
                <a:latin typeface="大黑体" charset="-122"/>
                <a:ea typeface="大黑体" charset="-122"/>
              </a:rPr>
              <a:t>	</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18</a:t>
            </a:fld>
            <a:endParaRPr lang="en-GB" altLang="zh-CN"/>
          </a:p>
        </p:txBody>
      </p:sp>
    </p:spTree>
    <p:extLst>
      <p:ext uri="{BB962C8B-B14F-4D97-AF65-F5344CB8AC3E}">
        <p14:creationId xmlns:p14="http://schemas.microsoft.com/office/powerpoint/2010/main" val="373047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descr="Rectangle: Click to edit Master text styles&#10;Second level&#10;Third level&#10;Fourth level&#10;Fifth level"/>
          <p:cNvSpPr>
            <a:spLocks noGrp="1"/>
          </p:cNvSpPr>
          <p:nvPr>
            <p:ph type="body" idx="1"/>
          </p:nvPr>
        </p:nvSpPr>
        <p:spPr>
          <a:xfrm>
            <a:off x="315913" y="1093749"/>
            <a:ext cx="8512175" cy="2625725"/>
          </a:xfrm>
        </p:spPr>
        <p:txBody>
          <a:bodyPr/>
          <a:lstStyle/>
          <a:p>
            <a:pPr algn="ctr">
              <a:defRPr/>
            </a:pPr>
            <a:r>
              <a:rPr kumimoji="1" lang="zh-CN" altLang="en-US" sz="4800" kern="1200" dirty="0">
                <a:solidFill>
                  <a:srgbClr val="CC0000"/>
                </a:solidFill>
                <a:effectLst>
                  <a:outerShdw blurRad="38100" dist="38100" dir="2700000" algn="tl">
                    <a:srgbClr val="C0C0C0"/>
                  </a:outerShdw>
                </a:effectLst>
                <a:latin typeface="Times New Roman" pitchFamily="18" charset="0"/>
              </a:rPr>
              <a:t>第三讲 </a:t>
            </a:r>
            <a:endParaRPr kumimoji="1" lang="en-US" altLang="zh-CN" sz="4800" kern="1200" dirty="0">
              <a:solidFill>
                <a:srgbClr val="CC0000"/>
              </a:solidFill>
              <a:effectLst>
                <a:outerShdw blurRad="38100" dist="38100" dir="2700000" algn="tl">
                  <a:srgbClr val="C0C0C0"/>
                </a:outerShdw>
              </a:effectLst>
              <a:latin typeface="Times New Roman" pitchFamily="18" charset="0"/>
            </a:endParaRPr>
          </a:p>
          <a:p>
            <a:pPr algn="ctr">
              <a:defRPr/>
            </a:pPr>
            <a:r>
              <a:rPr kumimoji="1" lang="zh-CN" altLang="en-US" sz="4800" kern="1200" dirty="0">
                <a:solidFill>
                  <a:srgbClr val="CC0000"/>
                </a:solidFill>
                <a:effectLst>
                  <a:outerShdw blurRad="38100" dist="38100" dir="2700000" algn="tl">
                    <a:srgbClr val="C0C0C0"/>
                  </a:outerShdw>
                </a:effectLst>
                <a:latin typeface="Times New Roman" pitchFamily="18" charset="0"/>
              </a:rPr>
              <a:t>无线信道</a:t>
            </a:r>
            <a:endParaRPr kumimoji="1" lang="en-US" altLang="zh-CN" sz="4800" kern="1200" dirty="0">
              <a:solidFill>
                <a:srgbClr val="CC0000"/>
              </a:solidFill>
              <a:effectLst>
                <a:outerShdw blurRad="38100" dist="38100" dir="2700000" algn="tl">
                  <a:srgbClr val="C0C0C0"/>
                </a:outerShdw>
              </a:effectLst>
              <a:latin typeface="Times New Roman" pitchFamily="18" charset="0"/>
            </a:endParaRPr>
          </a:p>
        </p:txBody>
      </p:sp>
      <p:sp>
        <p:nvSpPr>
          <p:cNvPr id="7475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600" b="1">
                <a:solidFill>
                  <a:schemeClr val="tx1"/>
                </a:solidFill>
                <a:latin typeface="Tahoma" panose="020B0604030504040204" pitchFamily="34" charset="0"/>
                <a:ea typeface="宋体" panose="02010600030101010101" pitchFamily="2" charset="-122"/>
              </a:defRPr>
            </a:lvl1pPr>
            <a:lvl2pPr marL="742950" indent="-285750" eaLnBrk="0" hangingPunct="0">
              <a:defRPr sz="9600" b="1">
                <a:solidFill>
                  <a:schemeClr val="tx1"/>
                </a:solidFill>
                <a:latin typeface="Tahoma" panose="020B0604030504040204" pitchFamily="34" charset="0"/>
                <a:ea typeface="宋体" panose="02010600030101010101" pitchFamily="2" charset="-122"/>
              </a:defRPr>
            </a:lvl2pPr>
            <a:lvl3pPr marL="1143000" indent="-228600" eaLnBrk="0" hangingPunct="0">
              <a:defRPr sz="9600" b="1">
                <a:solidFill>
                  <a:schemeClr val="tx1"/>
                </a:solidFill>
                <a:latin typeface="Tahoma" panose="020B0604030504040204" pitchFamily="34" charset="0"/>
                <a:ea typeface="宋体" panose="02010600030101010101" pitchFamily="2" charset="-122"/>
              </a:defRPr>
            </a:lvl3pPr>
            <a:lvl4pPr marL="1600200" indent="-228600" eaLnBrk="0" hangingPunct="0">
              <a:defRPr sz="9600" b="1">
                <a:solidFill>
                  <a:schemeClr val="tx1"/>
                </a:solidFill>
                <a:latin typeface="Tahoma" panose="020B0604030504040204" pitchFamily="34" charset="0"/>
                <a:ea typeface="宋体" panose="02010600030101010101" pitchFamily="2" charset="-122"/>
              </a:defRPr>
            </a:lvl4pPr>
            <a:lvl5pPr marL="2057400" indent="-228600" eaLnBrk="0" hangingPunct="0">
              <a:defRPr sz="96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9pPr>
          </a:lstStyle>
          <a:p>
            <a:pPr eaLnBrk="1" hangingPunct="1"/>
            <a:fld id="{D28C92A2-F151-4025-93E0-8593E109BCEB}" type="slidenum">
              <a:rPr lang="zh-CN" altLang="en-GB" sz="1400" b="0">
                <a:solidFill>
                  <a:srgbClr val="40458C"/>
                </a:solidFill>
                <a:latin typeface="Times New Roman" panose="02020603050405020304" pitchFamily="18" charset="0"/>
              </a:rPr>
              <a:pPr eaLnBrk="1" hangingPunct="1"/>
              <a:t>1</a:t>
            </a:fld>
            <a:endParaRPr lang="en-GB" altLang="zh-CN" sz="1400" b="0" dirty="0">
              <a:solidFill>
                <a:srgbClr val="40458C"/>
              </a:solidFill>
              <a:latin typeface="Times New Roman" panose="02020603050405020304" pitchFamily="18" charset="0"/>
            </a:endParaRPr>
          </a:p>
        </p:txBody>
      </p:sp>
    </p:spTree>
    <p:extLst>
      <p:ext uri="{BB962C8B-B14F-4D97-AF65-F5344CB8AC3E}">
        <p14:creationId xmlns:p14="http://schemas.microsoft.com/office/powerpoint/2010/main" val="166005648"/>
      </p:ext>
    </p:extLst>
  </p:cSld>
  <p:clrMapOvr>
    <a:masterClrMapping/>
  </p:clrMapOvr>
  <p:transition advTm="12468"/>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84175" y="290531"/>
            <a:ext cx="8458200" cy="1047750"/>
          </a:xfrm>
        </p:spPr>
        <p:txBody>
          <a:bodyPr/>
          <a:lstStyle/>
          <a:p>
            <a:pPr eaLnBrk="1" hangingPunct="1"/>
            <a:r>
              <a:rPr lang="zh-CN" altLang="en-US" sz="5400" b="1" dirty="0">
                <a:solidFill>
                  <a:srgbClr val="002060"/>
                </a:solidFill>
                <a:latin typeface="黑体" panose="02010609060101010101" pitchFamily="49" charset="-122"/>
                <a:ea typeface="黑体" panose="02010609060101010101" pitchFamily="49" charset="-122"/>
              </a:rPr>
              <a:t>色散效应－频率选择性衰落 </a:t>
            </a:r>
          </a:p>
        </p:txBody>
      </p:sp>
      <p:grpSp>
        <p:nvGrpSpPr>
          <p:cNvPr id="34819" name="Group 18"/>
          <p:cNvGrpSpPr>
            <a:grpSpLocks/>
          </p:cNvGrpSpPr>
          <p:nvPr/>
        </p:nvGrpSpPr>
        <p:grpSpPr bwMode="auto">
          <a:xfrm>
            <a:off x="1625600" y="3236913"/>
            <a:ext cx="1720850" cy="941387"/>
            <a:chOff x="952" y="1024"/>
            <a:chExt cx="1136" cy="648"/>
          </a:xfrm>
        </p:grpSpPr>
        <p:sp>
          <p:nvSpPr>
            <p:cNvPr id="34854" name="Line 16"/>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5" name="Line 17"/>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820" name="Group 19"/>
          <p:cNvGrpSpPr>
            <a:grpSpLocks/>
          </p:cNvGrpSpPr>
          <p:nvPr/>
        </p:nvGrpSpPr>
        <p:grpSpPr bwMode="auto">
          <a:xfrm>
            <a:off x="1596231" y="1724278"/>
            <a:ext cx="1720850" cy="939800"/>
            <a:chOff x="952" y="1024"/>
            <a:chExt cx="1136" cy="648"/>
          </a:xfrm>
        </p:grpSpPr>
        <p:sp>
          <p:nvSpPr>
            <p:cNvPr id="34852" name="Line 20"/>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3" name="Line 21"/>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821" name="Group 25"/>
          <p:cNvGrpSpPr>
            <a:grpSpLocks/>
          </p:cNvGrpSpPr>
          <p:nvPr/>
        </p:nvGrpSpPr>
        <p:grpSpPr bwMode="auto">
          <a:xfrm>
            <a:off x="5418441" y="3261519"/>
            <a:ext cx="1722438" cy="941387"/>
            <a:chOff x="952" y="1024"/>
            <a:chExt cx="1136" cy="648"/>
          </a:xfrm>
        </p:grpSpPr>
        <p:sp>
          <p:nvSpPr>
            <p:cNvPr id="34850" name="Line 26"/>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1" name="Line 27"/>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22" name="Line 28"/>
          <p:cNvSpPr>
            <a:spLocks noChangeShapeType="1"/>
          </p:cNvSpPr>
          <p:nvPr/>
        </p:nvSpPr>
        <p:spPr bwMode="auto">
          <a:xfrm>
            <a:off x="1607344" y="2165603"/>
            <a:ext cx="162401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3" name="Line 29"/>
          <p:cNvSpPr>
            <a:spLocks noChangeShapeType="1"/>
          </p:cNvSpPr>
          <p:nvPr/>
        </p:nvSpPr>
        <p:spPr bwMode="auto">
          <a:xfrm flipV="1">
            <a:off x="2401888" y="3468688"/>
            <a:ext cx="0" cy="69691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4" name="Text Box 30"/>
          <p:cNvSpPr txBox="1">
            <a:spLocks noChangeArrowheads="1"/>
          </p:cNvSpPr>
          <p:nvPr/>
        </p:nvSpPr>
        <p:spPr bwMode="auto">
          <a:xfrm>
            <a:off x="3235325" y="3906838"/>
            <a:ext cx="404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800">
                <a:solidFill>
                  <a:schemeClr val="tx1"/>
                </a:solidFill>
                <a:cs typeface="Times New Roman" panose="02020603050405020304" pitchFamily="18" charset="0"/>
              </a:rPr>
              <a:t>τ</a:t>
            </a:r>
          </a:p>
        </p:txBody>
      </p:sp>
      <p:sp>
        <p:nvSpPr>
          <p:cNvPr id="34825" name="Text Box 31"/>
          <p:cNvSpPr txBox="1">
            <a:spLocks noChangeArrowheads="1"/>
          </p:cNvSpPr>
          <p:nvPr/>
        </p:nvSpPr>
        <p:spPr bwMode="auto">
          <a:xfrm>
            <a:off x="3313906" y="2427541"/>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latin typeface="Batang" pitchFamily="18" charset="-127"/>
                <a:ea typeface="大黑体" charset="-122"/>
                <a:cs typeface="Times New Roman" panose="02020603050405020304" pitchFamily="18" charset="0"/>
              </a:rPr>
              <a:t>f</a:t>
            </a:r>
            <a:endParaRPr lang="el-GR" altLang="zh-CN" sz="2400">
              <a:solidFill>
                <a:schemeClr val="tx1"/>
              </a:solidFill>
              <a:latin typeface="Batang" pitchFamily="18" charset="-127"/>
              <a:ea typeface="大黑体" charset="-122"/>
              <a:cs typeface="Times New Roman" panose="02020603050405020304" pitchFamily="18" charset="0"/>
            </a:endParaRPr>
          </a:p>
        </p:txBody>
      </p:sp>
      <p:sp>
        <p:nvSpPr>
          <p:cNvPr id="34826" name="Text Box 32"/>
          <p:cNvSpPr txBox="1">
            <a:spLocks noChangeArrowheads="1"/>
          </p:cNvSpPr>
          <p:nvPr/>
        </p:nvSpPr>
        <p:spPr bwMode="auto">
          <a:xfrm>
            <a:off x="2192338" y="309245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400">
                <a:solidFill>
                  <a:schemeClr val="tx1"/>
                </a:solidFill>
                <a:cs typeface="Times New Roman" panose="02020603050405020304" pitchFamily="18" charset="0"/>
              </a:rPr>
              <a:t>∞</a:t>
            </a:r>
          </a:p>
        </p:txBody>
      </p:sp>
      <p:sp>
        <p:nvSpPr>
          <p:cNvPr id="34827" name="Text Box 33"/>
          <p:cNvSpPr txBox="1">
            <a:spLocks noChangeArrowheads="1"/>
          </p:cNvSpPr>
          <p:nvPr/>
        </p:nvSpPr>
        <p:spPr bwMode="auto">
          <a:xfrm>
            <a:off x="2009775" y="4114800"/>
            <a:ext cx="769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400">
                <a:solidFill>
                  <a:schemeClr val="tx1"/>
                </a:solidFill>
                <a:cs typeface="Times New Roman" panose="02020603050405020304" pitchFamily="18" charset="0"/>
              </a:rPr>
              <a:t>τ</a:t>
            </a:r>
            <a:r>
              <a:rPr lang="en-US" altLang="zh-CN" sz="2400" baseline="-25000">
                <a:solidFill>
                  <a:schemeClr val="tx1"/>
                </a:solidFill>
                <a:cs typeface="Times New Roman" panose="02020603050405020304" pitchFamily="18" charset="0"/>
              </a:rPr>
              <a:t>0</a:t>
            </a:r>
            <a:endParaRPr lang="el-GR" altLang="zh-CN" sz="2400">
              <a:solidFill>
                <a:schemeClr val="tx1"/>
              </a:solidFill>
              <a:cs typeface="Times New Roman" panose="02020603050405020304" pitchFamily="18" charset="0"/>
            </a:endParaRPr>
          </a:p>
        </p:txBody>
      </p:sp>
      <p:sp>
        <p:nvSpPr>
          <p:cNvPr id="34828" name="Text Box 34"/>
          <p:cNvSpPr txBox="1">
            <a:spLocks noChangeArrowheads="1"/>
          </p:cNvSpPr>
          <p:nvPr/>
        </p:nvSpPr>
        <p:spPr bwMode="auto">
          <a:xfrm>
            <a:off x="5283504" y="4279106"/>
            <a:ext cx="1568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000">
                <a:solidFill>
                  <a:schemeClr val="tx1"/>
                </a:solidFill>
                <a:cs typeface="Times New Roman" panose="02020603050405020304" pitchFamily="18" charset="0"/>
              </a:rPr>
              <a:t>τ</a:t>
            </a:r>
            <a:r>
              <a:rPr lang="en-US" altLang="zh-CN" sz="2000" baseline="-25000">
                <a:solidFill>
                  <a:schemeClr val="tx1"/>
                </a:solidFill>
                <a:cs typeface="Times New Roman" panose="02020603050405020304" pitchFamily="18" charset="0"/>
              </a:rPr>
              <a:t>0</a:t>
            </a:r>
            <a:r>
              <a:rPr lang="en-US" altLang="zh-CN" sz="2000">
                <a:solidFill>
                  <a:schemeClr val="tx1"/>
                </a:solidFill>
                <a:cs typeface="Times New Roman" panose="02020603050405020304" pitchFamily="18" charset="0"/>
              </a:rPr>
              <a:t>+</a:t>
            </a:r>
            <a:r>
              <a:rPr lang="el-GR" altLang="zh-CN" sz="2000">
                <a:solidFill>
                  <a:schemeClr val="tx1"/>
                </a:solidFill>
                <a:cs typeface="Times New Roman" panose="02020603050405020304" pitchFamily="18" charset="0"/>
              </a:rPr>
              <a:t>Δτ</a:t>
            </a:r>
          </a:p>
        </p:txBody>
      </p:sp>
      <p:sp>
        <p:nvSpPr>
          <p:cNvPr id="34829" name="Line 35"/>
          <p:cNvSpPr>
            <a:spLocks noChangeShapeType="1"/>
          </p:cNvSpPr>
          <p:nvPr/>
        </p:nvSpPr>
        <p:spPr bwMode="auto">
          <a:xfrm flipV="1">
            <a:off x="5988354" y="3458369"/>
            <a:ext cx="0" cy="63976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0" name="Freeform 38"/>
          <p:cNvSpPr>
            <a:spLocks/>
          </p:cNvSpPr>
          <p:nvPr/>
        </p:nvSpPr>
        <p:spPr bwMode="auto">
          <a:xfrm>
            <a:off x="5982004" y="3423444"/>
            <a:ext cx="371475" cy="658812"/>
          </a:xfrm>
          <a:custGeom>
            <a:avLst/>
            <a:gdLst>
              <a:gd name="T0" fmla="*/ 0 w 245"/>
              <a:gd name="T1" fmla="*/ 0 h 453"/>
              <a:gd name="T2" fmla="*/ 2147483647 w 245"/>
              <a:gd name="T3" fmla="*/ 2147483647 h 453"/>
              <a:gd name="T4" fmla="*/ 2147483647 w 245"/>
              <a:gd name="T5" fmla="*/ 2147483647 h 453"/>
              <a:gd name="T6" fmla="*/ 2147483647 w 245"/>
              <a:gd name="T7" fmla="*/ 2147483647 h 453"/>
              <a:gd name="T8" fmla="*/ 2147483647 w 245"/>
              <a:gd name="T9" fmla="*/ 2147483647 h 453"/>
              <a:gd name="T10" fmla="*/ 2147483647 w 245"/>
              <a:gd name="T11" fmla="*/ 2147483647 h 453"/>
              <a:gd name="T12" fmla="*/ 2147483647 w 245"/>
              <a:gd name="T13" fmla="*/ 2147483647 h 453"/>
              <a:gd name="T14" fmla="*/ 2147483647 w 245"/>
              <a:gd name="T15" fmla="*/ 2147483647 h 453"/>
              <a:gd name="T16" fmla="*/ 2147483647 w 245"/>
              <a:gd name="T17" fmla="*/ 2147483647 h 453"/>
              <a:gd name="T18" fmla="*/ 2147483647 w 245"/>
              <a:gd name="T19" fmla="*/ 2147483647 h 453"/>
              <a:gd name="T20" fmla="*/ 2147483647 w 245"/>
              <a:gd name="T21" fmla="*/ 2147483647 h 453"/>
              <a:gd name="T22" fmla="*/ 2147483647 w 245"/>
              <a:gd name="T23" fmla="*/ 2147483647 h 453"/>
              <a:gd name="T24" fmla="*/ 2147483647 w 245"/>
              <a:gd name="T25" fmla="*/ 2147483647 h 453"/>
              <a:gd name="T26" fmla="*/ 2147483647 w 245"/>
              <a:gd name="T27" fmla="*/ 2147483647 h 453"/>
              <a:gd name="T28" fmla="*/ 2147483647 w 245"/>
              <a:gd name="T29" fmla="*/ 2147483647 h 453"/>
              <a:gd name="T30" fmla="*/ 2147483647 w 245"/>
              <a:gd name="T31" fmla="*/ 2147483647 h 453"/>
              <a:gd name="T32" fmla="*/ 2147483647 w 245"/>
              <a:gd name="T33" fmla="*/ 2147483647 h 453"/>
              <a:gd name="T34" fmla="*/ 2147483647 w 245"/>
              <a:gd name="T35" fmla="*/ 2147483647 h 453"/>
              <a:gd name="T36" fmla="*/ 2147483647 w 245"/>
              <a:gd name="T37" fmla="*/ 2147483647 h 453"/>
              <a:gd name="T38" fmla="*/ 2147483647 w 245"/>
              <a:gd name="T39" fmla="*/ 2147483647 h 4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5"/>
              <a:gd name="T61" fmla="*/ 0 h 453"/>
              <a:gd name="T62" fmla="*/ 245 w 245"/>
              <a:gd name="T63" fmla="*/ 453 h 4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5" h="453">
                <a:moveTo>
                  <a:pt x="0" y="0"/>
                </a:moveTo>
                <a:cubicBezTo>
                  <a:pt x="19" y="2"/>
                  <a:pt x="37" y="4"/>
                  <a:pt x="56" y="6"/>
                </a:cubicBezTo>
                <a:cubicBezTo>
                  <a:pt x="64" y="12"/>
                  <a:pt x="65" y="19"/>
                  <a:pt x="77" y="21"/>
                </a:cubicBezTo>
                <a:cubicBezTo>
                  <a:pt x="82" y="25"/>
                  <a:pt x="83" y="28"/>
                  <a:pt x="86" y="33"/>
                </a:cubicBezTo>
                <a:cubicBezTo>
                  <a:pt x="87" y="39"/>
                  <a:pt x="88" y="41"/>
                  <a:pt x="93" y="45"/>
                </a:cubicBezTo>
                <a:cubicBezTo>
                  <a:pt x="96" y="53"/>
                  <a:pt x="99" y="61"/>
                  <a:pt x="107" y="66"/>
                </a:cubicBezTo>
                <a:cubicBezTo>
                  <a:pt x="110" y="80"/>
                  <a:pt x="105" y="62"/>
                  <a:pt x="113" y="74"/>
                </a:cubicBezTo>
                <a:cubicBezTo>
                  <a:pt x="115" y="77"/>
                  <a:pt x="114" y="81"/>
                  <a:pt x="116" y="84"/>
                </a:cubicBezTo>
                <a:cubicBezTo>
                  <a:pt x="117" y="90"/>
                  <a:pt x="120" y="93"/>
                  <a:pt x="122" y="98"/>
                </a:cubicBezTo>
                <a:cubicBezTo>
                  <a:pt x="123" y="104"/>
                  <a:pt x="125" y="107"/>
                  <a:pt x="128" y="113"/>
                </a:cubicBezTo>
                <a:cubicBezTo>
                  <a:pt x="129" y="124"/>
                  <a:pt x="129" y="128"/>
                  <a:pt x="134" y="137"/>
                </a:cubicBezTo>
                <a:cubicBezTo>
                  <a:pt x="135" y="144"/>
                  <a:pt x="136" y="150"/>
                  <a:pt x="140" y="156"/>
                </a:cubicBezTo>
                <a:cubicBezTo>
                  <a:pt x="142" y="166"/>
                  <a:pt x="150" y="176"/>
                  <a:pt x="155" y="185"/>
                </a:cubicBezTo>
                <a:cubicBezTo>
                  <a:pt x="159" y="207"/>
                  <a:pt x="145" y="240"/>
                  <a:pt x="164" y="255"/>
                </a:cubicBezTo>
                <a:cubicBezTo>
                  <a:pt x="165" y="262"/>
                  <a:pt x="167" y="270"/>
                  <a:pt x="170" y="276"/>
                </a:cubicBezTo>
                <a:cubicBezTo>
                  <a:pt x="171" y="287"/>
                  <a:pt x="172" y="298"/>
                  <a:pt x="174" y="309"/>
                </a:cubicBezTo>
                <a:cubicBezTo>
                  <a:pt x="176" y="321"/>
                  <a:pt x="188" y="331"/>
                  <a:pt x="194" y="341"/>
                </a:cubicBezTo>
                <a:cubicBezTo>
                  <a:pt x="207" y="361"/>
                  <a:pt x="219" y="383"/>
                  <a:pt x="233" y="402"/>
                </a:cubicBezTo>
                <a:cubicBezTo>
                  <a:pt x="233" y="409"/>
                  <a:pt x="233" y="416"/>
                  <a:pt x="234" y="423"/>
                </a:cubicBezTo>
                <a:cubicBezTo>
                  <a:pt x="235" y="435"/>
                  <a:pt x="245" y="440"/>
                  <a:pt x="245" y="453"/>
                </a:cubicBez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31" name="Line 41"/>
          <p:cNvSpPr>
            <a:spLocks noChangeShapeType="1"/>
          </p:cNvSpPr>
          <p:nvPr/>
        </p:nvSpPr>
        <p:spPr bwMode="auto">
          <a:xfrm flipV="1">
            <a:off x="5991529" y="3101181"/>
            <a:ext cx="0" cy="18256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2" name="Line 42"/>
          <p:cNvSpPr>
            <a:spLocks noChangeShapeType="1"/>
          </p:cNvSpPr>
          <p:nvPr/>
        </p:nvSpPr>
        <p:spPr bwMode="auto">
          <a:xfrm flipH="1" flipV="1">
            <a:off x="6355066" y="3110706"/>
            <a:ext cx="9525" cy="889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3" name="Line 43"/>
          <p:cNvSpPr>
            <a:spLocks noChangeShapeType="1"/>
          </p:cNvSpPr>
          <p:nvPr/>
        </p:nvSpPr>
        <p:spPr bwMode="auto">
          <a:xfrm>
            <a:off x="5754991" y="3213894"/>
            <a:ext cx="23653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4" name="Line 44"/>
          <p:cNvSpPr>
            <a:spLocks noChangeShapeType="1"/>
          </p:cNvSpPr>
          <p:nvPr/>
        </p:nvSpPr>
        <p:spPr bwMode="auto">
          <a:xfrm>
            <a:off x="6355066" y="3213894"/>
            <a:ext cx="255588" cy="0"/>
          </a:xfrm>
          <a:prstGeom prst="line">
            <a:avLst/>
          </a:prstGeom>
          <a:noFill/>
          <a:ln w="9525">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5" name="Text Box 49"/>
          <p:cNvSpPr txBox="1">
            <a:spLocks noChangeArrowheads="1"/>
          </p:cNvSpPr>
          <p:nvPr/>
        </p:nvSpPr>
        <p:spPr bwMode="auto">
          <a:xfrm>
            <a:off x="7064679" y="3918744"/>
            <a:ext cx="40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800">
                <a:solidFill>
                  <a:schemeClr val="tx1"/>
                </a:solidFill>
                <a:cs typeface="Times New Roman" panose="02020603050405020304" pitchFamily="18" charset="0"/>
              </a:rPr>
              <a:t>τ</a:t>
            </a:r>
          </a:p>
        </p:txBody>
      </p:sp>
      <p:sp>
        <p:nvSpPr>
          <p:cNvPr id="34836" name="Line 50"/>
          <p:cNvSpPr>
            <a:spLocks noChangeShapeType="1"/>
          </p:cNvSpPr>
          <p:nvPr/>
        </p:nvSpPr>
        <p:spPr bwMode="auto">
          <a:xfrm>
            <a:off x="3903663" y="2674938"/>
            <a:ext cx="973137" cy="0"/>
          </a:xfrm>
          <a:prstGeom prst="line">
            <a:avLst/>
          </a:prstGeom>
          <a:noFill/>
          <a:ln w="76200" cmpd="tri">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7" name="Text Box 51"/>
          <p:cNvSpPr txBox="1">
            <a:spLocks noChangeArrowheads="1"/>
          </p:cNvSpPr>
          <p:nvPr/>
        </p:nvSpPr>
        <p:spPr bwMode="auto">
          <a:xfrm>
            <a:off x="5964238" y="2946147"/>
            <a:ext cx="752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800" b="1" baseline="-25000">
                <a:solidFill>
                  <a:schemeClr val="tx1"/>
                </a:solidFill>
                <a:cs typeface="Times New Roman" panose="02020603050405020304" pitchFamily="18" charset="0"/>
              </a:rPr>
              <a:t>Tm</a:t>
            </a:r>
            <a:endParaRPr lang="el-GR" altLang="zh-CN" sz="1800" b="1" baseline="-25000">
              <a:solidFill>
                <a:schemeClr val="tx1"/>
              </a:solidFill>
              <a:cs typeface="Times New Roman" panose="02020603050405020304" pitchFamily="18" charset="0"/>
            </a:endParaRPr>
          </a:p>
        </p:txBody>
      </p:sp>
      <p:grpSp>
        <p:nvGrpSpPr>
          <p:cNvPr id="34838" name="Group 57"/>
          <p:cNvGrpSpPr>
            <a:grpSpLocks/>
          </p:cNvGrpSpPr>
          <p:nvPr/>
        </p:nvGrpSpPr>
        <p:grpSpPr bwMode="auto">
          <a:xfrm>
            <a:off x="5362879" y="1597947"/>
            <a:ext cx="2108200" cy="1328737"/>
            <a:chOff x="3376" y="645"/>
            <a:chExt cx="1328" cy="837"/>
          </a:xfrm>
        </p:grpSpPr>
        <p:grpSp>
          <p:nvGrpSpPr>
            <p:cNvPr id="34841" name="Group 22"/>
            <p:cNvGrpSpPr>
              <a:grpSpLocks/>
            </p:cNvGrpSpPr>
            <p:nvPr/>
          </p:nvGrpSpPr>
          <p:grpSpPr bwMode="auto">
            <a:xfrm>
              <a:off x="3376" y="758"/>
              <a:ext cx="1084" cy="593"/>
              <a:chOff x="952" y="1024"/>
              <a:chExt cx="1136" cy="648"/>
            </a:xfrm>
          </p:grpSpPr>
          <p:sp>
            <p:nvSpPr>
              <p:cNvPr id="34848" name="Line 23"/>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9" name="Line 24"/>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42" name="Freeform 40"/>
            <p:cNvSpPr>
              <a:spLocks/>
            </p:cNvSpPr>
            <p:nvPr/>
          </p:nvSpPr>
          <p:spPr bwMode="auto">
            <a:xfrm>
              <a:off x="3392" y="973"/>
              <a:ext cx="894" cy="251"/>
            </a:xfrm>
            <a:custGeom>
              <a:avLst/>
              <a:gdLst>
                <a:gd name="T0" fmla="*/ 0 w 937"/>
                <a:gd name="T1" fmla="*/ 191 h 275"/>
                <a:gd name="T2" fmla="*/ 43 w 937"/>
                <a:gd name="T3" fmla="*/ 190 h 275"/>
                <a:gd name="T4" fmla="*/ 57 w 937"/>
                <a:gd name="T5" fmla="*/ 187 h 275"/>
                <a:gd name="T6" fmla="*/ 74 w 937"/>
                <a:gd name="T7" fmla="*/ 179 h 275"/>
                <a:gd name="T8" fmla="*/ 86 w 937"/>
                <a:gd name="T9" fmla="*/ 173 h 275"/>
                <a:gd name="T10" fmla="*/ 112 w 937"/>
                <a:gd name="T11" fmla="*/ 152 h 275"/>
                <a:gd name="T12" fmla="*/ 123 w 937"/>
                <a:gd name="T13" fmla="*/ 145 h 275"/>
                <a:gd name="T14" fmla="*/ 144 w 937"/>
                <a:gd name="T15" fmla="*/ 113 h 275"/>
                <a:gd name="T16" fmla="*/ 154 w 937"/>
                <a:gd name="T17" fmla="*/ 94 h 275"/>
                <a:gd name="T18" fmla="*/ 161 w 937"/>
                <a:gd name="T19" fmla="*/ 82 h 275"/>
                <a:gd name="T20" fmla="*/ 169 w 937"/>
                <a:gd name="T21" fmla="*/ 69 h 275"/>
                <a:gd name="T22" fmla="*/ 177 w 937"/>
                <a:gd name="T23" fmla="*/ 57 h 275"/>
                <a:gd name="T24" fmla="*/ 181 w 937"/>
                <a:gd name="T25" fmla="*/ 44 h 275"/>
                <a:gd name="T26" fmla="*/ 187 w 937"/>
                <a:gd name="T27" fmla="*/ 35 h 275"/>
                <a:gd name="T28" fmla="*/ 198 w 937"/>
                <a:gd name="T29" fmla="*/ 26 h 275"/>
                <a:gd name="T30" fmla="*/ 221 w 937"/>
                <a:gd name="T31" fmla="*/ 20 h 275"/>
                <a:gd name="T32" fmla="*/ 311 w 937"/>
                <a:gd name="T33" fmla="*/ 36 h 275"/>
                <a:gd name="T34" fmla="*/ 348 w 937"/>
                <a:gd name="T35" fmla="*/ 66 h 275"/>
                <a:gd name="T36" fmla="*/ 358 w 937"/>
                <a:gd name="T37" fmla="*/ 81 h 275"/>
                <a:gd name="T38" fmla="*/ 368 w 937"/>
                <a:gd name="T39" fmla="*/ 110 h 275"/>
                <a:gd name="T40" fmla="*/ 375 w 937"/>
                <a:gd name="T41" fmla="*/ 120 h 275"/>
                <a:gd name="T42" fmla="*/ 386 w 937"/>
                <a:gd name="T43" fmla="*/ 129 h 275"/>
                <a:gd name="T44" fmla="*/ 392 w 937"/>
                <a:gd name="T45" fmla="*/ 137 h 275"/>
                <a:gd name="T46" fmla="*/ 406 w 937"/>
                <a:gd name="T47" fmla="*/ 159 h 275"/>
                <a:gd name="T48" fmla="*/ 421 w 937"/>
                <a:gd name="T49" fmla="*/ 170 h 275"/>
                <a:gd name="T50" fmla="*/ 443 w 937"/>
                <a:gd name="T51" fmla="*/ 185 h 275"/>
                <a:gd name="T52" fmla="*/ 470 w 937"/>
                <a:gd name="T53" fmla="*/ 186 h 275"/>
                <a:gd name="T54" fmla="*/ 500 w 937"/>
                <a:gd name="T55" fmla="*/ 167 h 275"/>
                <a:gd name="T56" fmla="*/ 520 w 937"/>
                <a:gd name="T57" fmla="*/ 141 h 275"/>
                <a:gd name="T58" fmla="*/ 525 w 937"/>
                <a:gd name="T59" fmla="*/ 131 h 275"/>
                <a:gd name="T60" fmla="*/ 530 w 937"/>
                <a:gd name="T61" fmla="*/ 116 h 275"/>
                <a:gd name="T62" fmla="*/ 540 w 937"/>
                <a:gd name="T63" fmla="*/ 99 h 275"/>
                <a:gd name="T64" fmla="*/ 547 w 937"/>
                <a:gd name="T65" fmla="*/ 83 h 275"/>
                <a:gd name="T66" fmla="*/ 557 w 937"/>
                <a:gd name="T67" fmla="*/ 68 h 275"/>
                <a:gd name="T68" fmla="*/ 565 w 937"/>
                <a:gd name="T69" fmla="*/ 53 h 275"/>
                <a:gd name="T70" fmla="*/ 574 w 937"/>
                <a:gd name="T71" fmla="*/ 37 h 275"/>
                <a:gd name="T72" fmla="*/ 580 w 937"/>
                <a:gd name="T73" fmla="*/ 24 h 275"/>
                <a:gd name="T74" fmla="*/ 587 w 937"/>
                <a:gd name="T75" fmla="*/ 14 h 275"/>
                <a:gd name="T76" fmla="*/ 636 w 937"/>
                <a:gd name="T77" fmla="*/ 13 h 275"/>
                <a:gd name="T78" fmla="*/ 666 w 937"/>
                <a:gd name="T79" fmla="*/ 26 h 275"/>
                <a:gd name="T80" fmla="*/ 694 w 937"/>
                <a:gd name="T81" fmla="*/ 53 h 275"/>
                <a:gd name="T82" fmla="*/ 701 w 937"/>
                <a:gd name="T83" fmla="*/ 64 h 275"/>
                <a:gd name="T84" fmla="*/ 706 w 937"/>
                <a:gd name="T85" fmla="*/ 78 h 275"/>
                <a:gd name="T86" fmla="*/ 713 w 937"/>
                <a:gd name="T87" fmla="*/ 91 h 275"/>
                <a:gd name="T88" fmla="*/ 746 w 937"/>
                <a:gd name="T89" fmla="*/ 122 h 275"/>
                <a:gd name="T90" fmla="*/ 750 w 937"/>
                <a:gd name="T91" fmla="*/ 149 h 275"/>
                <a:gd name="T92" fmla="*/ 759 w 937"/>
                <a:gd name="T93" fmla="*/ 158 h 275"/>
                <a:gd name="T94" fmla="*/ 773 w 937"/>
                <a:gd name="T95" fmla="*/ 166 h 275"/>
                <a:gd name="T96" fmla="*/ 777 w 937"/>
                <a:gd name="T97" fmla="*/ 167 h 2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37"/>
                <a:gd name="T148" fmla="*/ 0 h 275"/>
                <a:gd name="T149" fmla="*/ 937 w 937"/>
                <a:gd name="T150" fmla="*/ 275 h 27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37" h="275">
                  <a:moveTo>
                    <a:pt x="0" y="275"/>
                  </a:moveTo>
                  <a:cubicBezTo>
                    <a:pt x="17" y="275"/>
                    <a:pt x="34" y="275"/>
                    <a:pt x="51" y="274"/>
                  </a:cubicBezTo>
                  <a:cubicBezTo>
                    <a:pt x="57" y="274"/>
                    <a:pt x="69" y="271"/>
                    <a:pt x="69" y="271"/>
                  </a:cubicBezTo>
                  <a:cubicBezTo>
                    <a:pt x="77" y="267"/>
                    <a:pt x="81" y="261"/>
                    <a:pt x="90" y="259"/>
                  </a:cubicBezTo>
                  <a:cubicBezTo>
                    <a:pt x="94" y="256"/>
                    <a:pt x="99" y="253"/>
                    <a:pt x="103" y="250"/>
                  </a:cubicBezTo>
                  <a:cubicBezTo>
                    <a:pt x="111" y="236"/>
                    <a:pt x="121" y="228"/>
                    <a:pt x="135" y="220"/>
                  </a:cubicBezTo>
                  <a:cubicBezTo>
                    <a:pt x="139" y="215"/>
                    <a:pt x="143" y="213"/>
                    <a:pt x="148" y="209"/>
                  </a:cubicBezTo>
                  <a:cubicBezTo>
                    <a:pt x="156" y="193"/>
                    <a:pt x="163" y="177"/>
                    <a:pt x="174" y="163"/>
                  </a:cubicBezTo>
                  <a:cubicBezTo>
                    <a:pt x="176" y="153"/>
                    <a:pt x="180" y="144"/>
                    <a:pt x="186" y="136"/>
                  </a:cubicBezTo>
                  <a:cubicBezTo>
                    <a:pt x="187" y="129"/>
                    <a:pt x="192" y="124"/>
                    <a:pt x="195" y="118"/>
                  </a:cubicBezTo>
                  <a:cubicBezTo>
                    <a:pt x="196" y="111"/>
                    <a:pt x="200" y="106"/>
                    <a:pt x="204" y="100"/>
                  </a:cubicBezTo>
                  <a:cubicBezTo>
                    <a:pt x="205" y="93"/>
                    <a:pt x="210" y="88"/>
                    <a:pt x="213" y="82"/>
                  </a:cubicBezTo>
                  <a:cubicBezTo>
                    <a:pt x="214" y="76"/>
                    <a:pt x="216" y="70"/>
                    <a:pt x="219" y="64"/>
                  </a:cubicBezTo>
                  <a:cubicBezTo>
                    <a:pt x="220" y="58"/>
                    <a:pt x="223" y="55"/>
                    <a:pt x="225" y="50"/>
                  </a:cubicBezTo>
                  <a:cubicBezTo>
                    <a:pt x="226" y="42"/>
                    <a:pt x="232" y="39"/>
                    <a:pt x="240" y="37"/>
                  </a:cubicBezTo>
                  <a:cubicBezTo>
                    <a:pt x="247" y="33"/>
                    <a:pt x="259" y="29"/>
                    <a:pt x="267" y="28"/>
                  </a:cubicBezTo>
                  <a:cubicBezTo>
                    <a:pt x="310" y="7"/>
                    <a:pt x="343" y="33"/>
                    <a:pt x="375" y="52"/>
                  </a:cubicBezTo>
                  <a:cubicBezTo>
                    <a:pt x="386" y="67"/>
                    <a:pt x="404" y="85"/>
                    <a:pt x="420" y="95"/>
                  </a:cubicBezTo>
                  <a:cubicBezTo>
                    <a:pt x="422" y="103"/>
                    <a:pt x="428" y="109"/>
                    <a:pt x="432" y="116"/>
                  </a:cubicBezTo>
                  <a:cubicBezTo>
                    <a:pt x="435" y="130"/>
                    <a:pt x="437" y="145"/>
                    <a:pt x="444" y="157"/>
                  </a:cubicBezTo>
                  <a:cubicBezTo>
                    <a:pt x="445" y="167"/>
                    <a:pt x="445" y="168"/>
                    <a:pt x="453" y="173"/>
                  </a:cubicBezTo>
                  <a:cubicBezTo>
                    <a:pt x="456" y="178"/>
                    <a:pt x="465" y="185"/>
                    <a:pt x="465" y="185"/>
                  </a:cubicBezTo>
                  <a:cubicBezTo>
                    <a:pt x="468" y="190"/>
                    <a:pt x="472" y="192"/>
                    <a:pt x="474" y="197"/>
                  </a:cubicBezTo>
                  <a:cubicBezTo>
                    <a:pt x="477" y="212"/>
                    <a:pt x="478" y="221"/>
                    <a:pt x="492" y="229"/>
                  </a:cubicBezTo>
                  <a:cubicBezTo>
                    <a:pt x="496" y="235"/>
                    <a:pt x="501" y="240"/>
                    <a:pt x="507" y="244"/>
                  </a:cubicBezTo>
                  <a:cubicBezTo>
                    <a:pt x="515" y="255"/>
                    <a:pt x="520" y="263"/>
                    <a:pt x="534" y="266"/>
                  </a:cubicBezTo>
                  <a:cubicBezTo>
                    <a:pt x="545" y="271"/>
                    <a:pt x="555" y="269"/>
                    <a:pt x="568" y="268"/>
                  </a:cubicBezTo>
                  <a:cubicBezTo>
                    <a:pt x="581" y="260"/>
                    <a:pt x="594" y="254"/>
                    <a:pt x="603" y="241"/>
                  </a:cubicBezTo>
                  <a:cubicBezTo>
                    <a:pt x="605" y="229"/>
                    <a:pt x="620" y="214"/>
                    <a:pt x="627" y="203"/>
                  </a:cubicBezTo>
                  <a:cubicBezTo>
                    <a:pt x="628" y="197"/>
                    <a:pt x="631" y="194"/>
                    <a:pt x="633" y="188"/>
                  </a:cubicBezTo>
                  <a:cubicBezTo>
                    <a:pt x="634" y="181"/>
                    <a:pt x="636" y="172"/>
                    <a:pt x="639" y="166"/>
                  </a:cubicBezTo>
                  <a:cubicBezTo>
                    <a:pt x="641" y="156"/>
                    <a:pt x="645" y="149"/>
                    <a:pt x="652" y="142"/>
                  </a:cubicBezTo>
                  <a:cubicBezTo>
                    <a:pt x="655" y="135"/>
                    <a:pt x="655" y="128"/>
                    <a:pt x="660" y="121"/>
                  </a:cubicBezTo>
                  <a:cubicBezTo>
                    <a:pt x="662" y="113"/>
                    <a:pt x="668" y="105"/>
                    <a:pt x="672" y="98"/>
                  </a:cubicBezTo>
                  <a:cubicBezTo>
                    <a:pt x="673" y="91"/>
                    <a:pt x="678" y="84"/>
                    <a:pt x="681" y="77"/>
                  </a:cubicBezTo>
                  <a:cubicBezTo>
                    <a:pt x="683" y="67"/>
                    <a:pt x="688" y="61"/>
                    <a:pt x="693" y="53"/>
                  </a:cubicBezTo>
                  <a:cubicBezTo>
                    <a:pt x="694" y="46"/>
                    <a:pt x="696" y="39"/>
                    <a:pt x="700" y="34"/>
                  </a:cubicBezTo>
                  <a:cubicBezTo>
                    <a:pt x="702" y="26"/>
                    <a:pt x="703" y="24"/>
                    <a:pt x="709" y="19"/>
                  </a:cubicBezTo>
                  <a:cubicBezTo>
                    <a:pt x="721" y="0"/>
                    <a:pt x="748" y="14"/>
                    <a:pt x="768" y="17"/>
                  </a:cubicBezTo>
                  <a:cubicBezTo>
                    <a:pt x="780" y="23"/>
                    <a:pt x="792" y="32"/>
                    <a:pt x="804" y="37"/>
                  </a:cubicBezTo>
                  <a:cubicBezTo>
                    <a:pt x="815" y="51"/>
                    <a:pt x="827" y="63"/>
                    <a:pt x="837" y="77"/>
                  </a:cubicBezTo>
                  <a:cubicBezTo>
                    <a:pt x="838" y="84"/>
                    <a:pt x="840" y="87"/>
                    <a:pt x="846" y="92"/>
                  </a:cubicBezTo>
                  <a:cubicBezTo>
                    <a:pt x="847" y="99"/>
                    <a:pt x="849" y="106"/>
                    <a:pt x="852" y="112"/>
                  </a:cubicBezTo>
                  <a:cubicBezTo>
                    <a:pt x="853" y="120"/>
                    <a:pt x="855" y="126"/>
                    <a:pt x="861" y="131"/>
                  </a:cubicBezTo>
                  <a:cubicBezTo>
                    <a:pt x="863" y="142"/>
                    <a:pt x="892" y="165"/>
                    <a:pt x="900" y="176"/>
                  </a:cubicBezTo>
                  <a:cubicBezTo>
                    <a:pt x="901" y="206"/>
                    <a:pt x="898" y="199"/>
                    <a:pt x="906" y="215"/>
                  </a:cubicBezTo>
                  <a:cubicBezTo>
                    <a:pt x="907" y="222"/>
                    <a:pt x="909" y="223"/>
                    <a:pt x="915" y="227"/>
                  </a:cubicBezTo>
                  <a:cubicBezTo>
                    <a:pt x="919" y="234"/>
                    <a:pt x="925" y="237"/>
                    <a:pt x="933" y="239"/>
                  </a:cubicBezTo>
                  <a:cubicBezTo>
                    <a:pt x="934" y="240"/>
                    <a:pt x="937" y="241"/>
                    <a:pt x="937" y="241"/>
                  </a:cubicBezTo>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43" name="Line 45"/>
            <p:cNvSpPr>
              <a:spLocks noChangeShapeType="1"/>
            </p:cNvSpPr>
            <p:nvPr/>
          </p:nvSpPr>
          <p:spPr bwMode="auto">
            <a:xfrm flipV="1">
              <a:off x="3668" y="812"/>
              <a:ext cx="0" cy="11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4" name="Line 46"/>
            <p:cNvSpPr>
              <a:spLocks noChangeShapeType="1"/>
            </p:cNvSpPr>
            <p:nvPr/>
          </p:nvSpPr>
          <p:spPr bwMode="auto">
            <a:xfrm flipV="1">
              <a:off x="4097" y="818"/>
              <a:ext cx="0" cy="9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5" name="Line 47"/>
            <p:cNvSpPr>
              <a:spLocks noChangeShapeType="1"/>
            </p:cNvSpPr>
            <p:nvPr/>
          </p:nvSpPr>
          <p:spPr bwMode="auto">
            <a:xfrm>
              <a:off x="3668" y="884"/>
              <a:ext cx="423" cy="0"/>
            </a:xfrm>
            <a:prstGeom prst="line">
              <a:avLst/>
            </a:prstGeom>
            <a:noFill/>
            <a:ln w="952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6" name="Text Box 48"/>
            <p:cNvSpPr txBox="1">
              <a:spLocks noChangeArrowheads="1"/>
            </p:cNvSpPr>
            <p:nvPr/>
          </p:nvSpPr>
          <p:spPr bwMode="auto">
            <a:xfrm>
              <a:off x="4448" y="1194"/>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latin typeface="Batang" pitchFamily="18" charset="-127"/>
                  <a:ea typeface="大黑体" charset="-122"/>
                  <a:cs typeface="Times New Roman" panose="02020603050405020304" pitchFamily="18" charset="0"/>
                </a:rPr>
                <a:t>f</a:t>
              </a:r>
              <a:endParaRPr lang="el-GR" altLang="zh-CN" sz="2400">
                <a:solidFill>
                  <a:schemeClr val="tx1"/>
                </a:solidFill>
                <a:latin typeface="Batang" pitchFamily="18" charset="-127"/>
                <a:ea typeface="大黑体" charset="-122"/>
                <a:cs typeface="Times New Roman" panose="02020603050405020304" pitchFamily="18" charset="0"/>
              </a:endParaRPr>
            </a:p>
          </p:txBody>
        </p:sp>
        <p:sp>
          <p:nvSpPr>
            <p:cNvPr id="34847" name="Text Box 52"/>
            <p:cNvSpPr txBox="1">
              <a:spLocks noChangeArrowheads="1"/>
            </p:cNvSpPr>
            <p:nvPr/>
          </p:nvSpPr>
          <p:spPr bwMode="auto">
            <a:xfrm>
              <a:off x="3654" y="645"/>
              <a:ext cx="4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solidFill>
                    <a:schemeClr val="tx1"/>
                  </a:solidFill>
                  <a:cs typeface="Times New Roman" panose="02020603050405020304" pitchFamily="18" charset="0"/>
                </a:rPr>
                <a:t>1/ Tm</a:t>
              </a:r>
              <a:endParaRPr lang="el-GR" altLang="zh-CN" sz="1400" b="1">
                <a:solidFill>
                  <a:schemeClr val="tx1"/>
                </a:solidFill>
                <a:cs typeface="Times New Roman" panose="02020603050405020304" pitchFamily="18" charset="0"/>
              </a:endParaRPr>
            </a:p>
          </p:txBody>
        </p:sp>
      </p:grpSp>
      <p:sp>
        <p:nvSpPr>
          <p:cNvPr id="34839" name="Text Box 54"/>
          <p:cNvSpPr txBox="1">
            <a:spLocks noChangeArrowheads="1"/>
          </p:cNvSpPr>
          <p:nvPr/>
        </p:nvSpPr>
        <p:spPr bwMode="auto">
          <a:xfrm>
            <a:off x="3917950" y="2752725"/>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2000" b="1">
                <a:solidFill>
                  <a:schemeClr val="tx1"/>
                </a:solidFill>
              </a:rPr>
              <a:t>色散</a:t>
            </a:r>
          </a:p>
        </p:txBody>
      </p:sp>
      <p:sp>
        <p:nvSpPr>
          <p:cNvPr id="34840" name="Rectangle 56"/>
          <p:cNvSpPr>
            <a:spLocks noGrp="1" noChangeArrowheads="1"/>
          </p:cNvSpPr>
          <p:nvPr>
            <p:ph type="body" idx="1"/>
          </p:nvPr>
        </p:nvSpPr>
        <p:spPr>
          <a:xfrm>
            <a:off x="685800" y="4749799"/>
            <a:ext cx="8069094" cy="1930401"/>
          </a:xfrm>
        </p:spPr>
        <p:txBody>
          <a:bodyPr/>
          <a:lstStyle/>
          <a:p>
            <a:pPr eaLnBrk="1" hangingPunct="1">
              <a:spcBef>
                <a:spcPts val="800"/>
              </a:spcBef>
              <a:buClr>
                <a:srgbClr val="002060"/>
              </a:buClr>
              <a:buFont typeface="Wingdings" panose="05000000000000000000" pitchFamily="2" charset="2"/>
              <a:buChar char="l"/>
            </a:pPr>
            <a:r>
              <a:rPr lang="zh-CN" altLang="en-US" sz="2400" b="1" dirty="0">
                <a:latin typeface="大黑体" charset="-122"/>
                <a:ea typeface="大黑体" charset="-122"/>
              </a:rPr>
              <a:t>信道输入为：时域</a:t>
            </a:r>
            <a:r>
              <a:rPr lang="el-GR" altLang="zh-CN" sz="2400" b="1" dirty="0">
                <a:latin typeface="大黑体" charset="-122"/>
                <a:ea typeface="大黑体" charset="-122"/>
              </a:rPr>
              <a:t>δ</a:t>
            </a:r>
            <a:r>
              <a:rPr lang="zh-CN" altLang="en-US" sz="2400" b="1" dirty="0">
                <a:latin typeface="大黑体" charset="-122"/>
                <a:ea typeface="大黑体" charset="-122"/>
              </a:rPr>
              <a:t>函数，频域均匀谱。</a:t>
            </a:r>
          </a:p>
          <a:p>
            <a:pPr eaLnBrk="1" hangingPunct="1">
              <a:spcBef>
                <a:spcPts val="800"/>
              </a:spcBef>
              <a:buClr>
                <a:srgbClr val="002060"/>
              </a:buClr>
              <a:buFont typeface="Wingdings" panose="05000000000000000000" pitchFamily="2" charset="2"/>
              <a:buChar char="l"/>
            </a:pPr>
            <a:r>
              <a:rPr lang="zh-CN" altLang="en-US" sz="2400" b="1" dirty="0">
                <a:latin typeface="大黑体" charset="-122"/>
                <a:ea typeface="大黑体" charset="-122"/>
              </a:rPr>
              <a:t>由于多径色散，信道输出为：时域有扩展，频域有起伏。</a:t>
            </a:r>
          </a:p>
          <a:p>
            <a:pPr eaLnBrk="1" hangingPunct="1">
              <a:spcBef>
                <a:spcPts val="800"/>
              </a:spcBef>
              <a:buClr>
                <a:srgbClr val="002060"/>
              </a:buClr>
              <a:buFont typeface="Wingdings" panose="05000000000000000000" pitchFamily="2" charset="2"/>
              <a:buChar char="l"/>
            </a:pPr>
            <a:r>
              <a:rPr lang="zh-CN" altLang="en-US" sz="2400" b="1" dirty="0">
                <a:latin typeface="大黑体" charset="-122"/>
                <a:ea typeface="大黑体" charset="-122"/>
              </a:rPr>
              <a:t>时域变量</a:t>
            </a:r>
            <a:r>
              <a:rPr lang="el-GR" altLang="zh-CN" sz="2400" b="1" dirty="0">
                <a:latin typeface="大黑体" charset="-122"/>
                <a:ea typeface="大黑体" charset="-122"/>
              </a:rPr>
              <a:t>τ</a:t>
            </a:r>
            <a:r>
              <a:rPr lang="zh-CN" altLang="en-US" sz="2400" b="1" dirty="0">
                <a:latin typeface="大黑体" charset="-122"/>
                <a:ea typeface="大黑体" charset="-122"/>
              </a:rPr>
              <a:t>和频域变量 </a:t>
            </a:r>
            <a:r>
              <a:rPr lang="en-US" altLang="zh-CN" sz="2400" b="1" dirty="0">
                <a:latin typeface="大黑体" charset="-122"/>
                <a:ea typeface="大黑体" charset="-122"/>
              </a:rPr>
              <a:t>f </a:t>
            </a:r>
            <a:r>
              <a:rPr lang="zh-CN" altLang="en-US" sz="2400" b="1" dirty="0">
                <a:latin typeface="大黑体" charset="-122"/>
                <a:ea typeface="大黑体" charset="-122"/>
              </a:rPr>
              <a:t>构成一对傅里叶变换，频域的起伏周期为</a:t>
            </a:r>
            <a:r>
              <a:rPr lang="en-US" altLang="zh-CN" sz="2400" b="1" dirty="0">
                <a:latin typeface="大黑体" charset="-122"/>
                <a:ea typeface="大黑体" charset="-122"/>
              </a:rPr>
              <a:t>1/Tm</a:t>
            </a:r>
            <a:r>
              <a:rPr lang="zh-CN" altLang="en-US" sz="2400" b="1" dirty="0">
                <a:latin typeface="大黑体" charset="-122"/>
                <a:ea typeface="大黑体" charset="-122"/>
              </a:rPr>
              <a:t>，其中</a:t>
            </a:r>
            <a:r>
              <a:rPr lang="en-US" altLang="zh-CN" sz="2400" b="1" dirty="0">
                <a:latin typeface="大黑体" charset="-122"/>
                <a:ea typeface="大黑体" charset="-122"/>
              </a:rPr>
              <a:t>Tm</a:t>
            </a:r>
            <a:r>
              <a:rPr lang="zh-CN" altLang="en-US" sz="2400" b="1" dirty="0">
                <a:latin typeface="大黑体" charset="-122"/>
                <a:ea typeface="大黑体" charset="-122"/>
              </a:rPr>
              <a:t>为时间扩展。</a:t>
            </a:r>
            <a:endParaRPr lang="el-GR" altLang="zh-CN" sz="2400" b="1" dirty="0">
              <a:latin typeface="大黑体" charset="-122"/>
              <a:ea typeface="大黑体" charset="-122"/>
            </a:endParaRP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19</a:t>
            </a:fld>
            <a:endParaRPr lang="en-GB" altLang="zh-CN"/>
          </a:p>
        </p:txBody>
      </p:sp>
    </p:spTree>
    <p:extLst>
      <p:ext uri="{BB962C8B-B14F-4D97-AF65-F5344CB8AC3E}">
        <p14:creationId xmlns:p14="http://schemas.microsoft.com/office/powerpoint/2010/main" val="357257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34906" y="342900"/>
            <a:ext cx="8597900" cy="1047750"/>
          </a:xfrm>
        </p:spPr>
        <p:txBody>
          <a:bodyPr/>
          <a:lstStyle/>
          <a:p>
            <a:pPr eaLnBrk="1" hangingPunct="1"/>
            <a:r>
              <a:rPr lang="zh-CN" altLang="en-US" sz="5400" b="1" dirty="0">
                <a:solidFill>
                  <a:srgbClr val="002060"/>
                </a:solidFill>
                <a:latin typeface="黑体" panose="02010609060101010101" pitchFamily="49" charset="-122"/>
                <a:ea typeface="黑体" panose="02010609060101010101" pitchFamily="49" charset="-122"/>
              </a:rPr>
              <a:t>时变效应－时间选择性衰落 </a:t>
            </a:r>
          </a:p>
        </p:txBody>
      </p:sp>
      <p:sp>
        <p:nvSpPr>
          <p:cNvPr id="35843" name="Line 36"/>
          <p:cNvSpPr>
            <a:spLocks noChangeShapeType="1"/>
          </p:cNvSpPr>
          <p:nvPr/>
        </p:nvSpPr>
        <p:spPr bwMode="auto">
          <a:xfrm>
            <a:off x="3760720" y="3352007"/>
            <a:ext cx="973137" cy="0"/>
          </a:xfrm>
          <a:prstGeom prst="line">
            <a:avLst/>
          </a:prstGeom>
          <a:noFill/>
          <a:ln w="76200" cmpd="tri">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5844" name="Group 44"/>
          <p:cNvGrpSpPr>
            <a:grpSpLocks/>
          </p:cNvGrpSpPr>
          <p:nvPr/>
        </p:nvGrpSpPr>
        <p:grpSpPr bwMode="auto">
          <a:xfrm>
            <a:off x="1517582" y="1605757"/>
            <a:ext cx="1720850" cy="939800"/>
            <a:chOff x="952" y="1024"/>
            <a:chExt cx="1136" cy="648"/>
          </a:xfrm>
        </p:grpSpPr>
        <p:sp>
          <p:nvSpPr>
            <p:cNvPr id="35921" name="Line 45"/>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22" name="Line 46"/>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845" name="Text Box 56"/>
          <p:cNvSpPr txBox="1">
            <a:spLocks noChangeArrowheads="1"/>
          </p:cNvSpPr>
          <p:nvPr/>
        </p:nvSpPr>
        <p:spPr bwMode="auto">
          <a:xfrm>
            <a:off x="3241607" y="2297907"/>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latin typeface="Batang" pitchFamily="18" charset="-127"/>
                <a:ea typeface="大黑体" charset="-122"/>
                <a:cs typeface="Times New Roman" panose="02020603050405020304" pitchFamily="18" charset="0"/>
              </a:rPr>
              <a:t>t</a:t>
            </a:r>
            <a:endParaRPr lang="el-GR" altLang="zh-CN" sz="2400">
              <a:solidFill>
                <a:schemeClr val="tx1"/>
              </a:solidFill>
              <a:latin typeface="Batang" pitchFamily="18" charset="-127"/>
              <a:ea typeface="大黑体" charset="-122"/>
              <a:cs typeface="Times New Roman" panose="02020603050405020304" pitchFamily="18" charset="0"/>
            </a:endParaRPr>
          </a:p>
        </p:txBody>
      </p:sp>
      <p:sp>
        <p:nvSpPr>
          <p:cNvPr id="35846" name="Line 72"/>
          <p:cNvSpPr>
            <a:spLocks noChangeShapeType="1"/>
          </p:cNvSpPr>
          <p:nvPr/>
        </p:nvSpPr>
        <p:spPr bwMode="auto">
          <a:xfrm>
            <a:off x="3760720" y="3352007"/>
            <a:ext cx="973137" cy="0"/>
          </a:xfrm>
          <a:prstGeom prst="line">
            <a:avLst/>
          </a:prstGeom>
          <a:noFill/>
          <a:ln w="76200" cmpd="tri">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7" name="Line 69"/>
          <p:cNvSpPr>
            <a:spLocks noChangeShapeType="1"/>
          </p:cNvSpPr>
          <p:nvPr/>
        </p:nvSpPr>
        <p:spPr bwMode="auto">
          <a:xfrm>
            <a:off x="5419657" y="1805782"/>
            <a:ext cx="1404938" cy="0"/>
          </a:xfrm>
          <a:prstGeom prst="line">
            <a:avLst/>
          </a:prstGeom>
          <a:noFill/>
          <a:ln w="952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8" name="Text Box 74"/>
          <p:cNvSpPr txBox="1">
            <a:spLocks noChangeArrowheads="1"/>
          </p:cNvSpPr>
          <p:nvPr/>
        </p:nvSpPr>
        <p:spPr bwMode="auto">
          <a:xfrm>
            <a:off x="6765857" y="1642269"/>
            <a:ext cx="78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solidFill>
                  <a:schemeClr val="tx1"/>
                </a:solidFill>
                <a:cs typeface="Times New Roman" panose="02020603050405020304" pitchFamily="18" charset="0"/>
              </a:rPr>
              <a:t>1/ B</a:t>
            </a:r>
            <a:r>
              <a:rPr lang="en-US" altLang="zh-CN" sz="1400" b="1" baseline="-25000">
                <a:solidFill>
                  <a:schemeClr val="tx1"/>
                </a:solidFill>
                <a:cs typeface="Times New Roman" panose="02020603050405020304" pitchFamily="18" charset="0"/>
              </a:rPr>
              <a:t>d</a:t>
            </a:r>
            <a:endParaRPr lang="el-GR" altLang="zh-CN" sz="1400" b="1" baseline="-25000">
              <a:solidFill>
                <a:schemeClr val="tx1"/>
              </a:solidFill>
              <a:cs typeface="Times New Roman" panose="02020603050405020304" pitchFamily="18" charset="0"/>
            </a:endParaRPr>
          </a:p>
        </p:txBody>
      </p:sp>
      <p:sp>
        <p:nvSpPr>
          <p:cNvPr id="35849" name="Text Box 75"/>
          <p:cNvSpPr txBox="1">
            <a:spLocks noChangeArrowheads="1"/>
          </p:cNvSpPr>
          <p:nvPr/>
        </p:nvSpPr>
        <p:spPr bwMode="auto">
          <a:xfrm>
            <a:off x="3773420" y="342979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2000" b="1">
                <a:solidFill>
                  <a:schemeClr val="tx1"/>
                </a:solidFill>
              </a:rPr>
              <a:t>时变</a:t>
            </a:r>
          </a:p>
        </p:txBody>
      </p:sp>
      <p:grpSp>
        <p:nvGrpSpPr>
          <p:cNvPr id="35850" name="Group 140"/>
          <p:cNvGrpSpPr>
            <a:grpSpLocks/>
          </p:cNvGrpSpPr>
          <p:nvPr/>
        </p:nvGrpSpPr>
        <p:grpSpPr bwMode="auto">
          <a:xfrm>
            <a:off x="1482657" y="3515519"/>
            <a:ext cx="2230438" cy="1508125"/>
            <a:chOff x="1032" y="2036"/>
            <a:chExt cx="1405" cy="950"/>
          </a:xfrm>
        </p:grpSpPr>
        <p:grpSp>
          <p:nvGrpSpPr>
            <p:cNvPr id="35908" name="Group 5"/>
            <p:cNvGrpSpPr>
              <a:grpSpLocks/>
            </p:cNvGrpSpPr>
            <p:nvPr/>
          </p:nvGrpSpPr>
          <p:grpSpPr bwMode="auto">
            <a:xfrm>
              <a:off x="1032" y="2119"/>
              <a:ext cx="1084" cy="593"/>
              <a:chOff x="952" y="1024"/>
              <a:chExt cx="1136" cy="648"/>
            </a:xfrm>
          </p:grpSpPr>
          <p:sp>
            <p:nvSpPr>
              <p:cNvPr id="35919" name="Line 6"/>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20" name="Line 7"/>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909" name="Group 41"/>
            <p:cNvGrpSpPr>
              <a:grpSpLocks/>
            </p:cNvGrpSpPr>
            <p:nvPr/>
          </p:nvGrpSpPr>
          <p:grpSpPr bwMode="auto">
            <a:xfrm>
              <a:off x="1032" y="2119"/>
              <a:ext cx="1084" cy="593"/>
              <a:chOff x="952" y="1024"/>
              <a:chExt cx="1136" cy="648"/>
            </a:xfrm>
          </p:grpSpPr>
          <p:sp>
            <p:nvSpPr>
              <p:cNvPr id="35917" name="Line 42"/>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8" name="Line 43"/>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910" name="Text Box 55"/>
            <p:cNvSpPr txBox="1">
              <a:spLocks noChangeArrowheads="1"/>
            </p:cNvSpPr>
            <p:nvPr/>
          </p:nvSpPr>
          <p:spPr bwMode="auto">
            <a:xfrm>
              <a:off x="2046" y="2541"/>
              <a:ext cx="3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400">
                  <a:solidFill>
                    <a:schemeClr val="tx1"/>
                  </a:solidFill>
                  <a:ea typeface="仿宋_GB2312" pitchFamily="49" charset="-122"/>
                </a:rPr>
                <a:t>ν</a:t>
              </a:r>
            </a:p>
          </p:txBody>
        </p:sp>
        <p:grpSp>
          <p:nvGrpSpPr>
            <p:cNvPr id="35911" name="Group 77"/>
            <p:cNvGrpSpPr>
              <a:grpSpLocks/>
            </p:cNvGrpSpPr>
            <p:nvPr/>
          </p:nvGrpSpPr>
          <p:grpSpPr bwMode="auto">
            <a:xfrm>
              <a:off x="1405" y="2036"/>
              <a:ext cx="256" cy="676"/>
              <a:chOff x="1389" y="2028"/>
              <a:chExt cx="256" cy="676"/>
            </a:xfrm>
          </p:grpSpPr>
          <p:sp>
            <p:nvSpPr>
              <p:cNvPr id="35913" name="Line 78"/>
              <p:cNvSpPr>
                <a:spLocks noChangeShapeType="1"/>
              </p:cNvSpPr>
              <p:nvPr/>
            </p:nvSpPr>
            <p:spPr bwMode="auto">
              <a:xfrm flipV="1">
                <a:off x="1521" y="2265"/>
                <a:ext cx="0" cy="439"/>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4" name="Text Box 79"/>
              <p:cNvSpPr txBox="1">
                <a:spLocks noChangeArrowheads="1"/>
              </p:cNvSpPr>
              <p:nvPr/>
            </p:nvSpPr>
            <p:spPr bwMode="auto">
              <a:xfrm>
                <a:off x="1389" y="2028"/>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400">
                    <a:solidFill>
                      <a:schemeClr val="tx1"/>
                    </a:solidFill>
                    <a:cs typeface="Times New Roman" panose="02020603050405020304" pitchFamily="18" charset="0"/>
                  </a:rPr>
                  <a:t>∞</a:t>
                </a:r>
              </a:p>
            </p:txBody>
          </p:sp>
          <p:sp>
            <p:nvSpPr>
              <p:cNvPr id="35915" name="Line 80"/>
              <p:cNvSpPr>
                <a:spLocks noChangeShapeType="1"/>
              </p:cNvSpPr>
              <p:nvPr/>
            </p:nvSpPr>
            <p:spPr bwMode="auto">
              <a:xfrm flipV="1">
                <a:off x="1521" y="2265"/>
                <a:ext cx="0" cy="439"/>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6" name="Text Box 81"/>
              <p:cNvSpPr txBox="1">
                <a:spLocks noChangeArrowheads="1"/>
              </p:cNvSpPr>
              <p:nvPr/>
            </p:nvSpPr>
            <p:spPr bwMode="auto">
              <a:xfrm>
                <a:off x="1389" y="2028"/>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400">
                    <a:solidFill>
                      <a:schemeClr val="tx1"/>
                    </a:solidFill>
                    <a:cs typeface="Times New Roman" panose="02020603050405020304" pitchFamily="18" charset="0"/>
                  </a:rPr>
                  <a:t>∞</a:t>
                </a:r>
              </a:p>
            </p:txBody>
          </p:sp>
        </p:grpSp>
        <p:sp>
          <p:nvSpPr>
            <p:cNvPr id="35912" name="Text Box 82"/>
            <p:cNvSpPr txBox="1">
              <a:spLocks noChangeArrowheads="1"/>
            </p:cNvSpPr>
            <p:nvPr/>
          </p:nvSpPr>
          <p:spPr bwMode="auto">
            <a:xfrm>
              <a:off x="1298" y="2736"/>
              <a:ext cx="4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000">
                  <a:solidFill>
                    <a:schemeClr val="tx1"/>
                  </a:solidFill>
                  <a:ea typeface="仿宋_GB2312" pitchFamily="49" charset="-122"/>
                </a:rPr>
                <a:t>ν</a:t>
              </a:r>
              <a:r>
                <a:rPr lang="en-US" altLang="zh-CN" sz="2000">
                  <a:solidFill>
                    <a:schemeClr val="tx1"/>
                  </a:solidFill>
                </a:rPr>
                <a:t> </a:t>
              </a:r>
              <a:r>
                <a:rPr lang="en-US" altLang="zh-CN" sz="2000" baseline="-25000">
                  <a:solidFill>
                    <a:schemeClr val="tx1"/>
                  </a:solidFill>
                  <a:cs typeface="Times New Roman" panose="02020603050405020304" pitchFamily="18" charset="0"/>
                </a:rPr>
                <a:t>0</a:t>
              </a:r>
              <a:endParaRPr lang="el-GR" altLang="zh-CN" sz="2000" baseline="-25000">
                <a:solidFill>
                  <a:schemeClr val="tx1"/>
                </a:solidFill>
                <a:cs typeface="Times New Roman" panose="02020603050405020304" pitchFamily="18" charset="0"/>
              </a:endParaRPr>
            </a:p>
          </p:txBody>
        </p:sp>
      </p:grpSp>
      <p:grpSp>
        <p:nvGrpSpPr>
          <p:cNvPr id="35851" name="Group 141"/>
          <p:cNvGrpSpPr>
            <a:grpSpLocks/>
          </p:cNvGrpSpPr>
          <p:nvPr/>
        </p:nvGrpSpPr>
        <p:grpSpPr bwMode="auto">
          <a:xfrm>
            <a:off x="5251382" y="3409157"/>
            <a:ext cx="2205038" cy="1611312"/>
            <a:chOff x="3406" y="1957"/>
            <a:chExt cx="1389" cy="1015"/>
          </a:xfrm>
        </p:grpSpPr>
        <p:grpSp>
          <p:nvGrpSpPr>
            <p:cNvPr id="35889" name="Group 14"/>
            <p:cNvGrpSpPr>
              <a:grpSpLocks/>
            </p:cNvGrpSpPr>
            <p:nvPr/>
          </p:nvGrpSpPr>
          <p:grpSpPr bwMode="auto">
            <a:xfrm>
              <a:off x="3406" y="2097"/>
              <a:ext cx="1085" cy="593"/>
              <a:chOff x="952" y="1024"/>
              <a:chExt cx="1136" cy="648"/>
            </a:xfrm>
          </p:grpSpPr>
          <p:sp>
            <p:nvSpPr>
              <p:cNvPr id="35906" name="Line 15"/>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7" name="Line 16"/>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890" name="Group 50"/>
            <p:cNvGrpSpPr>
              <a:grpSpLocks/>
            </p:cNvGrpSpPr>
            <p:nvPr/>
          </p:nvGrpSpPr>
          <p:grpSpPr bwMode="auto">
            <a:xfrm>
              <a:off x="3406" y="2097"/>
              <a:ext cx="1085" cy="593"/>
              <a:chOff x="952" y="1024"/>
              <a:chExt cx="1136" cy="648"/>
            </a:xfrm>
          </p:grpSpPr>
          <p:sp>
            <p:nvSpPr>
              <p:cNvPr id="35904" name="Line 51"/>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5" name="Line 52"/>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891" name="Text Box 59"/>
            <p:cNvSpPr txBox="1">
              <a:spLocks noChangeArrowheads="1"/>
            </p:cNvSpPr>
            <p:nvPr/>
          </p:nvSpPr>
          <p:spPr bwMode="auto">
            <a:xfrm>
              <a:off x="3537" y="2722"/>
              <a:ext cx="9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000">
                  <a:solidFill>
                    <a:schemeClr val="tx1"/>
                  </a:solidFill>
                  <a:ea typeface="仿宋_GB2312" pitchFamily="49" charset="-122"/>
                </a:rPr>
                <a:t>ν</a:t>
              </a:r>
              <a:r>
                <a:rPr lang="el-GR" altLang="zh-CN" sz="2000">
                  <a:solidFill>
                    <a:schemeClr val="tx1"/>
                  </a:solidFill>
                </a:rPr>
                <a:t> </a:t>
              </a:r>
              <a:r>
                <a:rPr lang="en-US" altLang="zh-CN" sz="2000" baseline="-25000">
                  <a:solidFill>
                    <a:schemeClr val="tx1"/>
                  </a:solidFill>
                  <a:cs typeface="Times New Roman" panose="02020603050405020304" pitchFamily="18" charset="0"/>
                </a:rPr>
                <a:t>0</a:t>
              </a:r>
              <a:r>
                <a:rPr lang="en-US" altLang="zh-CN" sz="2000">
                  <a:solidFill>
                    <a:schemeClr val="tx1"/>
                  </a:solidFill>
                  <a:cs typeface="Times New Roman" panose="02020603050405020304" pitchFamily="18" charset="0"/>
                </a:rPr>
                <a:t>+</a:t>
              </a:r>
              <a:r>
                <a:rPr lang="el-GR" altLang="zh-CN" sz="2000">
                  <a:solidFill>
                    <a:schemeClr val="tx1"/>
                  </a:solidFill>
                  <a:cs typeface="Times New Roman" panose="02020603050405020304" pitchFamily="18" charset="0"/>
                </a:rPr>
                <a:t>Δ </a:t>
              </a:r>
              <a:r>
                <a:rPr lang="el-GR" altLang="zh-CN" sz="2000">
                  <a:solidFill>
                    <a:schemeClr val="tx1"/>
                  </a:solidFill>
                  <a:ea typeface="仿宋_GB2312" pitchFamily="49" charset="-122"/>
                </a:rPr>
                <a:t>ν</a:t>
              </a:r>
            </a:p>
          </p:txBody>
        </p:sp>
        <p:sp>
          <p:nvSpPr>
            <p:cNvPr id="35892" name="Text Box 71"/>
            <p:cNvSpPr txBox="1">
              <a:spLocks noChangeArrowheads="1"/>
            </p:cNvSpPr>
            <p:nvPr/>
          </p:nvSpPr>
          <p:spPr bwMode="auto">
            <a:xfrm>
              <a:off x="4539" y="2527"/>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400">
                  <a:solidFill>
                    <a:schemeClr val="tx1"/>
                  </a:solidFill>
                  <a:ea typeface="仿宋_GB2312" pitchFamily="49" charset="-122"/>
                </a:rPr>
                <a:t>ν</a:t>
              </a:r>
            </a:p>
          </p:txBody>
        </p:sp>
        <p:sp>
          <p:nvSpPr>
            <p:cNvPr id="35893" name="Freeform 25"/>
            <p:cNvSpPr>
              <a:spLocks/>
            </p:cNvSpPr>
            <p:nvPr/>
          </p:nvSpPr>
          <p:spPr bwMode="auto">
            <a:xfrm>
              <a:off x="4017" y="2199"/>
              <a:ext cx="234" cy="415"/>
            </a:xfrm>
            <a:custGeom>
              <a:avLst/>
              <a:gdLst>
                <a:gd name="T0" fmla="*/ 0 w 245"/>
                <a:gd name="T1" fmla="*/ 0 h 453"/>
                <a:gd name="T2" fmla="*/ 47 w 245"/>
                <a:gd name="T3" fmla="*/ 5 h 453"/>
                <a:gd name="T4" fmla="*/ 65 w 245"/>
                <a:gd name="T5" fmla="*/ 15 h 453"/>
                <a:gd name="T6" fmla="*/ 71 w 245"/>
                <a:gd name="T7" fmla="*/ 23 h 453"/>
                <a:gd name="T8" fmla="*/ 77 w 245"/>
                <a:gd name="T9" fmla="*/ 32 h 453"/>
                <a:gd name="T10" fmla="*/ 89 w 245"/>
                <a:gd name="T11" fmla="*/ 46 h 453"/>
                <a:gd name="T12" fmla="*/ 94 w 245"/>
                <a:gd name="T13" fmla="*/ 52 h 453"/>
                <a:gd name="T14" fmla="*/ 96 w 245"/>
                <a:gd name="T15" fmla="*/ 60 h 453"/>
                <a:gd name="T16" fmla="*/ 102 w 245"/>
                <a:gd name="T17" fmla="*/ 69 h 453"/>
                <a:gd name="T18" fmla="*/ 107 w 245"/>
                <a:gd name="T19" fmla="*/ 80 h 453"/>
                <a:gd name="T20" fmla="*/ 112 w 245"/>
                <a:gd name="T21" fmla="*/ 96 h 453"/>
                <a:gd name="T22" fmla="*/ 117 w 245"/>
                <a:gd name="T23" fmla="*/ 110 h 453"/>
                <a:gd name="T24" fmla="*/ 129 w 245"/>
                <a:gd name="T25" fmla="*/ 130 h 453"/>
                <a:gd name="T26" fmla="*/ 137 w 245"/>
                <a:gd name="T27" fmla="*/ 180 h 453"/>
                <a:gd name="T28" fmla="*/ 141 w 245"/>
                <a:gd name="T29" fmla="*/ 195 h 453"/>
                <a:gd name="T30" fmla="*/ 145 w 245"/>
                <a:gd name="T31" fmla="*/ 217 h 453"/>
                <a:gd name="T32" fmla="*/ 161 w 245"/>
                <a:gd name="T33" fmla="*/ 240 h 453"/>
                <a:gd name="T34" fmla="*/ 194 w 245"/>
                <a:gd name="T35" fmla="*/ 283 h 453"/>
                <a:gd name="T36" fmla="*/ 194 w 245"/>
                <a:gd name="T37" fmla="*/ 298 h 453"/>
                <a:gd name="T38" fmla="*/ 203 w 245"/>
                <a:gd name="T39" fmla="*/ 319 h 4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5"/>
                <a:gd name="T61" fmla="*/ 0 h 453"/>
                <a:gd name="T62" fmla="*/ 245 w 245"/>
                <a:gd name="T63" fmla="*/ 453 h 4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5" h="453">
                  <a:moveTo>
                    <a:pt x="0" y="0"/>
                  </a:moveTo>
                  <a:cubicBezTo>
                    <a:pt x="19" y="2"/>
                    <a:pt x="37" y="4"/>
                    <a:pt x="56" y="6"/>
                  </a:cubicBezTo>
                  <a:cubicBezTo>
                    <a:pt x="64" y="12"/>
                    <a:pt x="65" y="19"/>
                    <a:pt x="77" y="21"/>
                  </a:cubicBezTo>
                  <a:cubicBezTo>
                    <a:pt x="82" y="25"/>
                    <a:pt x="83" y="28"/>
                    <a:pt x="86" y="33"/>
                  </a:cubicBezTo>
                  <a:cubicBezTo>
                    <a:pt x="87" y="39"/>
                    <a:pt x="88" y="41"/>
                    <a:pt x="93" y="45"/>
                  </a:cubicBezTo>
                  <a:cubicBezTo>
                    <a:pt x="96" y="53"/>
                    <a:pt x="99" y="61"/>
                    <a:pt x="107" y="66"/>
                  </a:cubicBezTo>
                  <a:cubicBezTo>
                    <a:pt x="110" y="80"/>
                    <a:pt x="105" y="62"/>
                    <a:pt x="113" y="74"/>
                  </a:cubicBezTo>
                  <a:cubicBezTo>
                    <a:pt x="115" y="77"/>
                    <a:pt x="114" y="81"/>
                    <a:pt x="116" y="84"/>
                  </a:cubicBezTo>
                  <a:cubicBezTo>
                    <a:pt x="117" y="90"/>
                    <a:pt x="120" y="93"/>
                    <a:pt x="122" y="98"/>
                  </a:cubicBezTo>
                  <a:cubicBezTo>
                    <a:pt x="123" y="104"/>
                    <a:pt x="125" y="107"/>
                    <a:pt x="128" y="113"/>
                  </a:cubicBezTo>
                  <a:cubicBezTo>
                    <a:pt x="129" y="124"/>
                    <a:pt x="129" y="128"/>
                    <a:pt x="134" y="137"/>
                  </a:cubicBezTo>
                  <a:cubicBezTo>
                    <a:pt x="135" y="144"/>
                    <a:pt x="136" y="150"/>
                    <a:pt x="140" y="156"/>
                  </a:cubicBezTo>
                  <a:cubicBezTo>
                    <a:pt x="142" y="166"/>
                    <a:pt x="150" y="176"/>
                    <a:pt x="155" y="185"/>
                  </a:cubicBezTo>
                  <a:cubicBezTo>
                    <a:pt x="159" y="207"/>
                    <a:pt x="145" y="240"/>
                    <a:pt x="164" y="255"/>
                  </a:cubicBezTo>
                  <a:cubicBezTo>
                    <a:pt x="165" y="262"/>
                    <a:pt x="167" y="270"/>
                    <a:pt x="170" y="276"/>
                  </a:cubicBezTo>
                  <a:cubicBezTo>
                    <a:pt x="171" y="287"/>
                    <a:pt x="172" y="298"/>
                    <a:pt x="174" y="309"/>
                  </a:cubicBezTo>
                  <a:cubicBezTo>
                    <a:pt x="176" y="321"/>
                    <a:pt x="188" y="331"/>
                    <a:pt x="194" y="341"/>
                  </a:cubicBezTo>
                  <a:cubicBezTo>
                    <a:pt x="207" y="361"/>
                    <a:pt x="219" y="383"/>
                    <a:pt x="233" y="402"/>
                  </a:cubicBezTo>
                  <a:cubicBezTo>
                    <a:pt x="233" y="409"/>
                    <a:pt x="233" y="416"/>
                    <a:pt x="234" y="423"/>
                  </a:cubicBezTo>
                  <a:cubicBezTo>
                    <a:pt x="235" y="435"/>
                    <a:pt x="245" y="440"/>
                    <a:pt x="245" y="453"/>
                  </a:cubicBez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94" name="Line 28"/>
            <p:cNvSpPr>
              <a:spLocks noChangeShapeType="1"/>
            </p:cNvSpPr>
            <p:nvPr/>
          </p:nvSpPr>
          <p:spPr bwMode="auto">
            <a:xfrm flipH="1" flipV="1">
              <a:off x="4252" y="2002"/>
              <a:ext cx="6" cy="56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5" name="Line 30"/>
            <p:cNvSpPr>
              <a:spLocks noChangeShapeType="1"/>
            </p:cNvSpPr>
            <p:nvPr/>
          </p:nvSpPr>
          <p:spPr bwMode="auto">
            <a:xfrm>
              <a:off x="4252" y="2067"/>
              <a:ext cx="161" cy="0"/>
            </a:xfrm>
            <a:prstGeom prst="line">
              <a:avLst/>
            </a:prstGeom>
            <a:noFill/>
            <a:ln w="9525">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6" name="Freeform 61"/>
            <p:cNvSpPr>
              <a:spLocks/>
            </p:cNvSpPr>
            <p:nvPr/>
          </p:nvSpPr>
          <p:spPr bwMode="auto">
            <a:xfrm>
              <a:off x="4017" y="2199"/>
              <a:ext cx="234" cy="415"/>
            </a:xfrm>
            <a:custGeom>
              <a:avLst/>
              <a:gdLst>
                <a:gd name="T0" fmla="*/ 0 w 245"/>
                <a:gd name="T1" fmla="*/ 0 h 453"/>
                <a:gd name="T2" fmla="*/ 47 w 245"/>
                <a:gd name="T3" fmla="*/ 5 h 453"/>
                <a:gd name="T4" fmla="*/ 65 w 245"/>
                <a:gd name="T5" fmla="*/ 15 h 453"/>
                <a:gd name="T6" fmla="*/ 71 w 245"/>
                <a:gd name="T7" fmla="*/ 23 h 453"/>
                <a:gd name="T8" fmla="*/ 77 w 245"/>
                <a:gd name="T9" fmla="*/ 32 h 453"/>
                <a:gd name="T10" fmla="*/ 89 w 245"/>
                <a:gd name="T11" fmla="*/ 46 h 453"/>
                <a:gd name="T12" fmla="*/ 94 w 245"/>
                <a:gd name="T13" fmla="*/ 52 h 453"/>
                <a:gd name="T14" fmla="*/ 96 w 245"/>
                <a:gd name="T15" fmla="*/ 60 h 453"/>
                <a:gd name="T16" fmla="*/ 102 w 245"/>
                <a:gd name="T17" fmla="*/ 69 h 453"/>
                <a:gd name="T18" fmla="*/ 107 w 245"/>
                <a:gd name="T19" fmla="*/ 80 h 453"/>
                <a:gd name="T20" fmla="*/ 112 w 245"/>
                <a:gd name="T21" fmla="*/ 96 h 453"/>
                <a:gd name="T22" fmla="*/ 117 w 245"/>
                <a:gd name="T23" fmla="*/ 110 h 453"/>
                <a:gd name="T24" fmla="*/ 129 w 245"/>
                <a:gd name="T25" fmla="*/ 130 h 453"/>
                <a:gd name="T26" fmla="*/ 137 w 245"/>
                <a:gd name="T27" fmla="*/ 180 h 453"/>
                <a:gd name="T28" fmla="*/ 141 w 245"/>
                <a:gd name="T29" fmla="*/ 195 h 453"/>
                <a:gd name="T30" fmla="*/ 145 w 245"/>
                <a:gd name="T31" fmla="*/ 217 h 453"/>
                <a:gd name="T32" fmla="*/ 161 w 245"/>
                <a:gd name="T33" fmla="*/ 240 h 453"/>
                <a:gd name="T34" fmla="*/ 194 w 245"/>
                <a:gd name="T35" fmla="*/ 283 h 453"/>
                <a:gd name="T36" fmla="*/ 194 w 245"/>
                <a:gd name="T37" fmla="*/ 298 h 453"/>
                <a:gd name="T38" fmla="*/ 203 w 245"/>
                <a:gd name="T39" fmla="*/ 319 h 4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5"/>
                <a:gd name="T61" fmla="*/ 0 h 453"/>
                <a:gd name="T62" fmla="*/ 245 w 245"/>
                <a:gd name="T63" fmla="*/ 453 h 4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5" h="453">
                  <a:moveTo>
                    <a:pt x="0" y="0"/>
                  </a:moveTo>
                  <a:cubicBezTo>
                    <a:pt x="19" y="2"/>
                    <a:pt x="37" y="4"/>
                    <a:pt x="56" y="6"/>
                  </a:cubicBezTo>
                  <a:cubicBezTo>
                    <a:pt x="64" y="12"/>
                    <a:pt x="65" y="19"/>
                    <a:pt x="77" y="21"/>
                  </a:cubicBezTo>
                  <a:cubicBezTo>
                    <a:pt x="82" y="25"/>
                    <a:pt x="83" y="28"/>
                    <a:pt x="86" y="33"/>
                  </a:cubicBezTo>
                  <a:cubicBezTo>
                    <a:pt x="87" y="39"/>
                    <a:pt x="88" y="41"/>
                    <a:pt x="93" y="45"/>
                  </a:cubicBezTo>
                  <a:cubicBezTo>
                    <a:pt x="96" y="53"/>
                    <a:pt x="99" y="61"/>
                    <a:pt x="107" y="66"/>
                  </a:cubicBezTo>
                  <a:cubicBezTo>
                    <a:pt x="110" y="80"/>
                    <a:pt x="105" y="62"/>
                    <a:pt x="113" y="74"/>
                  </a:cubicBezTo>
                  <a:cubicBezTo>
                    <a:pt x="115" y="77"/>
                    <a:pt x="114" y="81"/>
                    <a:pt x="116" y="84"/>
                  </a:cubicBezTo>
                  <a:cubicBezTo>
                    <a:pt x="117" y="90"/>
                    <a:pt x="120" y="93"/>
                    <a:pt x="122" y="98"/>
                  </a:cubicBezTo>
                  <a:cubicBezTo>
                    <a:pt x="123" y="104"/>
                    <a:pt x="125" y="107"/>
                    <a:pt x="128" y="113"/>
                  </a:cubicBezTo>
                  <a:cubicBezTo>
                    <a:pt x="129" y="124"/>
                    <a:pt x="129" y="128"/>
                    <a:pt x="134" y="137"/>
                  </a:cubicBezTo>
                  <a:cubicBezTo>
                    <a:pt x="135" y="144"/>
                    <a:pt x="136" y="150"/>
                    <a:pt x="140" y="156"/>
                  </a:cubicBezTo>
                  <a:cubicBezTo>
                    <a:pt x="142" y="166"/>
                    <a:pt x="150" y="176"/>
                    <a:pt x="155" y="185"/>
                  </a:cubicBezTo>
                  <a:cubicBezTo>
                    <a:pt x="159" y="207"/>
                    <a:pt x="145" y="240"/>
                    <a:pt x="164" y="255"/>
                  </a:cubicBezTo>
                  <a:cubicBezTo>
                    <a:pt x="165" y="262"/>
                    <a:pt x="167" y="270"/>
                    <a:pt x="170" y="276"/>
                  </a:cubicBezTo>
                  <a:cubicBezTo>
                    <a:pt x="171" y="287"/>
                    <a:pt x="172" y="298"/>
                    <a:pt x="174" y="309"/>
                  </a:cubicBezTo>
                  <a:cubicBezTo>
                    <a:pt x="176" y="321"/>
                    <a:pt x="188" y="331"/>
                    <a:pt x="194" y="341"/>
                  </a:cubicBezTo>
                  <a:cubicBezTo>
                    <a:pt x="207" y="361"/>
                    <a:pt x="219" y="383"/>
                    <a:pt x="233" y="402"/>
                  </a:cubicBezTo>
                  <a:cubicBezTo>
                    <a:pt x="233" y="409"/>
                    <a:pt x="233" y="416"/>
                    <a:pt x="234" y="423"/>
                  </a:cubicBezTo>
                  <a:cubicBezTo>
                    <a:pt x="235" y="435"/>
                    <a:pt x="245" y="440"/>
                    <a:pt x="245" y="453"/>
                  </a:cubicBez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97" name="Line 63"/>
            <p:cNvSpPr>
              <a:spLocks noChangeShapeType="1"/>
            </p:cNvSpPr>
            <p:nvPr/>
          </p:nvSpPr>
          <p:spPr bwMode="auto">
            <a:xfrm flipH="1" flipV="1">
              <a:off x="3759" y="2004"/>
              <a:ext cx="8" cy="587"/>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8" name="Line 64"/>
            <p:cNvSpPr>
              <a:spLocks noChangeShapeType="1"/>
            </p:cNvSpPr>
            <p:nvPr/>
          </p:nvSpPr>
          <p:spPr bwMode="auto">
            <a:xfrm flipH="1" flipV="1">
              <a:off x="4252" y="2002"/>
              <a:ext cx="6" cy="56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9" name="Line 65"/>
            <p:cNvSpPr>
              <a:spLocks noChangeShapeType="1"/>
            </p:cNvSpPr>
            <p:nvPr/>
          </p:nvSpPr>
          <p:spPr bwMode="auto">
            <a:xfrm>
              <a:off x="3594" y="2083"/>
              <a:ext cx="149"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0" name="Line 66"/>
            <p:cNvSpPr>
              <a:spLocks noChangeShapeType="1"/>
            </p:cNvSpPr>
            <p:nvPr/>
          </p:nvSpPr>
          <p:spPr bwMode="auto">
            <a:xfrm>
              <a:off x="4252" y="2067"/>
              <a:ext cx="161" cy="0"/>
            </a:xfrm>
            <a:prstGeom prst="line">
              <a:avLst/>
            </a:prstGeom>
            <a:noFill/>
            <a:ln w="9525">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1" name="Freeform 85"/>
            <p:cNvSpPr>
              <a:spLocks/>
            </p:cNvSpPr>
            <p:nvPr/>
          </p:nvSpPr>
          <p:spPr bwMode="auto">
            <a:xfrm rot="10800000" flipV="1">
              <a:off x="3761" y="2207"/>
              <a:ext cx="234" cy="415"/>
            </a:xfrm>
            <a:custGeom>
              <a:avLst/>
              <a:gdLst>
                <a:gd name="T0" fmla="*/ 0 w 245"/>
                <a:gd name="T1" fmla="*/ 0 h 453"/>
                <a:gd name="T2" fmla="*/ 47 w 245"/>
                <a:gd name="T3" fmla="*/ 5 h 453"/>
                <a:gd name="T4" fmla="*/ 65 w 245"/>
                <a:gd name="T5" fmla="*/ 15 h 453"/>
                <a:gd name="T6" fmla="*/ 71 w 245"/>
                <a:gd name="T7" fmla="*/ 23 h 453"/>
                <a:gd name="T8" fmla="*/ 77 w 245"/>
                <a:gd name="T9" fmla="*/ 32 h 453"/>
                <a:gd name="T10" fmla="*/ 89 w 245"/>
                <a:gd name="T11" fmla="*/ 46 h 453"/>
                <a:gd name="T12" fmla="*/ 94 w 245"/>
                <a:gd name="T13" fmla="*/ 52 h 453"/>
                <a:gd name="T14" fmla="*/ 96 w 245"/>
                <a:gd name="T15" fmla="*/ 60 h 453"/>
                <a:gd name="T16" fmla="*/ 102 w 245"/>
                <a:gd name="T17" fmla="*/ 69 h 453"/>
                <a:gd name="T18" fmla="*/ 107 w 245"/>
                <a:gd name="T19" fmla="*/ 80 h 453"/>
                <a:gd name="T20" fmla="*/ 112 w 245"/>
                <a:gd name="T21" fmla="*/ 96 h 453"/>
                <a:gd name="T22" fmla="*/ 117 w 245"/>
                <a:gd name="T23" fmla="*/ 110 h 453"/>
                <a:gd name="T24" fmla="*/ 129 w 245"/>
                <a:gd name="T25" fmla="*/ 130 h 453"/>
                <a:gd name="T26" fmla="*/ 137 w 245"/>
                <a:gd name="T27" fmla="*/ 180 h 453"/>
                <a:gd name="T28" fmla="*/ 141 w 245"/>
                <a:gd name="T29" fmla="*/ 195 h 453"/>
                <a:gd name="T30" fmla="*/ 145 w 245"/>
                <a:gd name="T31" fmla="*/ 217 h 453"/>
                <a:gd name="T32" fmla="*/ 161 w 245"/>
                <a:gd name="T33" fmla="*/ 240 h 453"/>
                <a:gd name="T34" fmla="*/ 194 w 245"/>
                <a:gd name="T35" fmla="*/ 283 h 453"/>
                <a:gd name="T36" fmla="*/ 194 w 245"/>
                <a:gd name="T37" fmla="*/ 298 h 453"/>
                <a:gd name="T38" fmla="*/ 203 w 245"/>
                <a:gd name="T39" fmla="*/ 319 h 4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5"/>
                <a:gd name="T61" fmla="*/ 0 h 453"/>
                <a:gd name="T62" fmla="*/ 245 w 245"/>
                <a:gd name="T63" fmla="*/ 453 h 4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5" h="453">
                  <a:moveTo>
                    <a:pt x="0" y="0"/>
                  </a:moveTo>
                  <a:cubicBezTo>
                    <a:pt x="19" y="2"/>
                    <a:pt x="37" y="4"/>
                    <a:pt x="56" y="6"/>
                  </a:cubicBezTo>
                  <a:cubicBezTo>
                    <a:pt x="64" y="12"/>
                    <a:pt x="65" y="19"/>
                    <a:pt x="77" y="21"/>
                  </a:cubicBezTo>
                  <a:cubicBezTo>
                    <a:pt x="82" y="25"/>
                    <a:pt x="83" y="28"/>
                    <a:pt x="86" y="33"/>
                  </a:cubicBezTo>
                  <a:cubicBezTo>
                    <a:pt x="87" y="39"/>
                    <a:pt x="88" y="41"/>
                    <a:pt x="93" y="45"/>
                  </a:cubicBezTo>
                  <a:cubicBezTo>
                    <a:pt x="96" y="53"/>
                    <a:pt x="99" y="61"/>
                    <a:pt x="107" y="66"/>
                  </a:cubicBezTo>
                  <a:cubicBezTo>
                    <a:pt x="110" y="80"/>
                    <a:pt x="105" y="62"/>
                    <a:pt x="113" y="74"/>
                  </a:cubicBezTo>
                  <a:cubicBezTo>
                    <a:pt x="115" y="77"/>
                    <a:pt x="114" y="81"/>
                    <a:pt x="116" y="84"/>
                  </a:cubicBezTo>
                  <a:cubicBezTo>
                    <a:pt x="117" y="90"/>
                    <a:pt x="120" y="93"/>
                    <a:pt x="122" y="98"/>
                  </a:cubicBezTo>
                  <a:cubicBezTo>
                    <a:pt x="123" y="104"/>
                    <a:pt x="125" y="107"/>
                    <a:pt x="128" y="113"/>
                  </a:cubicBezTo>
                  <a:cubicBezTo>
                    <a:pt x="129" y="124"/>
                    <a:pt x="129" y="128"/>
                    <a:pt x="134" y="137"/>
                  </a:cubicBezTo>
                  <a:cubicBezTo>
                    <a:pt x="135" y="144"/>
                    <a:pt x="136" y="150"/>
                    <a:pt x="140" y="156"/>
                  </a:cubicBezTo>
                  <a:cubicBezTo>
                    <a:pt x="142" y="166"/>
                    <a:pt x="150" y="176"/>
                    <a:pt x="155" y="185"/>
                  </a:cubicBezTo>
                  <a:cubicBezTo>
                    <a:pt x="159" y="207"/>
                    <a:pt x="145" y="240"/>
                    <a:pt x="164" y="255"/>
                  </a:cubicBezTo>
                  <a:cubicBezTo>
                    <a:pt x="165" y="262"/>
                    <a:pt x="167" y="270"/>
                    <a:pt x="170" y="276"/>
                  </a:cubicBezTo>
                  <a:cubicBezTo>
                    <a:pt x="171" y="287"/>
                    <a:pt x="172" y="298"/>
                    <a:pt x="174" y="309"/>
                  </a:cubicBezTo>
                  <a:cubicBezTo>
                    <a:pt x="176" y="321"/>
                    <a:pt x="188" y="331"/>
                    <a:pt x="194" y="341"/>
                  </a:cubicBezTo>
                  <a:cubicBezTo>
                    <a:pt x="207" y="361"/>
                    <a:pt x="219" y="383"/>
                    <a:pt x="233" y="402"/>
                  </a:cubicBezTo>
                  <a:cubicBezTo>
                    <a:pt x="233" y="409"/>
                    <a:pt x="233" y="416"/>
                    <a:pt x="234" y="423"/>
                  </a:cubicBezTo>
                  <a:cubicBezTo>
                    <a:pt x="235" y="435"/>
                    <a:pt x="245" y="440"/>
                    <a:pt x="245" y="453"/>
                  </a:cubicBez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902" name="Line 86"/>
            <p:cNvSpPr>
              <a:spLocks noChangeShapeType="1"/>
            </p:cNvSpPr>
            <p:nvPr/>
          </p:nvSpPr>
          <p:spPr bwMode="auto">
            <a:xfrm flipV="1">
              <a:off x="4016" y="2040"/>
              <a:ext cx="0" cy="65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3" name="Rectangle 88"/>
            <p:cNvSpPr>
              <a:spLocks noChangeArrowheads="1"/>
            </p:cNvSpPr>
            <p:nvPr/>
          </p:nvSpPr>
          <p:spPr bwMode="auto">
            <a:xfrm>
              <a:off x="4467" y="1957"/>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solidFill>
                    <a:schemeClr val="tx1"/>
                  </a:solidFill>
                </a:rPr>
                <a:t>B</a:t>
              </a:r>
              <a:r>
                <a:rPr lang="en-US" altLang="zh-CN" b="1" baseline="-25000">
                  <a:solidFill>
                    <a:schemeClr val="tx1"/>
                  </a:solidFill>
                </a:rPr>
                <a:t>d</a:t>
              </a:r>
              <a:endParaRPr lang="el-GR" altLang="zh-CN" b="1" baseline="-25000">
                <a:solidFill>
                  <a:schemeClr val="tx1"/>
                </a:solidFill>
              </a:endParaRPr>
            </a:p>
          </p:txBody>
        </p:sp>
      </p:grpSp>
      <p:sp>
        <p:nvSpPr>
          <p:cNvPr id="35852" name="Rectangle 89"/>
          <p:cNvSpPr>
            <a:spLocks noGrp="1" noChangeArrowheads="1"/>
          </p:cNvSpPr>
          <p:nvPr>
            <p:ph type="body" idx="1"/>
          </p:nvPr>
        </p:nvSpPr>
        <p:spPr>
          <a:xfrm>
            <a:off x="546099" y="4935698"/>
            <a:ext cx="8375515" cy="1947863"/>
          </a:xfrm>
          <a:noFill/>
        </p:spPr>
        <p:txBody>
          <a:bodyPr/>
          <a:lstStyle/>
          <a:p>
            <a:pPr eaLnBrk="1" hangingPunct="1">
              <a:spcBef>
                <a:spcPts val="0"/>
              </a:spcBef>
              <a:buClr>
                <a:srgbClr val="002060"/>
              </a:buClr>
              <a:buFont typeface="Wingdings" panose="05000000000000000000" pitchFamily="2" charset="2"/>
              <a:buChar char="l"/>
            </a:pPr>
            <a:r>
              <a:rPr lang="zh-CN" altLang="en-US" sz="2000" b="1" dirty="0">
                <a:latin typeface="大黑体" charset="-122"/>
                <a:ea typeface="大黑体" charset="-122"/>
              </a:rPr>
              <a:t>信道输入为：频域</a:t>
            </a:r>
            <a:r>
              <a:rPr lang="el-GR" altLang="zh-CN" sz="2000" b="1" dirty="0">
                <a:latin typeface="大黑体" charset="-122"/>
                <a:ea typeface="大黑体" charset="-122"/>
              </a:rPr>
              <a:t>δ</a:t>
            </a:r>
            <a:r>
              <a:rPr lang="zh-CN" altLang="en-US" sz="2000" b="1" dirty="0">
                <a:latin typeface="大黑体" charset="-122"/>
                <a:ea typeface="大黑体" charset="-122"/>
              </a:rPr>
              <a:t>函数，时域单频等幅载波。</a:t>
            </a:r>
          </a:p>
          <a:p>
            <a:pPr eaLnBrk="1" hangingPunct="1">
              <a:spcBef>
                <a:spcPts val="0"/>
              </a:spcBef>
              <a:buClr>
                <a:srgbClr val="002060"/>
              </a:buClr>
              <a:buFont typeface="Wingdings" panose="05000000000000000000" pitchFamily="2" charset="2"/>
              <a:buChar char="l"/>
            </a:pPr>
            <a:r>
              <a:rPr lang="zh-CN" altLang="en-US" sz="2000" b="1" dirty="0">
                <a:latin typeface="大黑体" charset="-122"/>
                <a:ea typeface="大黑体" charset="-122"/>
              </a:rPr>
              <a:t>由于时变效应，信道输出为：频域有扩展（多普勒扩展），时域包络有起伏。</a:t>
            </a:r>
            <a:r>
              <a:rPr lang="en-US" altLang="zh-CN" sz="2000" b="1" dirty="0">
                <a:latin typeface="大黑体" charset="-122"/>
                <a:ea typeface="大黑体" charset="-122"/>
              </a:rPr>
              <a:t>——</a:t>
            </a:r>
            <a:r>
              <a:rPr lang="zh-CN" altLang="en-US" sz="2000" b="1" dirty="0">
                <a:latin typeface="大黑体" charset="-122"/>
                <a:ea typeface="大黑体" charset="-122"/>
              </a:rPr>
              <a:t>经典的谱有：</a:t>
            </a:r>
            <a:r>
              <a:rPr lang="zh-CN" altLang="en-US" sz="2000" b="1" dirty="0">
                <a:solidFill>
                  <a:srgbClr val="FF0000"/>
                </a:solidFill>
                <a:latin typeface="大黑体" charset="-122"/>
                <a:ea typeface="大黑体" charset="-122"/>
              </a:rPr>
              <a:t>双线型、马鞍型（经典谱）、平坦型</a:t>
            </a:r>
            <a:r>
              <a:rPr lang="zh-CN" altLang="en-US" sz="2000" b="1" dirty="0">
                <a:latin typeface="大黑体" charset="-122"/>
                <a:ea typeface="大黑体" charset="-122"/>
              </a:rPr>
              <a:t>。。。</a:t>
            </a:r>
          </a:p>
          <a:p>
            <a:pPr eaLnBrk="1" hangingPunct="1">
              <a:spcBef>
                <a:spcPts val="0"/>
              </a:spcBef>
              <a:buClr>
                <a:srgbClr val="002060"/>
              </a:buClr>
              <a:buFont typeface="Wingdings" panose="05000000000000000000" pitchFamily="2" charset="2"/>
              <a:buChar char="l"/>
            </a:pPr>
            <a:r>
              <a:rPr lang="zh-CN" altLang="en-US" sz="2000" b="1" dirty="0">
                <a:latin typeface="大黑体" charset="-122"/>
                <a:ea typeface="大黑体" charset="-122"/>
              </a:rPr>
              <a:t>时域变量 </a:t>
            </a:r>
            <a:r>
              <a:rPr lang="en-US" altLang="zh-CN" sz="2000" b="1" dirty="0">
                <a:latin typeface="大黑体" charset="-122"/>
                <a:ea typeface="大黑体" charset="-122"/>
              </a:rPr>
              <a:t>t </a:t>
            </a:r>
            <a:r>
              <a:rPr lang="zh-CN" altLang="en-US" sz="2000" b="1" dirty="0">
                <a:latin typeface="大黑体" charset="-122"/>
                <a:ea typeface="大黑体" charset="-122"/>
              </a:rPr>
              <a:t>和频域变量</a:t>
            </a:r>
            <a:r>
              <a:rPr lang="el-GR" altLang="zh-CN" sz="2000" b="1" dirty="0">
                <a:latin typeface="大黑体" charset="-122"/>
                <a:ea typeface="大黑体" charset="-122"/>
              </a:rPr>
              <a:t>ν</a:t>
            </a:r>
            <a:r>
              <a:rPr lang="zh-CN" altLang="en-US" sz="2000" b="1" dirty="0">
                <a:latin typeface="大黑体" charset="-122"/>
                <a:ea typeface="大黑体" charset="-122"/>
              </a:rPr>
              <a:t>构成一对傅里叶变换，时域的起伏周期为</a:t>
            </a:r>
            <a:r>
              <a:rPr lang="en-US" altLang="zh-CN" sz="2000" b="1" dirty="0">
                <a:latin typeface="大黑体" charset="-122"/>
                <a:ea typeface="大黑体" charset="-122"/>
              </a:rPr>
              <a:t>1/ </a:t>
            </a:r>
            <a:r>
              <a:rPr lang="en-US" altLang="zh-CN" sz="2000" b="1" dirty="0" err="1">
                <a:latin typeface="大黑体" charset="-122"/>
                <a:ea typeface="大黑体" charset="-122"/>
              </a:rPr>
              <a:t>Bd</a:t>
            </a:r>
            <a:r>
              <a:rPr lang="zh-CN" altLang="en-US" sz="2000" b="1" dirty="0">
                <a:latin typeface="大黑体" charset="-122"/>
                <a:ea typeface="大黑体" charset="-122"/>
              </a:rPr>
              <a:t>，其中</a:t>
            </a:r>
            <a:r>
              <a:rPr lang="en-US" altLang="zh-CN" sz="2000" b="1" dirty="0" err="1">
                <a:latin typeface="大黑体" charset="-122"/>
                <a:ea typeface="大黑体" charset="-122"/>
              </a:rPr>
              <a:t>Bd</a:t>
            </a:r>
            <a:r>
              <a:rPr lang="zh-CN" altLang="en-US" sz="2000" b="1" dirty="0">
                <a:latin typeface="大黑体" charset="-122"/>
                <a:ea typeface="大黑体" charset="-122"/>
              </a:rPr>
              <a:t>为频率扩展，即多普勒扩展。</a:t>
            </a:r>
            <a:endParaRPr lang="el-GR" altLang="zh-CN" sz="2000" b="1" dirty="0">
              <a:latin typeface="大黑体" charset="-122"/>
              <a:ea typeface="大黑体" charset="-122"/>
            </a:endParaRPr>
          </a:p>
        </p:txBody>
      </p:sp>
      <p:grpSp>
        <p:nvGrpSpPr>
          <p:cNvPr id="35853" name="Group 103"/>
          <p:cNvGrpSpPr>
            <a:grpSpLocks/>
          </p:cNvGrpSpPr>
          <p:nvPr/>
        </p:nvGrpSpPr>
        <p:grpSpPr bwMode="auto">
          <a:xfrm>
            <a:off x="1536632" y="2178844"/>
            <a:ext cx="720725" cy="719138"/>
            <a:chOff x="1066" y="1026"/>
            <a:chExt cx="454" cy="453"/>
          </a:xfrm>
        </p:grpSpPr>
        <p:sp>
          <p:nvSpPr>
            <p:cNvPr id="35885" name="Arc 99"/>
            <p:cNvSpPr>
              <a:spLocks/>
            </p:cNvSpPr>
            <p:nvPr/>
          </p:nvSpPr>
          <p:spPr bwMode="auto">
            <a:xfrm flipV="1">
              <a:off x="1406"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6" name="Arc 100"/>
            <p:cNvSpPr>
              <a:spLocks/>
            </p:cNvSpPr>
            <p:nvPr/>
          </p:nvSpPr>
          <p:spPr bwMode="auto">
            <a:xfrm>
              <a:off x="1179"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7" name="Arc 101"/>
            <p:cNvSpPr>
              <a:spLocks/>
            </p:cNvSpPr>
            <p:nvPr/>
          </p:nvSpPr>
          <p:spPr bwMode="auto">
            <a:xfrm flipH="1" flipV="1">
              <a:off x="1292"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8" name="Arc 102"/>
            <p:cNvSpPr>
              <a:spLocks/>
            </p:cNvSpPr>
            <p:nvPr/>
          </p:nvSpPr>
          <p:spPr bwMode="auto">
            <a:xfrm flipH="1">
              <a:off x="1066"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5854" name="Group 104"/>
          <p:cNvGrpSpPr>
            <a:grpSpLocks/>
          </p:cNvGrpSpPr>
          <p:nvPr/>
        </p:nvGrpSpPr>
        <p:grpSpPr bwMode="auto">
          <a:xfrm>
            <a:off x="2255770" y="2178844"/>
            <a:ext cx="720725" cy="719138"/>
            <a:chOff x="1066" y="1026"/>
            <a:chExt cx="454" cy="453"/>
          </a:xfrm>
        </p:grpSpPr>
        <p:sp>
          <p:nvSpPr>
            <p:cNvPr id="35881" name="Arc 105"/>
            <p:cNvSpPr>
              <a:spLocks/>
            </p:cNvSpPr>
            <p:nvPr/>
          </p:nvSpPr>
          <p:spPr bwMode="auto">
            <a:xfrm flipV="1">
              <a:off x="1406"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2" name="Arc 106"/>
            <p:cNvSpPr>
              <a:spLocks/>
            </p:cNvSpPr>
            <p:nvPr/>
          </p:nvSpPr>
          <p:spPr bwMode="auto">
            <a:xfrm>
              <a:off x="1179"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3" name="Arc 107"/>
            <p:cNvSpPr>
              <a:spLocks/>
            </p:cNvSpPr>
            <p:nvPr/>
          </p:nvSpPr>
          <p:spPr bwMode="auto">
            <a:xfrm flipH="1" flipV="1">
              <a:off x="1292"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4" name="Arc 108"/>
            <p:cNvSpPr>
              <a:spLocks/>
            </p:cNvSpPr>
            <p:nvPr/>
          </p:nvSpPr>
          <p:spPr bwMode="auto">
            <a:xfrm flipH="1">
              <a:off x="1066"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5855" name="Group 137"/>
          <p:cNvGrpSpPr>
            <a:grpSpLocks/>
          </p:cNvGrpSpPr>
          <p:nvPr/>
        </p:nvGrpSpPr>
        <p:grpSpPr bwMode="auto">
          <a:xfrm>
            <a:off x="5203757" y="1575594"/>
            <a:ext cx="2486025" cy="1485900"/>
            <a:chOff x="3384" y="838"/>
            <a:chExt cx="1566" cy="936"/>
          </a:xfrm>
        </p:grpSpPr>
        <p:sp>
          <p:nvSpPr>
            <p:cNvPr id="35858" name="Line 12"/>
            <p:cNvSpPr>
              <a:spLocks noChangeShapeType="1"/>
            </p:cNvSpPr>
            <p:nvPr/>
          </p:nvSpPr>
          <p:spPr bwMode="auto">
            <a:xfrm>
              <a:off x="3384" y="1423"/>
              <a:ext cx="131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Line 13"/>
            <p:cNvSpPr>
              <a:spLocks noChangeShapeType="1"/>
            </p:cNvSpPr>
            <p:nvPr/>
          </p:nvSpPr>
          <p:spPr bwMode="auto">
            <a:xfrm flipV="1">
              <a:off x="3393" y="838"/>
              <a:ext cx="0" cy="57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0" name="Text Box 70"/>
            <p:cNvSpPr txBox="1">
              <a:spLocks noChangeArrowheads="1"/>
            </p:cNvSpPr>
            <p:nvPr/>
          </p:nvSpPr>
          <p:spPr bwMode="auto">
            <a:xfrm>
              <a:off x="4694" y="1253"/>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latin typeface="Batang" pitchFamily="18" charset="-127"/>
                  <a:ea typeface="大黑体" charset="-122"/>
                  <a:cs typeface="Times New Roman" panose="02020603050405020304" pitchFamily="18" charset="0"/>
                </a:rPr>
                <a:t>t</a:t>
              </a:r>
              <a:endParaRPr lang="el-GR" altLang="zh-CN" sz="2400">
                <a:solidFill>
                  <a:schemeClr val="tx1"/>
                </a:solidFill>
                <a:latin typeface="Batang" pitchFamily="18" charset="-127"/>
                <a:ea typeface="大黑体" charset="-122"/>
                <a:cs typeface="Times New Roman" panose="02020603050405020304" pitchFamily="18" charset="0"/>
              </a:endParaRPr>
            </a:p>
          </p:txBody>
        </p:sp>
        <p:sp>
          <p:nvSpPr>
            <p:cNvPr id="35861" name="Arc 112"/>
            <p:cNvSpPr>
              <a:spLocks/>
            </p:cNvSpPr>
            <p:nvPr/>
          </p:nvSpPr>
          <p:spPr bwMode="auto">
            <a:xfrm>
              <a:off x="3503" y="1309"/>
              <a:ext cx="114"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2" name="Arc 114"/>
            <p:cNvSpPr>
              <a:spLocks/>
            </p:cNvSpPr>
            <p:nvPr/>
          </p:nvSpPr>
          <p:spPr bwMode="auto">
            <a:xfrm flipH="1">
              <a:off x="3390" y="1309"/>
              <a:ext cx="114"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3" name="Arc 111"/>
            <p:cNvSpPr>
              <a:spLocks/>
            </p:cNvSpPr>
            <p:nvPr/>
          </p:nvSpPr>
          <p:spPr bwMode="auto">
            <a:xfrm flipV="1">
              <a:off x="3730" y="1369"/>
              <a:ext cx="114" cy="25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4" name="Arc 113"/>
            <p:cNvSpPr>
              <a:spLocks/>
            </p:cNvSpPr>
            <p:nvPr/>
          </p:nvSpPr>
          <p:spPr bwMode="auto">
            <a:xfrm flipH="1" flipV="1">
              <a:off x="3617" y="1396"/>
              <a:ext cx="114"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5" name="Arc 116"/>
            <p:cNvSpPr>
              <a:spLocks/>
            </p:cNvSpPr>
            <p:nvPr/>
          </p:nvSpPr>
          <p:spPr bwMode="auto">
            <a:xfrm flipV="1">
              <a:off x="4184" y="1390"/>
              <a:ext cx="114" cy="22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6" name="Arc 117"/>
            <p:cNvSpPr>
              <a:spLocks/>
            </p:cNvSpPr>
            <p:nvPr/>
          </p:nvSpPr>
          <p:spPr bwMode="auto">
            <a:xfrm>
              <a:off x="3957" y="1070"/>
              <a:ext cx="114" cy="2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7" name="Arc 118"/>
            <p:cNvSpPr>
              <a:spLocks/>
            </p:cNvSpPr>
            <p:nvPr/>
          </p:nvSpPr>
          <p:spPr bwMode="auto">
            <a:xfrm flipH="1" flipV="1">
              <a:off x="4070" y="1369"/>
              <a:ext cx="114" cy="23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8" name="Arc 119"/>
            <p:cNvSpPr>
              <a:spLocks/>
            </p:cNvSpPr>
            <p:nvPr/>
          </p:nvSpPr>
          <p:spPr bwMode="auto">
            <a:xfrm flipH="1">
              <a:off x="3844" y="1070"/>
              <a:ext cx="114" cy="2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9" name="Arc 120"/>
            <p:cNvSpPr>
              <a:spLocks/>
            </p:cNvSpPr>
            <p:nvPr/>
          </p:nvSpPr>
          <p:spPr bwMode="auto">
            <a:xfrm>
              <a:off x="4411" y="1309"/>
              <a:ext cx="114"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70" name="Arc 121"/>
            <p:cNvSpPr>
              <a:spLocks/>
            </p:cNvSpPr>
            <p:nvPr/>
          </p:nvSpPr>
          <p:spPr bwMode="auto">
            <a:xfrm flipH="1">
              <a:off x="4298" y="1309"/>
              <a:ext cx="114"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5871" name="Group 130"/>
            <p:cNvGrpSpPr>
              <a:grpSpLocks/>
            </p:cNvGrpSpPr>
            <p:nvPr/>
          </p:nvGrpSpPr>
          <p:grpSpPr bwMode="auto">
            <a:xfrm>
              <a:off x="3496" y="1072"/>
              <a:ext cx="969" cy="229"/>
              <a:chOff x="3202" y="742"/>
              <a:chExt cx="1632" cy="439"/>
            </a:xfrm>
          </p:grpSpPr>
          <p:sp>
            <p:nvSpPr>
              <p:cNvPr id="35877" name="Arc 124"/>
              <p:cNvSpPr>
                <a:spLocks/>
              </p:cNvSpPr>
              <p:nvPr/>
            </p:nvSpPr>
            <p:spPr bwMode="auto">
              <a:xfrm flipV="1">
                <a:off x="3202" y="978"/>
                <a:ext cx="398" cy="1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78" name="Arc 127"/>
              <p:cNvSpPr>
                <a:spLocks/>
              </p:cNvSpPr>
              <p:nvPr/>
            </p:nvSpPr>
            <p:spPr bwMode="auto">
              <a:xfrm>
                <a:off x="3984" y="742"/>
                <a:ext cx="410" cy="2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79" name="Arc 128"/>
              <p:cNvSpPr>
                <a:spLocks/>
              </p:cNvSpPr>
              <p:nvPr/>
            </p:nvSpPr>
            <p:spPr bwMode="auto">
              <a:xfrm flipH="1" flipV="1">
                <a:off x="4400" y="987"/>
                <a:ext cx="434" cy="1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0" name="Arc 129"/>
              <p:cNvSpPr>
                <a:spLocks/>
              </p:cNvSpPr>
              <p:nvPr/>
            </p:nvSpPr>
            <p:spPr bwMode="auto">
              <a:xfrm flipH="1">
                <a:off x="3601" y="742"/>
                <a:ext cx="389" cy="25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5872" name="Group 136"/>
            <p:cNvGrpSpPr>
              <a:grpSpLocks/>
            </p:cNvGrpSpPr>
            <p:nvPr/>
          </p:nvGrpSpPr>
          <p:grpSpPr bwMode="auto">
            <a:xfrm flipH="1" flipV="1">
              <a:off x="3456" y="1545"/>
              <a:ext cx="969" cy="229"/>
              <a:chOff x="4017" y="789"/>
              <a:chExt cx="969" cy="229"/>
            </a:xfrm>
          </p:grpSpPr>
          <p:sp>
            <p:nvSpPr>
              <p:cNvPr id="35873" name="Arc 132"/>
              <p:cNvSpPr>
                <a:spLocks/>
              </p:cNvSpPr>
              <p:nvPr/>
            </p:nvSpPr>
            <p:spPr bwMode="auto">
              <a:xfrm flipV="1">
                <a:off x="4017" y="912"/>
                <a:ext cx="236" cy="10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74" name="Arc 133"/>
              <p:cNvSpPr>
                <a:spLocks/>
              </p:cNvSpPr>
              <p:nvPr/>
            </p:nvSpPr>
            <p:spPr bwMode="auto">
              <a:xfrm>
                <a:off x="4481" y="789"/>
                <a:ext cx="244" cy="12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75" name="Arc 134"/>
              <p:cNvSpPr>
                <a:spLocks/>
              </p:cNvSpPr>
              <p:nvPr/>
            </p:nvSpPr>
            <p:spPr bwMode="auto">
              <a:xfrm flipH="1" flipV="1">
                <a:off x="4728" y="917"/>
                <a:ext cx="258" cy="10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76" name="Arc 135"/>
              <p:cNvSpPr>
                <a:spLocks/>
              </p:cNvSpPr>
              <p:nvPr/>
            </p:nvSpPr>
            <p:spPr bwMode="auto">
              <a:xfrm flipH="1">
                <a:off x="4254" y="789"/>
                <a:ext cx="231" cy="1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35856" name="Line 138"/>
          <p:cNvSpPr>
            <a:spLocks noChangeShapeType="1"/>
          </p:cNvSpPr>
          <p:nvPr/>
        </p:nvSpPr>
        <p:spPr bwMode="auto">
          <a:xfrm flipV="1">
            <a:off x="5397432" y="1712119"/>
            <a:ext cx="0" cy="5048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7" name="Line 139"/>
          <p:cNvSpPr>
            <a:spLocks noChangeShapeType="1"/>
          </p:cNvSpPr>
          <p:nvPr/>
        </p:nvSpPr>
        <p:spPr bwMode="auto">
          <a:xfrm flipV="1">
            <a:off x="6845232" y="1712119"/>
            <a:ext cx="0" cy="533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20</a:t>
            </a:fld>
            <a:endParaRPr lang="en-GB" altLang="zh-CN"/>
          </a:p>
        </p:txBody>
      </p:sp>
    </p:spTree>
    <p:extLst>
      <p:ext uri="{BB962C8B-B14F-4D97-AF65-F5344CB8AC3E}">
        <p14:creationId xmlns:p14="http://schemas.microsoft.com/office/powerpoint/2010/main" val="555358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23620" y="87827"/>
            <a:ext cx="8859864" cy="1143000"/>
          </a:xfrm>
        </p:spPr>
        <p:txBody>
          <a:bodyPr/>
          <a:lstStyle/>
          <a:p>
            <a:pPr eaLnBrk="1" hangingPunct="1"/>
            <a:r>
              <a:rPr lang="zh-CN" altLang="en-US" sz="5400" b="1" dirty="0">
                <a:solidFill>
                  <a:srgbClr val="002060"/>
                </a:solidFill>
                <a:latin typeface="黑体" panose="02010609060101010101" pitchFamily="49" charset="-122"/>
                <a:ea typeface="黑体" panose="02010609060101010101" pitchFamily="49" charset="-122"/>
              </a:rPr>
              <a:t>弥散效应－空间选择性衰落 </a:t>
            </a:r>
          </a:p>
        </p:txBody>
      </p:sp>
      <p:grpSp>
        <p:nvGrpSpPr>
          <p:cNvPr id="36867" name="Group 204"/>
          <p:cNvGrpSpPr>
            <a:grpSpLocks/>
          </p:cNvGrpSpPr>
          <p:nvPr/>
        </p:nvGrpSpPr>
        <p:grpSpPr bwMode="auto">
          <a:xfrm>
            <a:off x="715963" y="1469890"/>
            <a:ext cx="7920037" cy="4918075"/>
            <a:chOff x="567" y="546"/>
            <a:chExt cx="4989" cy="3098"/>
          </a:xfrm>
        </p:grpSpPr>
        <p:grpSp>
          <p:nvGrpSpPr>
            <p:cNvPr id="36868" name="Group 85"/>
            <p:cNvGrpSpPr>
              <a:grpSpLocks/>
            </p:cNvGrpSpPr>
            <p:nvPr/>
          </p:nvGrpSpPr>
          <p:grpSpPr bwMode="auto">
            <a:xfrm>
              <a:off x="2155" y="1765"/>
              <a:ext cx="613" cy="299"/>
              <a:chOff x="2467" y="1765"/>
              <a:chExt cx="613" cy="299"/>
            </a:xfrm>
          </p:grpSpPr>
          <p:sp>
            <p:nvSpPr>
              <p:cNvPr id="36979" name="Line 3"/>
              <p:cNvSpPr>
                <a:spLocks noChangeShapeType="1"/>
              </p:cNvSpPr>
              <p:nvPr/>
            </p:nvSpPr>
            <p:spPr bwMode="auto">
              <a:xfrm>
                <a:off x="2467" y="1765"/>
                <a:ext cx="613" cy="0"/>
              </a:xfrm>
              <a:prstGeom prst="line">
                <a:avLst/>
              </a:prstGeom>
              <a:noFill/>
              <a:ln w="76200" cmpd="tri">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80" name="Line 8"/>
              <p:cNvSpPr>
                <a:spLocks noChangeShapeType="1"/>
              </p:cNvSpPr>
              <p:nvPr/>
            </p:nvSpPr>
            <p:spPr bwMode="auto">
              <a:xfrm>
                <a:off x="2467" y="1765"/>
                <a:ext cx="613" cy="0"/>
              </a:xfrm>
              <a:prstGeom prst="line">
                <a:avLst/>
              </a:prstGeom>
              <a:noFill/>
              <a:ln w="76200" cmpd="tri">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81" name="Text Box 11"/>
              <p:cNvSpPr txBox="1">
                <a:spLocks noChangeArrowheads="1"/>
              </p:cNvSpPr>
              <p:nvPr/>
            </p:nvSpPr>
            <p:spPr bwMode="auto">
              <a:xfrm>
                <a:off x="2473" y="1814"/>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2000" b="1" dirty="0">
                    <a:solidFill>
                      <a:schemeClr val="tx1"/>
                    </a:solidFill>
                  </a:rPr>
                  <a:t>弥散</a:t>
                </a:r>
              </a:p>
            </p:txBody>
          </p:sp>
        </p:grpSp>
        <p:sp>
          <p:nvSpPr>
            <p:cNvPr id="36869" name="Text Box 19"/>
            <p:cNvSpPr txBox="1">
              <a:spLocks noChangeArrowheads="1"/>
            </p:cNvSpPr>
            <p:nvPr/>
          </p:nvSpPr>
          <p:spPr bwMode="auto">
            <a:xfrm>
              <a:off x="1622" y="2333"/>
              <a:ext cx="3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000">
                  <a:solidFill>
                    <a:schemeClr val="tx1"/>
                  </a:solidFill>
                  <a:ea typeface="仿宋_GB2312" pitchFamily="49" charset="-122"/>
                </a:rPr>
                <a:t>φ</a:t>
              </a:r>
            </a:p>
          </p:txBody>
        </p:sp>
        <p:grpSp>
          <p:nvGrpSpPr>
            <p:cNvPr id="36870" name="Group 83"/>
            <p:cNvGrpSpPr>
              <a:grpSpLocks/>
            </p:cNvGrpSpPr>
            <p:nvPr/>
          </p:nvGrpSpPr>
          <p:grpSpPr bwMode="auto">
            <a:xfrm>
              <a:off x="576" y="1828"/>
              <a:ext cx="1084" cy="908"/>
              <a:chOff x="1032" y="1732"/>
              <a:chExt cx="1084" cy="908"/>
            </a:xfrm>
          </p:grpSpPr>
          <p:grpSp>
            <p:nvGrpSpPr>
              <p:cNvPr id="36967" name="Group 13"/>
              <p:cNvGrpSpPr>
                <a:grpSpLocks/>
              </p:cNvGrpSpPr>
              <p:nvPr/>
            </p:nvGrpSpPr>
            <p:grpSpPr bwMode="auto">
              <a:xfrm>
                <a:off x="1032" y="1815"/>
                <a:ext cx="1084" cy="593"/>
                <a:chOff x="952" y="1024"/>
                <a:chExt cx="1136" cy="648"/>
              </a:xfrm>
            </p:grpSpPr>
            <p:sp>
              <p:nvSpPr>
                <p:cNvPr id="36977" name="Line 14"/>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78" name="Line 15"/>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968" name="Group 16"/>
              <p:cNvGrpSpPr>
                <a:grpSpLocks/>
              </p:cNvGrpSpPr>
              <p:nvPr/>
            </p:nvGrpSpPr>
            <p:grpSpPr bwMode="auto">
              <a:xfrm>
                <a:off x="1032" y="1815"/>
                <a:ext cx="1084" cy="593"/>
                <a:chOff x="952" y="1024"/>
                <a:chExt cx="1136" cy="648"/>
              </a:xfrm>
            </p:grpSpPr>
            <p:sp>
              <p:nvSpPr>
                <p:cNvPr id="36975" name="Line 17"/>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76" name="Line 18"/>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969" name="Group 20"/>
              <p:cNvGrpSpPr>
                <a:grpSpLocks/>
              </p:cNvGrpSpPr>
              <p:nvPr/>
            </p:nvGrpSpPr>
            <p:grpSpPr bwMode="auto">
              <a:xfrm>
                <a:off x="1405" y="1732"/>
                <a:ext cx="256" cy="676"/>
                <a:chOff x="1389" y="2028"/>
                <a:chExt cx="256" cy="676"/>
              </a:xfrm>
            </p:grpSpPr>
            <p:sp>
              <p:nvSpPr>
                <p:cNvPr id="36971" name="Line 21"/>
                <p:cNvSpPr>
                  <a:spLocks noChangeShapeType="1"/>
                </p:cNvSpPr>
                <p:nvPr/>
              </p:nvSpPr>
              <p:spPr bwMode="auto">
                <a:xfrm flipV="1">
                  <a:off x="1521" y="2265"/>
                  <a:ext cx="0" cy="439"/>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72" name="Text Box 22"/>
                <p:cNvSpPr txBox="1">
                  <a:spLocks noChangeArrowheads="1"/>
                </p:cNvSpPr>
                <p:nvPr/>
              </p:nvSpPr>
              <p:spPr bwMode="auto">
                <a:xfrm>
                  <a:off x="1389" y="2028"/>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400">
                      <a:solidFill>
                        <a:schemeClr val="tx1"/>
                      </a:solidFill>
                      <a:cs typeface="Times New Roman" panose="02020603050405020304" pitchFamily="18" charset="0"/>
                    </a:rPr>
                    <a:t>∞</a:t>
                  </a:r>
                </a:p>
              </p:txBody>
            </p:sp>
            <p:sp>
              <p:nvSpPr>
                <p:cNvPr id="36973" name="Line 23"/>
                <p:cNvSpPr>
                  <a:spLocks noChangeShapeType="1"/>
                </p:cNvSpPr>
                <p:nvPr/>
              </p:nvSpPr>
              <p:spPr bwMode="auto">
                <a:xfrm flipV="1">
                  <a:off x="1521" y="2265"/>
                  <a:ext cx="0" cy="439"/>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74" name="Text Box 24"/>
                <p:cNvSpPr txBox="1">
                  <a:spLocks noChangeArrowheads="1"/>
                </p:cNvSpPr>
                <p:nvPr/>
              </p:nvSpPr>
              <p:spPr bwMode="auto">
                <a:xfrm>
                  <a:off x="1389" y="2028"/>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400">
                      <a:solidFill>
                        <a:schemeClr val="tx1"/>
                      </a:solidFill>
                      <a:cs typeface="Times New Roman" panose="02020603050405020304" pitchFamily="18" charset="0"/>
                    </a:rPr>
                    <a:t>∞</a:t>
                  </a:r>
                </a:p>
              </p:txBody>
            </p:sp>
          </p:grpSp>
          <p:sp>
            <p:nvSpPr>
              <p:cNvPr id="36970" name="Text Box 25"/>
              <p:cNvSpPr txBox="1">
                <a:spLocks noChangeArrowheads="1"/>
              </p:cNvSpPr>
              <p:nvPr/>
            </p:nvSpPr>
            <p:spPr bwMode="auto">
              <a:xfrm>
                <a:off x="1338" y="2352"/>
                <a:ext cx="4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400">
                    <a:solidFill>
                      <a:schemeClr val="tx1"/>
                    </a:solidFill>
                    <a:ea typeface="仿宋_GB2312" pitchFamily="49" charset="-122"/>
                  </a:rPr>
                  <a:t>φ</a:t>
                </a:r>
                <a:r>
                  <a:rPr lang="en-US" altLang="zh-CN" sz="2000">
                    <a:solidFill>
                      <a:schemeClr val="tx1"/>
                    </a:solidFill>
                  </a:rPr>
                  <a:t> </a:t>
                </a:r>
                <a:r>
                  <a:rPr lang="en-US" altLang="zh-CN" sz="2000" baseline="-25000">
                    <a:solidFill>
                      <a:schemeClr val="tx1"/>
                    </a:solidFill>
                    <a:cs typeface="Times New Roman" panose="02020603050405020304" pitchFamily="18" charset="0"/>
                  </a:rPr>
                  <a:t>0</a:t>
                </a:r>
                <a:endParaRPr lang="el-GR" altLang="zh-CN" sz="2000" baseline="-25000">
                  <a:solidFill>
                    <a:schemeClr val="tx1"/>
                  </a:solidFill>
                  <a:cs typeface="Times New Roman" panose="02020603050405020304" pitchFamily="18" charset="0"/>
                </a:endParaRPr>
              </a:p>
            </p:txBody>
          </p:sp>
        </p:grpSp>
        <p:grpSp>
          <p:nvGrpSpPr>
            <p:cNvPr id="36871" name="Group 89"/>
            <p:cNvGrpSpPr>
              <a:grpSpLocks/>
            </p:cNvGrpSpPr>
            <p:nvPr/>
          </p:nvGrpSpPr>
          <p:grpSpPr bwMode="auto">
            <a:xfrm>
              <a:off x="1982" y="2853"/>
              <a:ext cx="1389" cy="791"/>
              <a:chOff x="3406" y="2765"/>
              <a:chExt cx="1389" cy="791"/>
            </a:xfrm>
          </p:grpSpPr>
          <p:grpSp>
            <p:nvGrpSpPr>
              <p:cNvPr id="36950" name="Group 27"/>
              <p:cNvGrpSpPr>
                <a:grpSpLocks/>
              </p:cNvGrpSpPr>
              <p:nvPr/>
            </p:nvGrpSpPr>
            <p:grpSpPr bwMode="auto">
              <a:xfrm>
                <a:off x="3406" y="2765"/>
                <a:ext cx="1085" cy="593"/>
                <a:chOff x="952" y="1024"/>
                <a:chExt cx="1136" cy="648"/>
              </a:xfrm>
            </p:grpSpPr>
            <p:sp>
              <p:nvSpPr>
                <p:cNvPr id="36965" name="Line 28"/>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66" name="Line 29"/>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951" name="Group 30"/>
              <p:cNvGrpSpPr>
                <a:grpSpLocks/>
              </p:cNvGrpSpPr>
              <p:nvPr/>
            </p:nvGrpSpPr>
            <p:grpSpPr bwMode="auto">
              <a:xfrm>
                <a:off x="3406" y="2765"/>
                <a:ext cx="1085" cy="593"/>
                <a:chOff x="952" y="1024"/>
                <a:chExt cx="1136" cy="648"/>
              </a:xfrm>
            </p:grpSpPr>
            <p:sp>
              <p:nvSpPr>
                <p:cNvPr id="36963" name="Line 31"/>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64" name="Line 32"/>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52" name="Text Box 33"/>
              <p:cNvSpPr txBox="1">
                <a:spLocks noChangeArrowheads="1"/>
              </p:cNvSpPr>
              <p:nvPr/>
            </p:nvSpPr>
            <p:spPr bwMode="auto">
              <a:xfrm>
                <a:off x="3561" y="3306"/>
                <a:ext cx="9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000" b="1">
                    <a:solidFill>
                      <a:schemeClr val="tx1"/>
                    </a:solidFill>
                    <a:ea typeface="仿宋_GB2312" pitchFamily="49" charset="-122"/>
                  </a:rPr>
                  <a:t>φ</a:t>
                </a:r>
                <a:r>
                  <a:rPr lang="en-US" altLang="zh-CN" sz="2000" b="1" baseline="-25000">
                    <a:solidFill>
                      <a:schemeClr val="tx1"/>
                    </a:solidFill>
                    <a:ea typeface="仿宋_GB2312" pitchFamily="49" charset="-122"/>
                  </a:rPr>
                  <a:t>0</a:t>
                </a:r>
                <a:endParaRPr lang="el-GR" altLang="zh-CN" sz="2000" b="1">
                  <a:solidFill>
                    <a:schemeClr val="tx1"/>
                  </a:solidFill>
                  <a:ea typeface="仿宋_GB2312" pitchFamily="49" charset="-122"/>
                </a:endParaRPr>
              </a:p>
            </p:txBody>
          </p:sp>
          <p:sp>
            <p:nvSpPr>
              <p:cNvPr id="36953" name="Text Box 34"/>
              <p:cNvSpPr txBox="1">
                <a:spLocks noChangeArrowheads="1"/>
              </p:cNvSpPr>
              <p:nvPr/>
            </p:nvSpPr>
            <p:spPr bwMode="auto">
              <a:xfrm>
                <a:off x="4539" y="3195"/>
                <a:ext cx="2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2000">
                    <a:solidFill>
                      <a:schemeClr val="tx1"/>
                    </a:solidFill>
                    <a:ea typeface="仿宋_GB2312" pitchFamily="49" charset="-122"/>
                  </a:rPr>
                  <a:t>φ</a:t>
                </a:r>
              </a:p>
            </p:txBody>
          </p:sp>
          <p:sp>
            <p:nvSpPr>
              <p:cNvPr id="36954" name="Line 39"/>
              <p:cNvSpPr>
                <a:spLocks noChangeShapeType="1"/>
              </p:cNvSpPr>
              <p:nvPr/>
            </p:nvSpPr>
            <p:spPr bwMode="auto">
              <a:xfrm flipH="1" flipV="1">
                <a:off x="3783" y="2876"/>
                <a:ext cx="4" cy="439"/>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5" name="Line 40"/>
              <p:cNvSpPr>
                <a:spLocks noChangeShapeType="1"/>
              </p:cNvSpPr>
              <p:nvPr/>
            </p:nvSpPr>
            <p:spPr bwMode="auto">
              <a:xfrm flipH="1" flipV="1">
                <a:off x="4236" y="2870"/>
                <a:ext cx="10" cy="46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6" name="Line 41"/>
              <p:cNvSpPr>
                <a:spLocks noChangeShapeType="1"/>
              </p:cNvSpPr>
              <p:nvPr/>
            </p:nvSpPr>
            <p:spPr bwMode="auto">
              <a:xfrm flipV="1">
                <a:off x="3782" y="2983"/>
                <a:ext cx="445" cy="4"/>
              </a:xfrm>
              <a:prstGeom prst="line">
                <a:avLst/>
              </a:prstGeom>
              <a:noFill/>
              <a:ln w="952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957" name="Group 87"/>
              <p:cNvGrpSpPr>
                <a:grpSpLocks/>
              </p:cNvGrpSpPr>
              <p:nvPr/>
            </p:nvGrpSpPr>
            <p:grpSpPr bwMode="auto">
              <a:xfrm>
                <a:off x="3789" y="3087"/>
                <a:ext cx="450" cy="255"/>
                <a:chOff x="3801" y="2867"/>
                <a:chExt cx="450" cy="415"/>
              </a:xfrm>
            </p:grpSpPr>
            <p:sp>
              <p:nvSpPr>
                <p:cNvPr id="36960" name="Freeform 35"/>
                <p:cNvSpPr>
                  <a:spLocks/>
                </p:cNvSpPr>
                <p:nvPr/>
              </p:nvSpPr>
              <p:spPr bwMode="auto">
                <a:xfrm>
                  <a:off x="4017" y="2867"/>
                  <a:ext cx="234" cy="415"/>
                </a:xfrm>
                <a:custGeom>
                  <a:avLst/>
                  <a:gdLst>
                    <a:gd name="T0" fmla="*/ 0 w 245"/>
                    <a:gd name="T1" fmla="*/ 0 h 453"/>
                    <a:gd name="T2" fmla="*/ 47 w 245"/>
                    <a:gd name="T3" fmla="*/ 5 h 453"/>
                    <a:gd name="T4" fmla="*/ 65 w 245"/>
                    <a:gd name="T5" fmla="*/ 15 h 453"/>
                    <a:gd name="T6" fmla="*/ 71 w 245"/>
                    <a:gd name="T7" fmla="*/ 23 h 453"/>
                    <a:gd name="T8" fmla="*/ 77 w 245"/>
                    <a:gd name="T9" fmla="*/ 32 h 453"/>
                    <a:gd name="T10" fmla="*/ 89 w 245"/>
                    <a:gd name="T11" fmla="*/ 46 h 453"/>
                    <a:gd name="T12" fmla="*/ 94 w 245"/>
                    <a:gd name="T13" fmla="*/ 52 h 453"/>
                    <a:gd name="T14" fmla="*/ 96 w 245"/>
                    <a:gd name="T15" fmla="*/ 60 h 453"/>
                    <a:gd name="T16" fmla="*/ 102 w 245"/>
                    <a:gd name="T17" fmla="*/ 69 h 453"/>
                    <a:gd name="T18" fmla="*/ 107 w 245"/>
                    <a:gd name="T19" fmla="*/ 80 h 453"/>
                    <a:gd name="T20" fmla="*/ 112 w 245"/>
                    <a:gd name="T21" fmla="*/ 96 h 453"/>
                    <a:gd name="T22" fmla="*/ 117 w 245"/>
                    <a:gd name="T23" fmla="*/ 110 h 453"/>
                    <a:gd name="T24" fmla="*/ 129 w 245"/>
                    <a:gd name="T25" fmla="*/ 130 h 453"/>
                    <a:gd name="T26" fmla="*/ 137 w 245"/>
                    <a:gd name="T27" fmla="*/ 180 h 453"/>
                    <a:gd name="T28" fmla="*/ 141 w 245"/>
                    <a:gd name="T29" fmla="*/ 195 h 453"/>
                    <a:gd name="T30" fmla="*/ 145 w 245"/>
                    <a:gd name="T31" fmla="*/ 217 h 453"/>
                    <a:gd name="T32" fmla="*/ 161 w 245"/>
                    <a:gd name="T33" fmla="*/ 240 h 453"/>
                    <a:gd name="T34" fmla="*/ 194 w 245"/>
                    <a:gd name="T35" fmla="*/ 283 h 453"/>
                    <a:gd name="T36" fmla="*/ 194 w 245"/>
                    <a:gd name="T37" fmla="*/ 298 h 453"/>
                    <a:gd name="T38" fmla="*/ 203 w 245"/>
                    <a:gd name="T39" fmla="*/ 319 h 4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5"/>
                    <a:gd name="T61" fmla="*/ 0 h 453"/>
                    <a:gd name="T62" fmla="*/ 245 w 245"/>
                    <a:gd name="T63" fmla="*/ 453 h 4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5" h="453">
                      <a:moveTo>
                        <a:pt x="0" y="0"/>
                      </a:moveTo>
                      <a:cubicBezTo>
                        <a:pt x="19" y="2"/>
                        <a:pt x="37" y="4"/>
                        <a:pt x="56" y="6"/>
                      </a:cubicBezTo>
                      <a:cubicBezTo>
                        <a:pt x="64" y="12"/>
                        <a:pt x="65" y="19"/>
                        <a:pt x="77" y="21"/>
                      </a:cubicBezTo>
                      <a:cubicBezTo>
                        <a:pt x="82" y="25"/>
                        <a:pt x="83" y="28"/>
                        <a:pt x="86" y="33"/>
                      </a:cubicBezTo>
                      <a:cubicBezTo>
                        <a:pt x="87" y="39"/>
                        <a:pt x="88" y="41"/>
                        <a:pt x="93" y="45"/>
                      </a:cubicBezTo>
                      <a:cubicBezTo>
                        <a:pt x="96" y="53"/>
                        <a:pt x="99" y="61"/>
                        <a:pt x="107" y="66"/>
                      </a:cubicBezTo>
                      <a:cubicBezTo>
                        <a:pt x="110" y="80"/>
                        <a:pt x="105" y="62"/>
                        <a:pt x="113" y="74"/>
                      </a:cubicBezTo>
                      <a:cubicBezTo>
                        <a:pt x="115" y="77"/>
                        <a:pt x="114" y="81"/>
                        <a:pt x="116" y="84"/>
                      </a:cubicBezTo>
                      <a:cubicBezTo>
                        <a:pt x="117" y="90"/>
                        <a:pt x="120" y="93"/>
                        <a:pt x="122" y="98"/>
                      </a:cubicBezTo>
                      <a:cubicBezTo>
                        <a:pt x="123" y="104"/>
                        <a:pt x="125" y="107"/>
                        <a:pt x="128" y="113"/>
                      </a:cubicBezTo>
                      <a:cubicBezTo>
                        <a:pt x="129" y="124"/>
                        <a:pt x="129" y="128"/>
                        <a:pt x="134" y="137"/>
                      </a:cubicBezTo>
                      <a:cubicBezTo>
                        <a:pt x="135" y="144"/>
                        <a:pt x="136" y="150"/>
                        <a:pt x="140" y="156"/>
                      </a:cubicBezTo>
                      <a:cubicBezTo>
                        <a:pt x="142" y="166"/>
                        <a:pt x="150" y="176"/>
                        <a:pt x="155" y="185"/>
                      </a:cubicBezTo>
                      <a:cubicBezTo>
                        <a:pt x="159" y="207"/>
                        <a:pt x="145" y="240"/>
                        <a:pt x="164" y="255"/>
                      </a:cubicBezTo>
                      <a:cubicBezTo>
                        <a:pt x="165" y="262"/>
                        <a:pt x="167" y="270"/>
                        <a:pt x="170" y="276"/>
                      </a:cubicBezTo>
                      <a:cubicBezTo>
                        <a:pt x="171" y="287"/>
                        <a:pt x="172" y="298"/>
                        <a:pt x="174" y="309"/>
                      </a:cubicBezTo>
                      <a:cubicBezTo>
                        <a:pt x="176" y="321"/>
                        <a:pt x="188" y="331"/>
                        <a:pt x="194" y="341"/>
                      </a:cubicBezTo>
                      <a:cubicBezTo>
                        <a:pt x="207" y="361"/>
                        <a:pt x="219" y="383"/>
                        <a:pt x="233" y="402"/>
                      </a:cubicBezTo>
                      <a:cubicBezTo>
                        <a:pt x="233" y="409"/>
                        <a:pt x="233" y="416"/>
                        <a:pt x="234" y="423"/>
                      </a:cubicBezTo>
                      <a:cubicBezTo>
                        <a:pt x="235" y="435"/>
                        <a:pt x="245" y="440"/>
                        <a:pt x="245" y="453"/>
                      </a:cubicBez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61" name="Freeform 38"/>
                <p:cNvSpPr>
                  <a:spLocks/>
                </p:cNvSpPr>
                <p:nvPr/>
              </p:nvSpPr>
              <p:spPr bwMode="auto">
                <a:xfrm>
                  <a:off x="4017" y="2867"/>
                  <a:ext cx="234" cy="415"/>
                </a:xfrm>
                <a:custGeom>
                  <a:avLst/>
                  <a:gdLst>
                    <a:gd name="T0" fmla="*/ 0 w 245"/>
                    <a:gd name="T1" fmla="*/ 0 h 453"/>
                    <a:gd name="T2" fmla="*/ 47 w 245"/>
                    <a:gd name="T3" fmla="*/ 5 h 453"/>
                    <a:gd name="T4" fmla="*/ 65 w 245"/>
                    <a:gd name="T5" fmla="*/ 15 h 453"/>
                    <a:gd name="T6" fmla="*/ 71 w 245"/>
                    <a:gd name="T7" fmla="*/ 23 h 453"/>
                    <a:gd name="T8" fmla="*/ 77 w 245"/>
                    <a:gd name="T9" fmla="*/ 32 h 453"/>
                    <a:gd name="T10" fmla="*/ 89 w 245"/>
                    <a:gd name="T11" fmla="*/ 46 h 453"/>
                    <a:gd name="T12" fmla="*/ 94 w 245"/>
                    <a:gd name="T13" fmla="*/ 52 h 453"/>
                    <a:gd name="T14" fmla="*/ 96 w 245"/>
                    <a:gd name="T15" fmla="*/ 60 h 453"/>
                    <a:gd name="T16" fmla="*/ 102 w 245"/>
                    <a:gd name="T17" fmla="*/ 69 h 453"/>
                    <a:gd name="T18" fmla="*/ 107 w 245"/>
                    <a:gd name="T19" fmla="*/ 80 h 453"/>
                    <a:gd name="T20" fmla="*/ 112 w 245"/>
                    <a:gd name="T21" fmla="*/ 96 h 453"/>
                    <a:gd name="T22" fmla="*/ 117 w 245"/>
                    <a:gd name="T23" fmla="*/ 110 h 453"/>
                    <a:gd name="T24" fmla="*/ 129 w 245"/>
                    <a:gd name="T25" fmla="*/ 130 h 453"/>
                    <a:gd name="T26" fmla="*/ 137 w 245"/>
                    <a:gd name="T27" fmla="*/ 180 h 453"/>
                    <a:gd name="T28" fmla="*/ 141 w 245"/>
                    <a:gd name="T29" fmla="*/ 195 h 453"/>
                    <a:gd name="T30" fmla="*/ 145 w 245"/>
                    <a:gd name="T31" fmla="*/ 217 h 453"/>
                    <a:gd name="T32" fmla="*/ 161 w 245"/>
                    <a:gd name="T33" fmla="*/ 240 h 453"/>
                    <a:gd name="T34" fmla="*/ 194 w 245"/>
                    <a:gd name="T35" fmla="*/ 283 h 453"/>
                    <a:gd name="T36" fmla="*/ 194 w 245"/>
                    <a:gd name="T37" fmla="*/ 298 h 453"/>
                    <a:gd name="T38" fmla="*/ 203 w 245"/>
                    <a:gd name="T39" fmla="*/ 319 h 4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5"/>
                    <a:gd name="T61" fmla="*/ 0 h 453"/>
                    <a:gd name="T62" fmla="*/ 245 w 245"/>
                    <a:gd name="T63" fmla="*/ 453 h 4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5" h="453">
                      <a:moveTo>
                        <a:pt x="0" y="0"/>
                      </a:moveTo>
                      <a:cubicBezTo>
                        <a:pt x="19" y="2"/>
                        <a:pt x="37" y="4"/>
                        <a:pt x="56" y="6"/>
                      </a:cubicBezTo>
                      <a:cubicBezTo>
                        <a:pt x="64" y="12"/>
                        <a:pt x="65" y="19"/>
                        <a:pt x="77" y="21"/>
                      </a:cubicBezTo>
                      <a:cubicBezTo>
                        <a:pt x="82" y="25"/>
                        <a:pt x="83" y="28"/>
                        <a:pt x="86" y="33"/>
                      </a:cubicBezTo>
                      <a:cubicBezTo>
                        <a:pt x="87" y="39"/>
                        <a:pt x="88" y="41"/>
                        <a:pt x="93" y="45"/>
                      </a:cubicBezTo>
                      <a:cubicBezTo>
                        <a:pt x="96" y="53"/>
                        <a:pt x="99" y="61"/>
                        <a:pt x="107" y="66"/>
                      </a:cubicBezTo>
                      <a:cubicBezTo>
                        <a:pt x="110" y="80"/>
                        <a:pt x="105" y="62"/>
                        <a:pt x="113" y="74"/>
                      </a:cubicBezTo>
                      <a:cubicBezTo>
                        <a:pt x="115" y="77"/>
                        <a:pt x="114" y="81"/>
                        <a:pt x="116" y="84"/>
                      </a:cubicBezTo>
                      <a:cubicBezTo>
                        <a:pt x="117" y="90"/>
                        <a:pt x="120" y="93"/>
                        <a:pt x="122" y="98"/>
                      </a:cubicBezTo>
                      <a:cubicBezTo>
                        <a:pt x="123" y="104"/>
                        <a:pt x="125" y="107"/>
                        <a:pt x="128" y="113"/>
                      </a:cubicBezTo>
                      <a:cubicBezTo>
                        <a:pt x="129" y="124"/>
                        <a:pt x="129" y="128"/>
                        <a:pt x="134" y="137"/>
                      </a:cubicBezTo>
                      <a:cubicBezTo>
                        <a:pt x="135" y="144"/>
                        <a:pt x="136" y="150"/>
                        <a:pt x="140" y="156"/>
                      </a:cubicBezTo>
                      <a:cubicBezTo>
                        <a:pt x="142" y="166"/>
                        <a:pt x="150" y="176"/>
                        <a:pt x="155" y="185"/>
                      </a:cubicBezTo>
                      <a:cubicBezTo>
                        <a:pt x="159" y="207"/>
                        <a:pt x="145" y="240"/>
                        <a:pt x="164" y="255"/>
                      </a:cubicBezTo>
                      <a:cubicBezTo>
                        <a:pt x="165" y="262"/>
                        <a:pt x="167" y="270"/>
                        <a:pt x="170" y="276"/>
                      </a:cubicBezTo>
                      <a:cubicBezTo>
                        <a:pt x="171" y="287"/>
                        <a:pt x="172" y="298"/>
                        <a:pt x="174" y="309"/>
                      </a:cubicBezTo>
                      <a:cubicBezTo>
                        <a:pt x="176" y="321"/>
                        <a:pt x="188" y="331"/>
                        <a:pt x="194" y="341"/>
                      </a:cubicBezTo>
                      <a:cubicBezTo>
                        <a:pt x="207" y="361"/>
                        <a:pt x="219" y="383"/>
                        <a:pt x="233" y="402"/>
                      </a:cubicBezTo>
                      <a:cubicBezTo>
                        <a:pt x="233" y="409"/>
                        <a:pt x="233" y="416"/>
                        <a:pt x="234" y="423"/>
                      </a:cubicBezTo>
                      <a:cubicBezTo>
                        <a:pt x="235" y="435"/>
                        <a:pt x="245" y="440"/>
                        <a:pt x="245" y="453"/>
                      </a:cubicBez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62" name="Freeform 43"/>
                <p:cNvSpPr>
                  <a:spLocks/>
                </p:cNvSpPr>
                <p:nvPr/>
              </p:nvSpPr>
              <p:spPr bwMode="auto">
                <a:xfrm rot="10800000" flipV="1">
                  <a:off x="3801" y="2867"/>
                  <a:ext cx="234" cy="415"/>
                </a:xfrm>
                <a:custGeom>
                  <a:avLst/>
                  <a:gdLst>
                    <a:gd name="T0" fmla="*/ 0 w 245"/>
                    <a:gd name="T1" fmla="*/ 0 h 453"/>
                    <a:gd name="T2" fmla="*/ 47 w 245"/>
                    <a:gd name="T3" fmla="*/ 5 h 453"/>
                    <a:gd name="T4" fmla="*/ 65 w 245"/>
                    <a:gd name="T5" fmla="*/ 15 h 453"/>
                    <a:gd name="T6" fmla="*/ 71 w 245"/>
                    <a:gd name="T7" fmla="*/ 23 h 453"/>
                    <a:gd name="T8" fmla="*/ 77 w 245"/>
                    <a:gd name="T9" fmla="*/ 32 h 453"/>
                    <a:gd name="T10" fmla="*/ 89 w 245"/>
                    <a:gd name="T11" fmla="*/ 46 h 453"/>
                    <a:gd name="T12" fmla="*/ 94 w 245"/>
                    <a:gd name="T13" fmla="*/ 52 h 453"/>
                    <a:gd name="T14" fmla="*/ 96 w 245"/>
                    <a:gd name="T15" fmla="*/ 60 h 453"/>
                    <a:gd name="T16" fmla="*/ 102 w 245"/>
                    <a:gd name="T17" fmla="*/ 69 h 453"/>
                    <a:gd name="T18" fmla="*/ 107 w 245"/>
                    <a:gd name="T19" fmla="*/ 80 h 453"/>
                    <a:gd name="T20" fmla="*/ 112 w 245"/>
                    <a:gd name="T21" fmla="*/ 96 h 453"/>
                    <a:gd name="T22" fmla="*/ 117 w 245"/>
                    <a:gd name="T23" fmla="*/ 110 h 453"/>
                    <a:gd name="T24" fmla="*/ 129 w 245"/>
                    <a:gd name="T25" fmla="*/ 130 h 453"/>
                    <a:gd name="T26" fmla="*/ 137 w 245"/>
                    <a:gd name="T27" fmla="*/ 180 h 453"/>
                    <a:gd name="T28" fmla="*/ 141 w 245"/>
                    <a:gd name="T29" fmla="*/ 195 h 453"/>
                    <a:gd name="T30" fmla="*/ 145 w 245"/>
                    <a:gd name="T31" fmla="*/ 217 h 453"/>
                    <a:gd name="T32" fmla="*/ 161 w 245"/>
                    <a:gd name="T33" fmla="*/ 240 h 453"/>
                    <a:gd name="T34" fmla="*/ 194 w 245"/>
                    <a:gd name="T35" fmla="*/ 283 h 453"/>
                    <a:gd name="T36" fmla="*/ 194 w 245"/>
                    <a:gd name="T37" fmla="*/ 298 h 453"/>
                    <a:gd name="T38" fmla="*/ 203 w 245"/>
                    <a:gd name="T39" fmla="*/ 319 h 4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5"/>
                    <a:gd name="T61" fmla="*/ 0 h 453"/>
                    <a:gd name="T62" fmla="*/ 245 w 245"/>
                    <a:gd name="T63" fmla="*/ 453 h 4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5" h="453">
                      <a:moveTo>
                        <a:pt x="0" y="0"/>
                      </a:moveTo>
                      <a:cubicBezTo>
                        <a:pt x="19" y="2"/>
                        <a:pt x="37" y="4"/>
                        <a:pt x="56" y="6"/>
                      </a:cubicBezTo>
                      <a:cubicBezTo>
                        <a:pt x="64" y="12"/>
                        <a:pt x="65" y="19"/>
                        <a:pt x="77" y="21"/>
                      </a:cubicBezTo>
                      <a:cubicBezTo>
                        <a:pt x="82" y="25"/>
                        <a:pt x="83" y="28"/>
                        <a:pt x="86" y="33"/>
                      </a:cubicBezTo>
                      <a:cubicBezTo>
                        <a:pt x="87" y="39"/>
                        <a:pt x="88" y="41"/>
                        <a:pt x="93" y="45"/>
                      </a:cubicBezTo>
                      <a:cubicBezTo>
                        <a:pt x="96" y="53"/>
                        <a:pt x="99" y="61"/>
                        <a:pt x="107" y="66"/>
                      </a:cubicBezTo>
                      <a:cubicBezTo>
                        <a:pt x="110" y="80"/>
                        <a:pt x="105" y="62"/>
                        <a:pt x="113" y="74"/>
                      </a:cubicBezTo>
                      <a:cubicBezTo>
                        <a:pt x="115" y="77"/>
                        <a:pt x="114" y="81"/>
                        <a:pt x="116" y="84"/>
                      </a:cubicBezTo>
                      <a:cubicBezTo>
                        <a:pt x="117" y="90"/>
                        <a:pt x="120" y="93"/>
                        <a:pt x="122" y="98"/>
                      </a:cubicBezTo>
                      <a:cubicBezTo>
                        <a:pt x="123" y="104"/>
                        <a:pt x="125" y="107"/>
                        <a:pt x="128" y="113"/>
                      </a:cubicBezTo>
                      <a:cubicBezTo>
                        <a:pt x="129" y="124"/>
                        <a:pt x="129" y="128"/>
                        <a:pt x="134" y="137"/>
                      </a:cubicBezTo>
                      <a:cubicBezTo>
                        <a:pt x="135" y="144"/>
                        <a:pt x="136" y="150"/>
                        <a:pt x="140" y="156"/>
                      </a:cubicBezTo>
                      <a:cubicBezTo>
                        <a:pt x="142" y="166"/>
                        <a:pt x="150" y="176"/>
                        <a:pt x="155" y="185"/>
                      </a:cubicBezTo>
                      <a:cubicBezTo>
                        <a:pt x="159" y="207"/>
                        <a:pt x="145" y="240"/>
                        <a:pt x="164" y="255"/>
                      </a:cubicBezTo>
                      <a:cubicBezTo>
                        <a:pt x="165" y="262"/>
                        <a:pt x="167" y="270"/>
                        <a:pt x="170" y="276"/>
                      </a:cubicBezTo>
                      <a:cubicBezTo>
                        <a:pt x="171" y="287"/>
                        <a:pt x="172" y="298"/>
                        <a:pt x="174" y="309"/>
                      </a:cubicBezTo>
                      <a:cubicBezTo>
                        <a:pt x="176" y="321"/>
                        <a:pt x="188" y="331"/>
                        <a:pt x="194" y="341"/>
                      </a:cubicBezTo>
                      <a:cubicBezTo>
                        <a:pt x="207" y="361"/>
                        <a:pt x="219" y="383"/>
                        <a:pt x="233" y="402"/>
                      </a:cubicBezTo>
                      <a:cubicBezTo>
                        <a:pt x="233" y="409"/>
                        <a:pt x="233" y="416"/>
                        <a:pt x="234" y="423"/>
                      </a:cubicBezTo>
                      <a:cubicBezTo>
                        <a:pt x="235" y="435"/>
                        <a:pt x="245" y="440"/>
                        <a:pt x="245" y="453"/>
                      </a:cubicBez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6958" name="Rectangle 45"/>
              <p:cNvSpPr>
                <a:spLocks noChangeArrowheads="1"/>
              </p:cNvSpPr>
              <p:nvPr/>
            </p:nvSpPr>
            <p:spPr bwMode="auto">
              <a:xfrm>
                <a:off x="3861" y="2766"/>
                <a:ext cx="3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b="1">
                    <a:solidFill>
                      <a:schemeClr val="tx1"/>
                    </a:solidFill>
                    <a:cs typeface="Times New Roman" panose="02020603050405020304" pitchFamily="18" charset="0"/>
                  </a:rPr>
                  <a:t>ψ</a:t>
                </a:r>
                <a:r>
                  <a:rPr lang="en-US" altLang="zh-CN" b="1" baseline="-25000">
                    <a:solidFill>
                      <a:schemeClr val="tx1"/>
                    </a:solidFill>
                    <a:cs typeface="Times New Roman" panose="02020603050405020304" pitchFamily="18" charset="0"/>
                  </a:rPr>
                  <a:t>A</a:t>
                </a:r>
                <a:endParaRPr lang="el-GR" altLang="zh-CN" b="1" baseline="-25000">
                  <a:solidFill>
                    <a:schemeClr val="tx1"/>
                  </a:solidFill>
                  <a:cs typeface="Times New Roman" panose="02020603050405020304" pitchFamily="18" charset="0"/>
                </a:endParaRPr>
              </a:p>
            </p:txBody>
          </p:sp>
          <p:sp>
            <p:nvSpPr>
              <p:cNvPr id="36959" name="Line 88"/>
              <p:cNvSpPr>
                <a:spLocks noChangeShapeType="1"/>
              </p:cNvSpPr>
              <p:nvPr/>
            </p:nvSpPr>
            <p:spPr bwMode="auto">
              <a:xfrm>
                <a:off x="4012" y="3040"/>
                <a:ext cx="0" cy="312"/>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872" name="Group 90"/>
            <p:cNvGrpSpPr>
              <a:grpSpLocks/>
            </p:cNvGrpSpPr>
            <p:nvPr/>
          </p:nvGrpSpPr>
          <p:grpSpPr bwMode="auto">
            <a:xfrm>
              <a:off x="567" y="810"/>
              <a:ext cx="1342" cy="814"/>
              <a:chOff x="1054" y="665"/>
              <a:chExt cx="1342" cy="814"/>
            </a:xfrm>
          </p:grpSpPr>
          <p:grpSp>
            <p:nvGrpSpPr>
              <p:cNvPr id="36936" name="Group 91"/>
              <p:cNvGrpSpPr>
                <a:grpSpLocks/>
              </p:cNvGrpSpPr>
              <p:nvPr/>
            </p:nvGrpSpPr>
            <p:grpSpPr bwMode="auto">
              <a:xfrm>
                <a:off x="1054" y="665"/>
                <a:ext cx="1084" cy="592"/>
                <a:chOff x="952" y="1024"/>
                <a:chExt cx="1136" cy="648"/>
              </a:xfrm>
            </p:grpSpPr>
            <p:sp>
              <p:nvSpPr>
                <p:cNvPr id="36948" name="Line 92"/>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9" name="Line 93"/>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37" name="Text Box 94"/>
              <p:cNvSpPr txBox="1">
                <a:spLocks noChangeArrowheads="1"/>
              </p:cNvSpPr>
              <p:nvPr/>
            </p:nvSpPr>
            <p:spPr bwMode="auto">
              <a:xfrm>
                <a:off x="2140" y="1101"/>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latin typeface="Batang" pitchFamily="18" charset="-127"/>
                    <a:ea typeface="大黑体" charset="-122"/>
                    <a:cs typeface="Times New Roman" panose="02020603050405020304" pitchFamily="18" charset="0"/>
                  </a:rPr>
                  <a:t>t</a:t>
                </a:r>
                <a:endParaRPr lang="el-GR" altLang="zh-CN" sz="2400">
                  <a:solidFill>
                    <a:schemeClr val="tx1"/>
                  </a:solidFill>
                  <a:latin typeface="Batang" pitchFamily="18" charset="-127"/>
                  <a:ea typeface="大黑体" charset="-122"/>
                  <a:cs typeface="Times New Roman" panose="02020603050405020304" pitchFamily="18" charset="0"/>
                </a:endParaRPr>
              </a:p>
            </p:txBody>
          </p:sp>
          <p:grpSp>
            <p:nvGrpSpPr>
              <p:cNvPr id="36938" name="Group 95"/>
              <p:cNvGrpSpPr>
                <a:grpSpLocks/>
              </p:cNvGrpSpPr>
              <p:nvPr/>
            </p:nvGrpSpPr>
            <p:grpSpPr bwMode="auto">
              <a:xfrm>
                <a:off x="1066" y="1026"/>
                <a:ext cx="454" cy="453"/>
                <a:chOff x="1066" y="1026"/>
                <a:chExt cx="454" cy="453"/>
              </a:xfrm>
            </p:grpSpPr>
            <p:sp>
              <p:nvSpPr>
                <p:cNvPr id="36944" name="Arc 96"/>
                <p:cNvSpPr>
                  <a:spLocks/>
                </p:cNvSpPr>
                <p:nvPr/>
              </p:nvSpPr>
              <p:spPr bwMode="auto">
                <a:xfrm flipV="1">
                  <a:off x="1406"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45" name="Arc 97"/>
                <p:cNvSpPr>
                  <a:spLocks/>
                </p:cNvSpPr>
                <p:nvPr/>
              </p:nvSpPr>
              <p:spPr bwMode="auto">
                <a:xfrm>
                  <a:off x="1179"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46" name="Arc 98"/>
                <p:cNvSpPr>
                  <a:spLocks/>
                </p:cNvSpPr>
                <p:nvPr/>
              </p:nvSpPr>
              <p:spPr bwMode="auto">
                <a:xfrm flipH="1" flipV="1">
                  <a:off x="1292"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47" name="Arc 99"/>
                <p:cNvSpPr>
                  <a:spLocks/>
                </p:cNvSpPr>
                <p:nvPr/>
              </p:nvSpPr>
              <p:spPr bwMode="auto">
                <a:xfrm flipH="1">
                  <a:off x="1066"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6939" name="Group 100"/>
              <p:cNvGrpSpPr>
                <a:grpSpLocks/>
              </p:cNvGrpSpPr>
              <p:nvPr/>
            </p:nvGrpSpPr>
            <p:grpSpPr bwMode="auto">
              <a:xfrm>
                <a:off x="1519" y="1026"/>
                <a:ext cx="454" cy="453"/>
                <a:chOff x="1066" y="1026"/>
                <a:chExt cx="454" cy="453"/>
              </a:xfrm>
            </p:grpSpPr>
            <p:sp>
              <p:nvSpPr>
                <p:cNvPr id="36940" name="Arc 101"/>
                <p:cNvSpPr>
                  <a:spLocks/>
                </p:cNvSpPr>
                <p:nvPr/>
              </p:nvSpPr>
              <p:spPr bwMode="auto">
                <a:xfrm flipV="1">
                  <a:off x="1406"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41" name="Arc 102"/>
                <p:cNvSpPr>
                  <a:spLocks/>
                </p:cNvSpPr>
                <p:nvPr/>
              </p:nvSpPr>
              <p:spPr bwMode="auto">
                <a:xfrm>
                  <a:off x="1179"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42" name="Arc 103"/>
                <p:cNvSpPr>
                  <a:spLocks/>
                </p:cNvSpPr>
                <p:nvPr/>
              </p:nvSpPr>
              <p:spPr bwMode="auto">
                <a:xfrm flipH="1" flipV="1">
                  <a:off x="1292"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43" name="Arc 104"/>
                <p:cNvSpPr>
                  <a:spLocks/>
                </p:cNvSpPr>
                <p:nvPr/>
              </p:nvSpPr>
              <p:spPr bwMode="auto">
                <a:xfrm flipH="1">
                  <a:off x="1066"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36873" name="Group 164"/>
            <p:cNvGrpSpPr>
              <a:grpSpLocks/>
            </p:cNvGrpSpPr>
            <p:nvPr/>
          </p:nvGrpSpPr>
          <p:grpSpPr bwMode="auto">
            <a:xfrm>
              <a:off x="3160" y="546"/>
              <a:ext cx="2396" cy="2039"/>
              <a:chOff x="3104" y="610"/>
              <a:chExt cx="2396" cy="2039"/>
            </a:xfrm>
          </p:grpSpPr>
          <p:grpSp>
            <p:nvGrpSpPr>
              <p:cNvPr id="36885" name="Group 105"/>
              <p:cNvGrpSpPr>
                <a:grpSpLocks/>
              </p:cNvGrpSpPr>
              <p:nvPr/>
            </p:nvGrpSpPr>
            <p:grpSpPr bwMode="auto">
              <a:xfrm>
                <a:off x="4206" y="729"/>
                <a:ext cx="1294" cy="716"/>
                <a:chOff x="2518" y="489"/>
                <a:chExt cx="1294" cy="716"/>
              </a:xfrm>
            </p:grpSpPr>
            <p:grpSp>
              <p:nvGrpSpPr>
                <p:cNvPr id="36932" name="Group 4"/>
                <p:cNvGrpSpPr>
                  <a:grpSpLocks/>
                </p:cNvGrpSpPr>
                <p:nvPr/>
              </p:nvGrpSpPr>
              <p:grpSpPr bwMode="auto">
                <a:xfrm>
                  <a:off x="2518" y="489"/>
                  <a:ext cx="1084" cy="592"/>
                  <a:chOff x="952" y="1024"/>
                  <a:chExt cx="1136" cy="648"/>
                </a:xfrm>
              </p:grpSpPr>
              <p:sp>
                <p:nvSpPr>
                  <p:cNvPr id="36934" name="Line 5"/>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5" name="Line 6"/>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33" name="Text Box 7"/>
                <p:cNvSpPr txBox="1">
                  <a:spLocks noChangeArrowheads="1"/>
                </p:cNvSpPr>
                <p:nvPr/>
              </p:nvSpPr>
              <p:spPr bwMode="auto">
                <a:xfrm>
                  <a:off x="3556" y="917"/>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latin typeface="Batang" pitchFamily="18" charset="-127"/>
                      <a:ea typeface="大黑体" charset="-122"/>
                      <a:cs typeface="Times New Roman" panose="02020603050405020304" pitchFamily="18" charset="0"/>
                    </a:rPr>
                    <a:t>t</a:t>
                  </a:r>
                  <a:endParaRPr lang="el-GR" altLang="zh-CN" sz="2400">
                    <a:solidFill>
                      <a:schemeClr val="tx1"/>
                    </a:solidFill>
                    <a:latin typeface="Batang" pitchFamily="18" charset="-127"/>
                    <a:ea typeface="大黑体" charset="-122"/>
                    <a:cs typeface="Times New Roman" panose="02020603050405020304" pitchFamily="18" charset="0"/>
                  </a:endParaRPr>
                </a:p>
              </p:txBody>
            </p:sp>
          </p:grpSp>
          <p:grpSp>
            <p:nvGrpSpPr>
              <p:cNvPr id="36886" name="Group 52"/>
              <p:cNvGrpSpPr>
                <a:grpSpLocks/>
              </p:cNvGrpSpPr>
              <p:nvPr/>
            </p:nvGrpSpPr>
            <p:grpSpPr bwMode="auto">
              <a:xfrm>
                <a:off x="4183" y="1610"/>
                <a:ext cx="494" cy="453"/>
                <a:chOff x="1066" y="1026"/>
                <a:chExt cx="454" cy="453"/>
              </a:xfrm>
            </p:grpSpPr>
            <p:sp>
              <p:nvSpPr>
                <p:cNvPr id="36928" name="Arc 53"/>
                <p:cNvSpPr>
                  <a:spLocks/>
                </p:cNvSpPr>
                <p:nvPr/>
              </p:nvSpPr>
              <p:spPr bwMode="auto">
                <a:xfrm flipV="1">
                  <a:off x="1406"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29" name="Arc 54"/>
                <p:cNvSpPr>
                  <a:spLocks/>
                </p:cNvSpPr>
                <p:nvPr/>
              </p:nvSpPr>
              <p:spPr bwMode="auto">
                <a:xfrm>
                  <a:off x="1179"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30" name="Arc 55"/>
                <p:cNvSpPr>
                  <a:spLocks/>
                </p:cNvSpPr>
                <p:nvPr/>
              </p:nvSpPr>
              <p:spPr bwMode="auto">
                <a:xfrm flipH="1" flipV="1">
                  <a:off x="1292"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31" name="Arc 56"/>
                <p:cNvSpPr>
                  <a:spLocks/>
                </p:cNvSpPr>
                <p:nvPr/>
              </p:nvSpPr>
              <p:spPr bwMode="auto">
                <a:xfrm flipH="1">
                  <a:off x="1066"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6887" name="Group 122"/>
              <p:cNvGrpSpPr>
                <a:grpSpLocks/>
              </p:cNvGrpSpPr>
              <p:nvPr/>
            </p:nvGrpSpPr>
            <p:grpSpPr bwMode="auto">
              <a:xfrm>
                <a:off x="3815" y="1266"/>
                <a:ext cx="1294" cy="716"/>
                <a:chOff x="2518" y="489"/>
                <a:chExt cx="1294" cy="716"/>
              </a:xfrm>
            </p:grpSpPr>
            <p:grpSp>
              <p:nvGrpSpPr>
                <p:cNvPr id="36924" name="Group 123"/>
                <p:cNvGrpSpPr>
                  <a:grpSpLocks/>
                </p:cNvGrpSpPr>
                <p:nvPr/>
              </p:nvGrpSpPr>
              <p:grpSpPr bwMode="auto">
                <a:xfrm>
                  <a:off x="2518" y="489"/>
                  <a:ext cx="1084" cy="592"/>
                  <a:chOff x="952" y="1024"/>
                  <a:chExt cx="1136" cy="648"/>
                </a:xfrm>
              </p:grpSpPr>
              <p:sp>
                <p:nvSpPr>
                  <p:cNvPr id="36926" name="Line 124"/>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7" name="Line 125"/>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25" name="Text Box 126"/>
                <p:cNvSpPr txBox="1">
                  <a:spLocks noChangeArrowheads="1"/>
                </p:cNvSpPr>
                <p:nvPr/>
              </p:nvSpPr>
              <p:spPr bwMode="auto">
                <a:xfrm>
                  <a:off x="3556" y="917"/>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latin typeface="Batang" pitchFamily="18" charset="-127"/>
                      <a:ea typeface="大黑体" charset="-122"/>
                      <a:cs typeface="Times New Roman" panose="02020603050405020304" pitchFamily="18" charset="0"/>
                    </a:rPr>
                    <a:t>t</a:t>
                  </a:r>
                  <a:endParaRPr lang="el-GR" altLang="zh-CN" sz="2400">
                    <a:solidFill>
                      <a:schemeClr val="tx1"/>
                    </a:solidFill>
                    <a:latin typeface="Batang" pitchFamily="18" charset="-127"/>
                    <a:ea typeface="大黑体" charset="-122"/>
                    <a:cs typeface="Times New Roman" panose="02020603050405020304" pitchFamily="18" charset="0"/>
                  </a:endParaRPr>
                </a:p>
              </p:txBody>
            </p:sp>
          </p:grpSp>
          <p:grpSp>
            <p:nvGrpSpPr>
              <p:cNvPr id="36888" name="Group 127"/>
              <p:cNvGrpSpPr>
                <a:grpSpLocks/>
              </p:cNvGrpSpPr>
              <p:nvPr/>
            </p:nvGrpSpPr>
            <p:grpSpPr bwMode="auto">
              <a:xfrm>
                <a:off x="3383" y="1826"/>
                <a:ext cx="1294" cy="716"/>
                <a:chOff x="2518" y="489"/>
                <a:chExt cx="1294" cy="716"/>
              </a:xfrm>
            </p:grpSpPr>
            <p:grpSp>
              <p:nvGrpSpPr>
                <p:cNvPr id="36920" name="Group 128"/>
                <p:cNvGrpSpPr>
                  <a:grpSpLocks/>
                </p:cNvGrpSpPr>
                <p:nvPr/>
              </p:nvGrpSpPr>
              <p:grpSpPr bwMode="auto">
                <a:xfrm>
                  <a:off x="2518" y="489"/>
                  <a:ext cx="1084" cy="592"/>
                  <a:chOff x="952" y="1024"/>
                  <a:chExt cx="1136" cy="648"/>
                </a:xfrm>
              </p:grpSpPr>
              <p:sp>
                <p:nvSpPr>
                  <p:cNvPr id="36922" name="Line 129"/>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3" name="Line 130"/>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21" name="Text Box 131"/>
                <p:cNvSpPr txBox="1">
                  <a:spLocks noChangeArrowheads="1"/>
                </p:cNvSpPr>
                <p:nvPr/>
              </p:nvSpPr>
              <p:spPr bwMode="auto">
                <a:xfrm>
                  <a:off x="3556" y="917"/>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latin typeface="Batang" pitchFamily="18" charset="-127"/>
                      <a:ea typeface="大黑体" charset="-122"/>
                      <a:cs typeface="Times New Roman" panose="02020603050405020304" pitchFamily="18" charset="0"/>
                    </a:rPr>
                    <a:t>t</a:t>
                  </a:r>
                  <a:endParaRPr lang="el-GR" altLang="zh-CN" sz="2400">
                    <a:solidFill>
                      <a:schemeClr val="tx1"/>
                    </a:solidFill>
                    <a:latin typeface="Batang" pitchFamily="18" charset="-127"/>
                    <a:ea typeface="大黑体" charset="-122"/>
                    <a:cs typeface="Times New Roman" panose="02020603050405020304" pitchFamily="18" charset="0"/>
                  </a:endParaRPr>
                </a:p>
              </p:txBody>
            </p:sp>
          </p:grpSp>
          <p:sp>
            <p:nvSpPr>
              <p:cNvPr id="36889" name="Line 132"/>
              <p:cNvSpPr>
                <a:spLocks noChangeShapeType="1"/>
              </p:cNvSpPr>
              <p:nvPr/>
            </p:nvSpPr>
            <p:spPr bwMode="auto">
              <a:xfrm flipV="1">
                <a:off x="3392" y="848"/>
                <a:ext cx="1168" cy="1560"/>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890" name="Group 138"/>
              <p:cNvGrpSpPr>
                <a:grpSpLocks/>
              </p:cNvGrpSpPr>
              <p:nvPr/>
            </p:nvGrpSpPr>
            <p:grpSpPr bwMode="auto">
              <a:xfrm flipV="1">
                <a:off x="4219" y="1083"/>
                <a:ext cx="987" cy="453"/>
                <a:chOff x="3970" y="986"/>
                <a:chExt cx="907" cy="453"/>
              </a:xfrm>
            </p:grpSpPr>
            <p:grpSp>
              <p:nvGrpSpPr>
                <p:cNvPr id="36910" name="Group 139"/>
                <p:cNvGrpSpPr>
                  <a:grpSpLocks/>
                </p:cNvGrpSpPr>
                <p:nvPr/>
              </p:nvGrpSpPr>
              <p:grpSpPr bwMode="auto">
                <a:xfrm>
                  <a:off x="3970" y="986"/>
                  <a:ext cx="454" cy="453"/>
                  <a:chOff x="1066" y="1026"/>
                  <a:chExt cx="454" cy="453"/>
                </a:xfrm>
              </p:grpSpPr>
              <p:sp>
                <p:nvSpPr>
                  <p:cNvPr id="36916" name="Arc 140"/>
                  <p:cNvSpPr>
                    <a:spLocks/>
                  </p:cNvSpPr>
                  <p:nvPr/>
                </p:nvSpPr>
                <p:spPr bwMode="auto">
                  <a:xfrm flipV="1">
                    <a:off x="1406"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17" name="Arc 141"/>
                  <p:cNvSpPr>
                    <a:spLocks/>
                  </p:cNvSpPr>
                  <p:nvPr/>
                </p:nvSpPr>
                <p:spPr bwMode="auto">
                  <a:xfrm>
                    <a:off x="1179"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18" name="Arc 142"/>
                  <p:cNvSpPr>
                    <a:spLocks/>
                  </p:cNvSpPr>
                  <p:nvPr/>
                </p:nvSpPr>
                <p:spPr bwMode="auto">
                  <a:xfrm flipH="1" flipV="1">
                    <a:off x="1292"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19" name="Arc 143"/>
                  <p:cNvSpPr>
                    <a:spLocks/>
                  </p:cNvSpPr>
                  <p:nvPr/>
                </p:nvSpPr>
                <p:spPr bwMode="auto">
                  <a:xfrm flipH="1">
                    <a:off x="1066"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6911" name="Group 144"/>
                <p:cNvGrpSpPr>
                  <a:grpSpLocks/>
                </p:cNvGrpSpPr>
                <p:nvPr/>
              </p:nvGrpSpPr>
              <p:grpSpPr bwMode="auto">
                <a:xfrm>
                  <a:off x="4423" y="986"/>
                  <a:ext cx="454" cy="453"/>
                  <a:chOff x="1066" y="1026"/>
                  <a:chExt cx="454" cy="453"/>
                </a:xfrm>
              </p:grpSpPr>
              <p:sp>
                <p:nvSpPr>
                  <p:cNvPr id="36912" name="Arc 145"/>
                  <p:cNvSpPr>
                    <a:spLocks/>
                  </p:cNvSpPr>
                  <p:nvPr/>
                </p:nvSpPr>
                <p:spPr bwMode="auto">
                  <a:xfrm flipV="1">
                    <a:off x="1406"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13" name="Arc 146"/>
                  <p:cNvSpPr>
                    <a:spLocks/>
                  </p:cNvSpPr>
                  <p:nvPr/>
                </p:nvSpPr>
                <p:spPr bwMode="auto">
                  <a:xfrm>
                    <a:off x="1179"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14" name="Arc 147"/>
                  <p:cNvSpPr>
                    <a:spLocks/>
                  </p:cNvSpPr>
                  <p:nvPr/>
                </p:nvSpPr>
                <p:spPr bwMode="auto">
                  <a:xfrm flipH="1" flipV="1">
                    <a:off x="1292"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15" name="Arc 148"/>
                  <p:cNvSpPr>
                    <a:spLocks/>
                  </p:cNvSpPr>
                  <p:nvPr/>
                </p:nvSpPr>
                <p:spPr bwMode="auto">
                  <a:xfrm flipH="1">
                    <a:off x="1066"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36891" name="Group 149"/>
              <p:cNvGrpSpPr>
                <a:grpSpLocks/>
              </p:cNvGrpSpPr>
              <p:nvPr/>
            </p:nvGrpSpPr>
            <p:grpSpPr bwMode="auto">
              <a:xfrm>
                <a:off x="3388" y="2196"/>
                <a:ext cx="987" cy="453"/>
                <a:chOff x="3970" y="986"/>
                <a:chExt cx="907" cy="453"/>
              </a:xfrm>
            </p:grpSpPr>
            <p:grpSp>
              <p:nvGrpSpPr>
                <p:cNvPr id="36900" name="Group 150"/>
                <p:cNvGrpSpPr>
                  <a:grpSpLocks/>
                </p:cNvGrpSpPr>
                <p:nvPr/>
              </p:nvGrpSpPr>
              <p:grpSpPr bwMode="auto">
                <a:xfrm>
                  <a:off x="3970" y="986"/>
                  <a:ext cx="454" cy="453"/>
                  <a:chOff x="1066" y="1026"/>
                  <a:chExt cx="454" cy="453"/>
                </a:xfrm>
              </p:grpSpPr>
              <p:sp>
                <p:nvSpPr>
                  <p:cNvPr id="36906" name="Arc 151"/>
                  <p:cNvSpPr>
                    <a:spLocks/>
                  </p:cNvSpPr>
                  <p:nvPr/>
                </p:nvSpPr>
                <p:spPr bwMode="auto">
                  <a:xfrm flipV="1">
                    <a:off x="1406"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07" name="Arc 152"/>
                  <p:cNvSpPr>
                    <a:spLocks/>
                  </p:cNvSpPr>
                  <p:nvPr/>
                </p:nvSpPr>
                <p:spPr bwMode="auto">
                  <a:xfrm>
                    <a:off x="1179"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08" name="Arc 153"/>
                  <p:cNvSpPr>
                    <a:spLocks/>
                  </p:cNvSpPr>
                  <p:nvPr/>
                </p:nvSpPr>
                <p:spPr bwMode="auto">
                  <a:xfrm flipH="1" flipV="1">
                    <a:off x="1292"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09" name="Arc 154"/>
                  <p:cNvSpPr>
                    <a:spLocks/>
                  </p:cNvSpPr>
                  <p:nvPr/>
                </p:nvSpPr>
                <p:spPr bwMode="auto">
                  <a:xfrm flipH="1">
                    <a:off x="1066"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6901" name="Group 155"/>
                <p:cNvGrpSpPr>
                  <a:grpSpLocks/>
                </p:cNvGrpSpPr>
                <p:nvPr/>
              </p:nvGrpSpPr>
              <p:grpSpPr bwMode="auto">
                <a:xfrm>
                  <a:off x="4423" y="986"/>
                  <a:ext cx="454" cy="453"/>
                  <a:chOff x="1066" y="1026"/>
                  <a:chExt cx="454" cy="453"/>
                </a:xfrm>
              </p:grpSpPr>
              <p:sp>
                <p:nvSpPr>
                  <p:cNvPr id="36902" name="Arc 156"/>
                  <p:cNvSpPr>
                    <a:spLocks/>
                  </p:cNvSpPr>
                  <p:nvPr/>
                </p:nvSpPr>
                <p:spPr bwMode="auto">
                  <a:xfrm flipV="1">
                    <a:off x="1406"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03" name="Arc 157"/>
                  <p:cNvSpPr>
                    <a:spLocks/>
                  </p:cNvSpPr>
                  <p:nvPr/>
                </p:nvSpPr>
                <p:spPr bwMode="auto">
                  <a:xfrm>
                    <a:off x="1179"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04" name="Arc 158"/>
                  <p:cNvSpPr>
                    <a:spLocks/>
                  </p:cNvSpPr>
                  <p:nvPr/>
                </p:nvSpPr>
                <p:spPr bwMode="auto">
                  <a:xfrm flipH="1" flipV="1">
                    <a:off x="1292" y="1253"/>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05" name="Arc 159"/>
                  <p:cNvSpPr>
                    <a:spLocks/>
                  </p:cNvSpPr>
                  <p:nvPr/>
                </p:nvSpPr>
                <p:spPr bwMode="auto">
                  <a:xfrm flipH="1">
                    <a:off x="1066" y="1026"/>
                    <a:ext cx="11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36892" name="Arc 48"/>
              <p:cNvSpPr>
                <a:spLocks/>
              </p:cNvSpPr>
              <p:nvPr/>
            </p:nvSpPr>
            <p:spPr bwMode="auto">
              <a:xfrm flipV="1">
                <a:off x="4060" y="1837"/>
                <a:ext cx="12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893" name="Arc 49"/>
              <p:cNvSpPr>
                <a:spLocks/>
              </p:cNvSpPr>
              <p:nvPr/>
            </p:nvSpPr>
            <p:spPr bwMode="auto">
              <a:xfrm>
                <a:off x="3813" y="1610"/>
                <a:ext cx="12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894" name="Arc 50"/>
              <p:cNvSpPr>
                <a:spLocks/>
              </p:cNvSpPr>
              <p:nvPr/>
            </p:nvSpPr>
            <p:spPr bwMode="auto">
              <a:xfrm flipH="1" flipV="1">
                <a:off x="3936" y="1837"/>
                <a:ext cx="12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895" name="Arc 51"/>
              <p:cNvSpPr>
                <a:spLocks/>
              </p:cNvSpPr>
              <p:nvPr/>
            </p:nvSpPr>
            <p:spPr bwMode="auto">
              <a:xfrm flipH="1">
                <a:off x="4674" y="1626"/>
                <a:ext cx="124" cy="2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896" name="Text Box 160"/>
              <p:cNvSpPr txBox="1">
                <a:spLocks noChangeArrowheads="1"/>
              </p:cNvSpPr>
              <p:nvPr/>
            </p:nvSpPr>
            <p:spPr bwMode="auto">
              <a:xfrm>
                <a:off x="4582" y="610"/>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rPr>
                  <a:t>r</a:t>
                </a:r>
              </a:p>
            </p:txBody>
          </p:sp>
          <p:sp>
            <p:nvSpPr>
              <p:cNvPr id="36897" name="Text Box 161"/>
              <p:cNvSpPr txBox="1">
                <a:spLocks noChangeArrowheads="1"/>
              </p:cNvSpPr>
              <p:nvPr/>
            </p:nvSpPr>
            <p:spPr bwMode="auto">
              <a:xfrm>
                <a:off x="3911" y="62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rPr>
                  <a:t>r</a:t>
                </a:r>
                <a:r>
                  <a:rPr lang="en-US" altLang="zh-CN" sz="2400" baseline="-25000">
                    <a:solidFill>
                      <a:schemeClr val="tx1"/>
                    </a:solidFill>
                  </a:rPr>
                  <a:t>3</a:t>
                </a:r>
                <a:endParaRPr lang="en-US" altLang="zh-CN" sz="2400">
                  <a:solidFill>
                    <a:schemeClr val="tx1"/>
                  </a:solidFill>
                </a:endParaRPr>
              </a:p>
            </p:txBody>
          </p:sp>
          <p:sp>
            <p:nvSpPr>
              <p:cNvPr id="36898" name="Text Box 162"/>
              <p:cNvSpPr txBox="1">
                <a:spLocks noChangeArrowheads="1"/>
              </p:cNvSpPr>
              <p:nvPr/>
            </p:nvSpPr>
            <p:spPr bwMode="auto">
              <a:xfrm>
                <a:off x="3584" y="122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rPr>
                  <a:t>r</a:t>
                </a:r>
                <a:r>
                  <a:rPr lang="en-US" altLang="zh-CN" sz="2400" baseline="-25000">
                    <a:solidFill>
                      <a:schemeClr val="tx1"/>
                    </a:solidFill>
                  </a:rPr>
                  <a:t>2</a:t>
                </a:r>
                <a:endParaRPr lang="en-US" altLang="zh-CN" sz="2400">
                  <a:solidFill>
                    <a:schemeClr val="tx1"/>
                  </a:solidFill>
                </a:endParaRPr>
              </a:p>
            </p:txBody>
          </p:sp>
          <p:sp>
            <p:nvSpPr>
              <p:cNvPr id="36899" name="Text Box 163"/>
              <p:cNvSpPr txBox="1">
                <a:spLocks noChangeArrowheads="1"/>
              </p:cNvSpPr>
              <p:nvPr/>
            </p:nvSpPr>
            <p:spPr bwMode="auto">
              <a:xfrm>
                <a:off x="3104" y="182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rPr>
                  <a:t>r</a:t>
                </a:r>
                <a:r>
                  <a:rPr lang="en-US" altLang="zh-CN" sz="2400" baseline="-25000">
                    <a:solidFill>
                      <a:schemeClr val="tx1"/>
                    </a:solidFill>
                  </a:rPr>
                  <a:t>1</a:t>
                </a:r>
                <a:endParaRPr lang="en-US" altLang="zh-CN" sz="2400">
                  <a:solidFill>
                    <a:schemeClr val="tx1"/>
                  </a:solidFill>
                </a:endParaRPr>
              </a:p>
            </p:txBody>
          </p:sp>
        </p:grpSp>
        <p:grpSp>
          <p:nvGrpSpPr>
            <p:cNvPr id="36874" name="Group 203"/>
            <p:cNvGrpSpPr>
              <a:grpSpLocks/>
            </p:cNvGrpSpPr>
            <p:nvPr/>
          </p:nvGrpSpPr>
          <p:grpSpPr bwMode="auto">
            <a:xfrm>
              <a:off x="3640" y="2821"/>
              <a:ext cx="1768" cy="725"/>
              <a:chOff x="3640" y="2821"/>
              <a:chExt cx="1768" cy="725"/>
            </a:xfrm>
          </p:grpSpPr>
          <p:grpSp>
            <p:nvGrpSpPr>
              <p:cNvPr id="36875" name="Group 202"/>
              <p:cNvGrpSpPr>
                <a:grpSpLocks/>
              </p:cNvGrpSpPr>
              <p:nvPr/>
            </p:nvGrpSpPr>
            <p:grpSpPr bwMode="auto">
              <a:xfrm>
                <a:off x="3640" y="2822"/>
                <a:ext cx="1768" cy="724"/>
                <a:chOff x="3640" y="2822"/>
                <a:chExt cx="1328" cy="724"/>
              </a:xfrm>
            </p:grpSpPr>
            <p:grpSp>
              <p:nvGrpSpPr>
                <p:cNvPr id="36877" name="Group 193"/>
                <p:cNvGrpSpPr>
                  <a:grpSpLocks/>
                </p:cNvGrpSpPr>
                <p:nvPr/>
              </p:nvGrpSpPr>
              <p:grpSpPr bwMode="auto">
                <a:xfrm>
                  <a:off x="3640" y="2822"/>
                  <a:ext cx="1084" cy="593"/>
                  <a:chOff x="952" y="1024"/>
                  <a:chExt cx="1136" cy="648"/>
                </a:xfrm>
              </p:grpSpPr>
              <p:sp>
                <p:nvSpPr>
                  <p:cNvPr id="36883" name="Line 194"/>
                  <p:cNvSpPr>
                    <a:spLocks noChangeShapeType="1"/>
                  </p:cNvSpPr>
                  <p:nvPr/>
                </p:nvSpPr>
                <p:spPr bwMode="auto">
                  <a:xfrm>
                    <a:off x="952" y="1672"/>
                    <a:ext cx="113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4" name="Line 195"/>
                  <p:cNvSpPr>
                    <a:spLocks noChangeShapeType="1"/>
                  </p:cNvSpPr>
                  <p:nvPr/>
                </p:nvSpPr>
                <p:spPr bwMode="auto">
                  <a:xfrm flipV="1">
                    <a:off x="960" y="1024"/>
                    <a:ext cx="0" cy="6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878" name="Freeform 196"/>
                <p:cNvSpPr>
                  <a:spLocks/>
                </p:cNvSpPr>
                <p:nvPr/>
              </p:nvSpPr>
              <p:spPr bwMode="auto">
                <a:xfrm>
                  <a:off x="3656" y="3037"/>
                  <a:ext cx="894" cy="251"/>
                </a:xfrm>
                <a:custGeom>
                  <a:avLst/>
                  <a:gdLst>
                    <a:gd name="T0" fmla="*/ 0 w 937"/>
                    <a:gd name="T1" fmla="*/ 191 h 275"/>
                    <a:gd name="T2" fmla="*/ 43 w 937"/>
                    <a:gd name="T3" fmla="*/ 190 h 275"/>
                    <a:gd name="T4" fmla="*/ 57 w 937"/>
                    <a:gd name="T5" fmla="*/ 187 h 275"/>
                    <a:gd name="T6" fmla="*/ 74 w 937"/>
                    <a:gd name="T7" fmla="*/ 179 h 275"/>
                    <a:gd name="T8" fmla="*/ 86 w 937"/>
                    <a:gd name="T9" fmla="*/ 173 h 275"/>
                    <a:gd name="T10" fmla="*/ 112 w 937"/>
                    <a:gd name="T11" fmla="*/ 152 h 275"/>
                    <a:gd name="T12" fmla="*/ 123 w 937"/>
                    <a:gd name="T13" fmla="*/ 145 h 275"/>
                    <a:gd name="T14" fmla="*/ 144 w 937"/>
                    <a:gd name="T15" fmla="*/ 113 h 275"/>
                    <a:gd name="T16" fmla="*/ 154 w 937"/>
                    <a:gd name="T17" fmla="*/ 94 h 275"/>
                    <a:gd name="T18" fmla="*/ 161 w 937"/>
                    <a:gd name="T19" fmla="*/ 82 h 275"/>
                    <a:gd name="T20" fmla="*/ 169 w 937"/>
                    <a:gd name="T21" fmla="*/ 69 h 275"/>
                    <a:gd name="T22" fmla="*/ 177 w 937"/>
                    <a:gd name="T23" fmla="*/ 57 h 275"/>
                    <a:gd name="T24" fmla="*/ 181 w 937"/>
                    <a:gd name="T25" fmla="*/ 44 h 275"/>
                    <a:gd name="T26" fmla="*/ 187 w 937"/>
                    <a:gd name="T27" fmla="*/ 35 h 275"/>
                    <a:gd name="T28" fmla="*/ 198 w 937"/>
                    <a:gd name="T29" fmla="*/ 26 h 275"/>
                    <a:gd name="T30" fmla="*/ 221 w 937"/>
                    <a:gd name="T31" fmla="*/ 20 h 275"/>
                    <a:gd name="T32" fmla="*/ 311 w 937"/>
                    <a:gd name="T33" fmla="*/ 36 h 275"/>
                    <a:gd name="T34" fmla="*/ 348 w 937"/>
                    <a:gd name="T35" fmla="*/ 66 h 275"/>
                    <a:gd name="T36" fmla="*/ 358 w 937"/>
                    <a:gd name="T37" fmla="*/ 81 h 275"/>
                    <a:gd name="T38" fmla="*/ 368 w 937"/>
                    <a:gd name="T39" fmla="*/ 110 h 275"/>
                    <a:gd name="T40" fmla="*/ 375 w 937"/>
                    <a:gd name="T41" fmla="*/ 120 h 275"/>
                    <a:gd name="T42" fmla="*/ 386 w 937"/>
                    <a:gd name="T43" fmla="*/ 129 h 275"/>
                    <a:gd name="T44" fmla="*/ 392 w 937"/>
                    <a:gd name="T45" fmla="*/ 137 h 275"/>
                    <a:gd name="T46" fmla="*/ 406 w 937"/>
                    <a:gd name="T47" fmla="*/ 159 h 275"/>
                    <a:gd name="T48" fmla="*/ 421 w 937"/>
                    <a:gd name="T49" fmla="*/ 170 h 275"/>
                    <a:gd name="T50" fmla="*/ 443 w 937"/>
                    <a:gd name="T51" fmla="*/ 185 h 275"/>
                    <a:gd name="T52" fmla="*/ 470 w 937"/>
                    <a:gd name="T53" fmla="*/ 186 h 275"/>
                    <a:gd name="T54" fmla="*/ 500 w 937"/>
                    <a:gd name="T55" fmla="*/ 167 h 275"/>
                    <a:gd name="T56" fmla="*/ 520 w 937"/>
                    <a:gd name="T57" fmla="*/ 141 h 275"/>
                    <a:gd name="T58" fmla="*/ 525 w 937"/>
                    <a:gd name="T59" fmla="*/ 131 h 275"/>
                    <a:gd name="T60" fmla="*/ 530 w 937"/>
                    <a:gd name="T61" fmla="*/ 116 h 275"/>
                    <a:gd name="T62" fmla="*/ 540 w 937"/>
                    <a:gd name="T63" fmla="*/ 99 h 275"/>
                    <a:gd name="T64" fmla="*/ 547 w 937"/>
                    <a:gd name="T65" fmla="*/ 83 h 275"/>
                    <a:gd name="T66" fmla="*/ 557 w 937"/>
                    <a:gd name="T67" fmla="*/ 68 h 275"/>
                    <a:gd name="T68" fmla="*/ 565 w 937"/>
                    <a:gd name="T69" fmla="*/ 53 h 275"/>
                    <a:gd name="T70" fmla="*/ 574 w 937"/>
                    <a:gd name="T71" fmla="*/ 37 h 275"/>
                    <a:gd name="T72" fmla="*/ 580 w 937"/>
                    <a:gd name="T73" fmla="*/ 24 h 275"/>
                    <a:gd name="T74" fmla="*/ 587 w 937"/>
                    <a:gd name="T75" fmla="*/ 14 h 275"/>
                    <a:gd name="T76" fmla="*/ 636 w 937"/>
                    <a:gd name="T77" fmla="*/ 13 h 275"/>
                    <a:gd name="T78" fmla="*/ 666 w 937"/>
                    <a:gd name="T79" fmla="*/ 26 h 275"/>
                    <a:gd name="T80" fmla="*/ 694 w 937"/>
                    <a:gd name="T81" fmla="*/ 53 h 275"/>
                    <a:gd name="T82" fmla="*/ 701 w 937"/>
                    <a:gd name="T83" fmla="*/ 64 h 275"/>
                    <a:gd name="T84" fmla="*/ 706 w 937"/>
                    <a:gd name="T85" fmla="*/ 78 h 275"/>
                    <a:gd name="T86" fmla="*/ 713 w 937"/>
                    <a:gd name="T87" fmla="*/ 91 h 275"/>
                    <a:gd name="T88" fmla="*/ 746 w 937"/>
                    <a:gd name="T89" fmla="*/ 122 h 275"/>
                    <a:gd name="T90" fmla="*/ 750 w 937"/>
                    <a:gd name="T91" fmla="*/ 149 h 275"/>
                    <a:gd name="T92" fmla="*/ 759 w 937"/>
                    <a:gd name="T93" fmla="*/ 158 h 275"/>
                    <a:gd name="T94" fmla="*/ 773 w 937"/>
                    <a:gd name="T95" fmla="*/ 166 h 275"/>
                    <a:gd name="T96" fmla="*/ 777 w 937"/>
                    <a:gd name="T97" fmla="*/ 167 h 2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37"/>
                    <a:gd name="T148" fmla="*/ 0 h 275"/>
                    <a:gd name="T149" fmla="*/ 937 w 937"/>
                    <a:gd name="T150" fmla="*/ 275 h 27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37" h="275">
                      <a:moveTo>
                        <a:pt x="0" y="275"/>
                      </a:moveTo>
                      <a:cubicBezTo>
                        <a:pt x="17" y="275"/>
                        <a:pt x="34" y="275"/>
                        <a:pt x="51" y="274"/>
                      </a:cubicBezTo>
                      <a:cubicBezTo>
                        <a:pt x="57" y="274"/>
                        <a:pt x="69" y="271"/>
                        <a:pt x="69" y="271"/>
                      </a:cubicBezTo>
                      <a:cubicBezTo>
                        <a:pt x="77" y="267"/>
                        <a:pt x="81" y="261"/>
                        <a:pt x="90" y="259"/>
                      </a:cubicBezTo>
                      <a:cubicBezTo>
                        <a:pt x="94" y="256"/>
                        <a:pt x="99" y="253"/>
                        <a:pt x="103" y="250"/>
                      </a:cubicBezTo>
                      <a:cubicBezTo>
                        <a:pt x="111" y="236"/>
                        <a:pt x="121" y="228"/>
                        <a:pt x="135" y="220"/>
                      </a:cubicBezTo>
                      <a:cubicBezTo>
                        <a:pt x="139" y="215"/>
                        <a:pt x="143" y="213"/>
                        <a:pt x="148" y="209"/>
                      </a:cubicBezTo>
                      <a:cubicBezTo>
                        <a:pt x="156" y="193"/>
                        <a:pt x="163" y="177"/>
                        <a:pt x="174" y="163"/>
                      </a:cubicBezTo>
                      <a:cubicBezTo>
                        <a:pt x="176" y="153"/>
                        <a:pt x="180" y="144"/>
                        <a:pt x="186" y="136"/>
                      </a:cubicBezTo>
                      <a:cubicBezTo>
                        <a:pt x="187" y="129"/>
                        <a:pt x="192" y="124"/>
                        <a:pt x="195" y="118"/>
                      </a:cubicBezTo>
                      <a:cubicBezTo>
                        <a:pt x="196" y="111"/>
                        <a:pt x="200" y="106"/>
                        <a:pt x="204" y="100"/>
                      </a:cubicBezTo>
                      <a:cubicBezTo>
                        <a:pt x="205" y="93"/>
                        <a:pt x="210" y="88"/>
                        <a:pt x="213" y="82"/>
                      </a:cubicBezTo>
                      <a:cubicBezTo>
                        <a:pt x="214" y="76"/>
                        <a:pt x="216" y="70"/>
                        <a:pt x="219" y="64"/>
                      </a:cubicBezTo>
                      <a:cubicBezTo>
                        <a:pt x="220" y="58"/>
                        <a:pt x="223" y="55"/>
                        <a:pt x="225" y="50"/>
                      </a:cubicBezTo>
                      <a:cubicBezTo>
                        <a:pt x="226" y="42"/>
                        <a:pt x="232" y="39"/>
                        <a:pt x="240" y="37"/>
                      </a:cubicBezTo>
                      <a:cubicBezTo>
                        <a:pt x="247" y="33"/>
                        <a:pt x="259" y="29"/>
                        <a:pt x="267" y="28"/>
                      </a:cubicBezTo>
                      <a:cubicBezTo>
                        <a:pt x="310" y="7"/>
                        <a:pt x="343" y="33"/>
                        <a:pt x="375" y="52"/>
                      </a:cubicBezTo>
                      <a:cubicBezTo>
                        <a:pt x="386" y="67"/>
                        <a:pt x="404" y="85"/>
                        <a:pt x="420" y="95"/>
                      </a:cubicBezTo>
                      <a:cubicBezTo>
                        <a:pt x="422" y="103"/>
                        <a:pt x="428" y="109"/>
                        <a:pt x="432" y="116"/>
                      </a:cubicBezTo>
                      <a:cubicBezTo>
                        <a:pt x="435" y="130"/>
                        <a:pt x="437" y="145"/>
                        <a:pt x="444" y="157"/>
                      </a:cubicBezTo>
                      <a:cubicBezTo>
                        <a:pt x="445" y="167"/>
                        <a:pt x="445" y="168"/>
                        <a:pt x="453" y="173"/>
                      </a:cubicBezTo>
                      <a:cubicBezTo>
                        <a:pt x="456" y="178"/>
                        <a:pt x="465" y="185"/>
                        <a:pt x="465" y="185"/>
                      </a:cubicBezTo>
                      <a:cubicBezTo>
                        <a:pt x="468" y="190"/>
                        <a:pt x="472" y="192"/>
                        <a:pt x="474" y="197"/>
                      </a:cubicBezTo>
                      <a:cubicBezTo>
                        <a:pt x="477" y="212"/>
                        <a:pt x="478" y="221"/>
                        <a:pt x="492" y="229"/>
                      </a:cubicBezTo>
                      <a:cubicBezTo>
                        <a:pt x="496" y="235"/>
                        <a:pt x="501" y="240"/>
                        <a:pt x="507" y="244"/>
                      </a:cubicBezTo>
                      <a:cubicBezTo>
                        <a:pt x="515" y="255"/>
                        <a:pt x="520" y="263"/>
                        <a:pt x="534" y="266"/>
                      </a:cubicBezTo>
                      <a:cubicBezTo>
                        <a:pt x="545" y="271"/>
                        <a:pt x="555" y="269"/>
                        <a:pt x="568" y="268"/>
                      </a:cubicBezTo>
                      <a:cubicBezTo>
                        <a:pt x="581" y="260"/>
                        <a:pt x="594" y="254"/>
                        <a:pt x="603" y="241"/>
                      </a:cubicBezTo>
                      <a:cubicBezTo>
                        <a:pt x="605" y="229"/>
                        <a:pt x="620" y="214"/>
                        <a:pt x="627" y="203"/>
                      </a:cubicBezTo>
                      <a:cubicBezTo>
                        <a:pt x="628" y="197"/>
                        <a:pt x="631" y="194"/>
                        <a:pt x="633" y="188"/>
                      </a:cubicBezTo>
                      <a:cubicBezTo>
                        <a:pt x="634" y="181"/>
                        <a:pt x="636" y="172"/>
                        <a:pt x="639" y="166"/>
                      </a:cubicBezTo>
                      <a:cubicBezTo>
                        <a:pt x="641" y="156"/>
                        <a:pt x="645" y="149"/>
                        <a:pt x="652" y="142"/>
                      </a:cubicBezTo>
                      <a:cubicBezTo>
                        <a:pt x="655" y="135"/>
                        <a:pt x="655" y="128"/>
                        <a:pt x="660" y="121"/>
                      </a:cubicBezTo>
                      <a:cubicBezTo>
                        <a:pt x="662" y="113"/>
                        <a:pt x="668" y="105"/>
                        <a:pt x="672" y="98"/>
                      </a:cubicBezTo>
                      <a:cubicBezTo>
                        <a:pt x="673" y="91"/>
                        <a:pt x="678" y="84"/>
                        <a:pt x="681" y="77"/>
                      </a:cubicBezTo>
                      <a:cubicBezTo>
                        <a:pt x="683" y="67"/>
                        <a:pt x="688" y="61"/>
                        <a:pt x="693" y="53"/>
                      </a:cubicBezTo>
                      <a:cubicBezTo>
                        <a:pt x="694" y="46"/>
                        <a:pt x="696" y="39"/>
                        <a:pt x="700" y="34"/>
                      </a:cubicBezTo>
                      <a:cubicBezTo>
                        <a:pt x="702" y="26"/>
                        <a:pt x="703" y="24"/>
                        <a:pt x="709" y="19"/>
                      </a:cubicBezTo>
                      <a:cubicBezTo>
                        <a:pt x="721" y="0"/>
                        <a:pt x="748" y="14"/>
                        <a:pt x="768" y="17"/>
                      </a:cubicBezTo>
                      <a:cubicBezTo>
                        <a:pt x="780" y="23"/>
                        <a:pt x="792" y="32"/>
                        <a:pt x="804" y="37"/>
                      </a:cubicBezTo>
                      <a:cubicBezTo>
                        <a:pt x="815" y="51"/>
                        <a:pt x="827" y="63"/>
                        <a:pt x="837" y="77"/>
                      </a:cubicBezTo>
                      <a:cubicBezTo>
                        <a:pt x="838" y="84"/>
                        <a:pt x="840" y="87"/>
                        <a:pt x="846" y="92"/>
                      </a:cubicBezTo>
                      <a:cubicBezTo>
                        <a:pt x="847" y="99"/>
                        <a:pt x="849" y="106"/>
                        <a:pt x="852" y="112"/>
                      </a:cubicBezTo>
                      <a:cubicBezTo>
                        <a:pt x="853" y="120"/>
                        <a:pt x="855" y="126"/>
                        <a:pt x="861" y="131"/>
                      </a:cubicBezTo>
                      <a:cubicBezTo>
                        <a:pt x="863" y="142"/>
                        <a:pt x="892" y="165"/>
                        <a:pt x="900" y="176"/>
                      </a:cubicBezTo>
                      <a:cubicBezTo>
                        <a:pt x="901" y="206"/>
                        <a:pt x="898" y="199"/>
                        <a:pt x="906" y="215"/>
                      </a:cubicBezTo>
                      <a:cubicBezTo>
                        <a:pt x="907" y="222"/>
                        <a:pt x="909" y="223"/>
                        <a:pt x="915" y="227"/>
                      </a:cubicBezTo>
                      <a:cubicBezTo>
                        <a:pt x="919" y="234"/>
                        <a:pt x="925" y="237"/>
                        <a:pt x="933" y="239"/>
                      </a:cubicBezTo>
                      <a:cubicBezTo>
                        <a:pt x="934" y="240"/>
                        <a:pt x="937" y="241"/>
                        <a:pt x="937" y="241"/>
                      </a:cubicBezTo>
                    </a:path>
                  </a:pathLst>
                </a:cu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879" name="Line 197"/>
                <p:cNvSpPr>
                  <a:spLocks noChangeShapeType="1"/>
                </p:cNvSpPr>
                <p:nvPr/>
              </p:nvSpPr>
              <p:spPr bwMode="auto">
                <a:xfrm flipV="1">
                  <a:off x="3932" y="2876"/>
                  <a:ext cx="0" cy="11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0" name="Line 198"/>
                <p:cNvSpPr>
                  <a:spLocks noChangeShapeType="1"/>
                </p:cNvSpPr>
                <p:nvPr/>
              </p:nvSpPr>
              <p:spPr bwMode="auto">
                <a:xfrm flipV="1">
                  <a:off x="4361" y="2882"/>
                  <a:ext cx="0" cy="9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1" name="Line 199"/>
                <p:cNvSpPr>
                  <a:spLocks noChangeShapeType="1"/>
                </p:cNvSpPr>
                <p:nvPr/>
              </p:nvSpPr>
              <p:spPr bwMode="auto">
                <a:xfrm>
                  <a:off x="3932" y="2948"/>
                  <a:ext cx="423" cy="0"/>
                </a:xfrm>
                <a:prstGeom prst="line">
                  <a:avLst/>
                </a:prstGeom>
                <a:noFill/>
                <a:ln w="952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2" name="Text Box 200"/>
                <p:cNvSpPr txBox="1">
                  <a:spLocks noChangeArrowheads="1"/>
                </p:cNvSpPr>
                <p:nvPr/>
              </p:nvSpPr>
              <p:spPr bwMode="auto">
                <a:xfrm>
                  <a:off x="4712" y="3258"/>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400">
                      <a:solidFill>
                        <a:schemeClr val="tx1"/>
                      </a:solidFill>
                      <a:latin typeface="Batang" pitchFamily="18" charset="-127"/>
                      <a:ea typeface="大黑体" charset="-122"/>
                      <a:cs typeface="Times New Roman" panose="02020603050405020304" pitchFamily="18" charset="0"/>
                    </a:rPr>
                    <a:t>r</a:t>
                  </a:r>
                  <a:endParaRPr lang="el-GR" altLang="zh-CN" sz="2400">
                    <a:solidFill>
                      <a:schemeClr val="tx1"/>
                    </a:solidFill>
                    <a:latin typeface="Batang" pitchFamily="18" charset="-127"/>
                    <a:ea typeface="大黑体" charset="-122"/>
                    <a:cs typeface="Times New Roman" panose="02020603050405020304" pitchFamily="18" charset="0"/>
                  </a:endParaRPr>
                </a:p>
              </p:txBody>
            </p:sp>
          </p:grpSp>
          <p:sp>
            <p:nvSpPr>
              <p:cNvPr id="36876" name="Text Box 201"/>
              <p:cNvSpPr txBox="1">
                <a:spLocks noChangeArrowheads="1"/>
              </p:cNvSpPr>
              <p:nvPr/>
            </p:nvSpPr>
            <p:spPr bwMode="auto">
              <a:xfrm>
                <a:off x="4592" y="2821"/>
                <a:ext cx="5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1400" b="1">
                    <a:solidFill>
                      <a:schemeClr val="tx1"/>
                    </a:solidFill>
                    <a:cs typeface="Times New Roman" panose="02020603050405020304" pitchFamily="18" charset="0"/>
                  </a:rPr>
                  <a:t>λ</a:t>
                </a:r>
                <a:r>
                  <a:rPr lang="en-US" altLang="zh-CN" sz="1400" b="1">
                    <a:solidFill>
                      <a:schemeClr val="tx1"/>
                    </a:solidFill>
                    <a:cs typeface="Times New Roman" panose="02020603050405020304" pitchFamily="18" charset="0"/>
                  </a:rPr>
                  <a:t>/ </a:t>
                </a:r>
                <a:r>
                  <a:rPr lang="el-GR" altLang="zh-CN" b="1">
                    <a:solidFill>
                      <a:schemeClr val="tx1"/>
                    </a:solidFill>
                    <a:cs typeface="Times New Roman" panose="02020603050405020304" pitchFamily="18" charset="0"/>
                  </a:rPr>
                  <a:t>ψ</a:t>
                </a:r>
                <a:r>
                  <a:rPr lang="en-US" altLang="zh-CN" b="1" baseline="-25000">
                    <a:solidFill>
                      <a:schemeClr val="tx1"/>
                    </a:solidFill>
                    <a:cs typeface="Times New Roman" panose="02020603050405020304" pitchFamily="18" charset="0"/>
                  </a:rPr>
                  <a:t>A</a:t>
                </a:r>
                <a:endParaRPr lang="el-GR" altLang="zh-CN" b="1">
                  <a:solidFill>
                    <a:schemeClr val="tx1"/>
                  </a:solidFill>
                  <a:cs typeface="Times New Roman" panose="02020603050405020304" pitchFamily="18" charset="0"/>
                </a:endParaRPr>
              </a:p>
            </p:txBody>
          </p:sp>
        </p:grpSp>
      </p:grpSp>
      <p:sp>
        <p:nvSpPr>
          <p:cNvPr id="3" name="灯片编号占位符 2"/>
          <p:cNvSpPr>
            <a:spLocks noGrp="1"/>
          </p:cNvSpPr>
          <p:nvPr>
            <p:ph type="sldNum" sz="quarter" idx="12"/>
          </p:nvPr>
        </p:nvSpPr>
        <p:spPr/>
        <p:txBody>
          <a:bodyPr/>
          <a:lstStyle/>
          <a:p>
            <a:pPr>
              <a:defRPr/>
            </a:pPr>
            <a:fld id="{4057644D-785C-4C3A-8C09-F3C91A6224FB}" type="slidenum">
              <a:rPr lang="zh-CN" altLang="en-GB" smtClean="0"/>
              <a:pPr>
                <a:defRPr/>
              </a:pPr>
              <a:t>21</a:t>
            </a:fld>
            <a:endParaRPr lang="en-GB" altLang="zh-CN"/>
          </a:p>
        </p:txBody>
      </p:sp>
      <p:sp>
        <p:nvSpPr>
          <p:cNvPr id="119" name="Text Box 11"/>
          <p:cNvSpPr txBox="1">
            <a:spLocks noChangeArrowheads="1"/>
          </p:cNvSpPr>
          <p:nvPr/>
        </p:nvSpPr>
        <p:spPr bwMode="auto">
          <a:xfrm>
            <a:off x="3104991" y="284381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2000" dirty="0">
                <a:solidFill>
                  <a:srgbClr val="C00000"/>
                </a:solidFill>
              </a:rPr>
              <a:t>空间角度</a:t>
            </a:r>
            <a:endParaRPr lang="zh-CN" altLang="en-US" sz="2000" b="1" dirty="0">
              <a:solidFill>
                <a:srgbClr val="C00000"/>
              </a:solidFill>
            </a:endParaRPr>
          </a:p>
        </p:txBody>
      </p:sp>
    </p:spTree>
    <p:extLst>
      <p:ext uri="{BB962C8B-B14F-4D97-AF65-F5344CB8AC3E}">
        <p14:creationId xmlns:p14="http://schemas.microsoft.com/office/powerpoint/2010/main" val="1135637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弥散效应－空间选择性衰（续） </a:t>
            </a:r>
          </a:p>
        </p:txBody>
      </p:sp>
      <p:sp>
        <p:nvSpPr>
          <p:cNvPr id="37891" name="Rectangle 117"/>
          <p:cNvSpPr>
            <a:spLocks noGrp="1" noChangeArrowheads="1"/>
          </p:cNvSpPr>
          <p:nvPr>
            <p:ph idx="1"/>
          </p:nvPr>
        </p:nvSpPr>
        <p:spPr>
          <a:xfrm>
            <a:off x="685800" y="1582121"/>
            <a:ext cx="7772400" cy="4666279"/>
          </a:xfrm>
          <a:noFill/>
        </p:spPr>
        <p:txBody>
          <a:bodyPr/>
          <a:lstStyle/>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信道输入为：角度域</a:t>
            </a:r>
            <a:r>
              <a:rPr lang="el-GR" altLang="zh-CN" sz="2000" b="1" dirty="0">
                <a:latin typeface="大黑体" charset="-122"/>
                <a:ea typeface="大黑体" charset="-122"/>
              </a:rPr>
              <a:t>δ</a:t>
            </a:r>
            <a:r>
              <a:rPr lang="zh-CN" altLang="en-US" sz="2000" b="1" dirty="0">
                <a:latin typeface="大黑体" charset="-122"/>
                <a:ea typeface="大黑体" charset="-122"/>
              </a:rPr>
              <a:t>函数，时域单频等幅载波。</a:t>
            </a:r>
          </a:p>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由于角度弥散，信道输出为：角度域有扩展，空间域有起伏。</a:t>
            </a:r>
          </a:p>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角度域变量 </a:t>
            </a:r>
            <a:r>
              <a:rPr lang="el-GR" altLang="zh-CN" sz="2000" b="1" dirty="0">
                <a:latin typeface="大黑体" charset="-122"/>
                <a:ea typeface="大黑体" charset="-122"/>
              </a:rPr>
              <a:t>φ</a:t>
            </a:r>
            <a:r>
              <a:rPr lang="zh-CN" altLang="en-US" sz="2000" b="1" dirty="0">
                <a:latin typeface="大黑体" charset="-122"/>
                <a:ea typeface="大黑体" charset="-122"/>
              </a:rPr>
              <a:t>和空间域变量</a:t>
            </a:r>
            <a:r>
              <a:rPr lang="en-US" altLang="zh-CN" sz="2000" b="1" dirty="0">
                <a:latin typeface="大黑体" charset="-122"/>
                <a:ea typeface="大黑体" charset="-122"/>
              </a:rPr>
              <a:t>r</a:t>
            </a:r>
            <a:r>
              <a:rPr lang="zh-CN" altLang="en-US" sz="2000" b="1" dirty="0">
                <a:latin typeface="大黑体" charset="-122"/>
                <a:ea typeface="大黑体" charset="-122"/>
              </a:rPr>
              <a:t>构成一对傅里叶变换，空间域的起伏周期为</a:t>
            </a:r>
            <a:r>
              <a:rPr lang="el-GR" altLang="zh-CN" sz="2000" b="1" dirty="0">
                <a:latin typeface="大黑体" charset="-122"/>
                <a:ea typeface="大黑体" charset="-122"/>
              </a:rPr>
              <a:t>λ</a:t>
            </a:r>
            <a:r>
              <a:rPr lang="en-US" altLang="zh-CN" sz="2000" b="1" dirty="0">
                <a:latin typeface="大黑体" charset="-122"/>
                <a:ea typeface="大黑体" charset="-122"/>
              </a:rPr>
              <a:t>/ </a:t>
            </a:r>
            <a:r>
              <a:rPr lang="el-GR" altLang="zh-CN" sz="2000" b="1" dirty="0">
                <a:latin typeface="大黑体" charset="-122"/>
                <a:ea typeface="大黑体" charset="-122"/>
              </a:rPr>
              <a:t>ψ</a:t>
            </a:r>
            <a:r>
              <a:rPr lang="en-US" altLang="zh-CN" sz="2000" b="1" dirty="0">
                <a:latin typeface="大黑体" charset="-122"/>
                <a:ea typeface="大黑体" charset="-122"/>
              </a:rPr>
              <a:t>A </a:t>
            </a:r>
            <a:r>
              <a:rPr lang="zh-CN" altLang="en-US" sz="2000" b="1" dirty="0">
                <a:latin typeface="大黑体" charset="-122"/>
                <a:ea typeface="大黑体" charset="-122"/>
              </a:rPr>
              <a:t>，其中</a:t>
            </a:r>
            <a:r>
              <a:rPr lang="el-GR" altLang="zh-CN" sz="2000" b="1" dirty="0">
                <a:latin typeface="大黑体" charset="-122"/>
                <a:ea typeface="大黑体" charset="-122"/>
              </a:rPr>
              <a:t>ψ</a:t>
            </a:r>
            <a:r>
              <a:rPr lang="en-US" altLang="zh-CN" sz="2000" b="1" dirty="0">
                <a:latin typeface="大黑体" charset="-122"/>
                <a:ea typeface="大黑体" charset="-122"/>
              </a:rPr>
              <a:t>A</a:t>
            </a:r>
            <a:r>
              <a:rPr lang="zh-CN" altLang="en-US" sz="2000" b="1" dirty="0">
                <a:latin typeface="大黑体" charset="-122"/>
                <a:ea typeface="大黑体" charset="-122"/>
              </a:rPr>
              <a:t>为角度扩展。</a:t>
            </a:r>
          </a:p>
          <a:p>
            <a:pPr eaLnBrk="1" hangingPunct="1">
              <a:buClr>
                <a:srgbClr val="002060"/>
              </a:buClr>
            </a:pPr>
            <a:endParaRPr lang="zh-CN" altLang="en-US" sz="2000" b="1" dirty="0">
              <a:latin typeface="大黑体" charset="-122"/>
              <a:ea typeface="大黑体" charset="-122"/>
            </a:endParaRPr>
          </a:p>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对弥散及角度扩展的物理解释：</a:t>
            </a:r>
          </a:p>
          <a:p>
            <a:pPr eaLnBrk="1" hangingPunct="1">
              <a:buFontTx/>
              <a:buNone/>
            </a:pPr>
            <a:r>
              <a:rPr lang="en-US" altLang="zh-CN" sz="2000" b="1" dirty="0">
                <a:latin typeface="大黑体" charset="-122"/>
                <a:ea typeface="大黑体" charset="-122"/>
              </a:rPr>
              <a:t>1</a:t>
            </a:r>
            <a:r>
              <a:rPr lang="zh-CN" altLang="en-US" sz="2000" b="1" dirty="0">
                <a:latin typeface="大黑体" charset="-122"/>
                <a:ea typeface="大黑体" charset="-122"/>
              </a:rPr>
              <a:t>、无线电波在传播过程中产生角度扩展的现象，称为弥散。</a:t>
            </a:r>
          </a:p>
          <a:p>
            <a:pPr eaLnBrk="1" hangingPunct="1">
              <a:buFontTx/>
              <a:buNone/>
            </a:pPr>
            <a:r>
              <a:rPr lang="en-US" altLang="zh-CN" sz="2000" b="1" dirty="0">
                <a:latin typeface="大黑体" charset="-122"/>
                <a:ea typeface="大黑体" charset="-122"/>
              </a:rPr>
              <a:t>2</a:t>
            </a:r>
            <a:r>
              <a:rPr lang="zh-CN" altLang="en-US" sz="2000" b="1" dirty="0">
                <a:latin typeface="大黑体" charset="-122"/>
                <a:ea typeface="大黑体" charset="-122"/>
              </a:rPr>
              <a:t>、如果发送天线能够形成</a:t>
            </a:r>
            <a:r>
              <a:rPr lang="el-GR" altLang="zh-CN" sz="2000" b="1" dirty="0">
                <a:latin typeface="大黑体" charset="-122"/>
                <a:ea typeface="大黑体" charset="-122"/>
              </a:rPr>
              <a:t>δ</a:t>
            </a:r>
            <a:r>
              <a:rPr lang="zh-CN" altLang="en-US" sz="2000" b="1" dirty="0">
                <a:latin typeface="大黑体" charset="-122"/>
                <a:ea typeface="大黑体" charset="-122"/>
              </a:rPr>
              <a:t>波束，则即使存在多径，也不会出现弥散。</a:t>
            </a:r>
          </a:p>
          <a:p>
            <a:pPr eaLnBrk="1" hangingPunct="1">
              <a:buFontTx/>
              <a:buNone/>
            </a:pPr>
            <a:r>
              <a:rPr lang="en-US" altLang="zh-CN" sz="2000" b="1" dirty="0">
                <a:latin typeface="大黑体" charset="-122"/>
                <a:ea typeface="大黑体" charset="-122"/>
              </a:rPr>
              <a:t>3</a:t>
            </a:r>
            <a:r>
              <a:rPr lang="zh-CN" altLang="en-US" sz="2000" b="1" dirty="0">
                <a:latin typeface="大黑体" charset="-122"/>
                <a:ea typeface="大黑体" charset="-122"/>
              </a:rPr>
              <a:t>、弥散只会出现在发送天线为非</a:t>
            </a:r>
            <a:r>
              <a:rPr lang="el-GR" altLang="zh-CN" sz="2000" b="1" dirty="0">
                <a:latin typeface="大黑体" charset="-122"/>
                <a:ea typeface="大黑体" charset="-122"/>
              </a:rPr>
              <a:t>δ</a:t>
            </a:r>
            <a:r>
              <a:rPr lang="zh-CN" altLang="en-US" sz="2000" b="1" dirty="0">
                <a:latin typeface="大黑体" charset="-122"/>
                <a:ea typeface="大黑体" charset="-122"/>
              </a:rPr>
              <a:t>波束的情况，这时产生弥散的原因之一是</a:t>
            </a:r>
            <a:r>
              <a:rPr lang="zh-CN" altLang="en-US" sz="2000" b="1" dirty="0">
                <a:solidFill>
                  <a:srgbClr val="C00000"/>
                </a:solidFill>
                <a:latin typeface="大黑体" charset="-122"/>
                <a:ea typeface="大黑体" charset="-122"/>
              </a:rPr>
              <a:t>发送天线本身的角度扩展</a:t>
            </a:r>
            <a:r>
              <a:rPr lang="zh-CN" altLang="en-US" sz="2000" b="1" dirty="0">
                <a:latin typeface="大黑体" charset="-122"/>
                <a:ea typeface="大黑体" charset="-122"/>
              </a:rPr>
              <a:t>，原因之二是</a:t>
            </a:r>
            <a:r>
              <a:rPr lang="zh-CN" altLang="en-US" sz="2000" b="1" dirty="0">
                <a:solidFill>
                  <a:srgbClr val="C00000"/>
                </a:solidFill>
                <a:latin typeface="大黑体" charset="-122"/>
                <a:ea typeface="大黑体" charset="-122"/>
              </a:rPr>
              <a:t>多径传播引入的角度扩展</a:t>
            </a:r>
            <a:r>
              <a:rPr lang="zh-CN" altLang="en-US" sz="2000" b="1" dirty="0">
                <a:latin typeface="大黑体" charset="-122"/>
                <a:ea typeface="大黑体" charset="-122"/>
              </a:rPr>
              <a:t>。</a:t>
            </a:r>
            <a:endParaRPr lang="zh-CN" altLang="el-GR" sz="2000" b="1" dirty="0">
              <a:latin typeface="大黑体" charset="-122"/>
              <a:ea typeface="大黑体" charset="-122"/>
            </a:endParaRP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22</a:t>
            </a:fld>
            <a:endParaRPr lang="en-GB" altLang="zh-CN"/>
          </a:p>
        </p:txBody>
      </p:sp>
    </p:spTree>
    <p:extLst>
      <p:ext uri="{BB962C8B-B14F-4D97-AF65-F5344CB8AC3E}">
        <p14:creationId xmlns:p14="http://schemas.microsoft.com/office/powerpoint/2010/main" val="368748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9"/>
          <p:cNvSpPr>
            <a:spLocks noGrp="1" noChangeArrowheads="1"/>
          </p:cNvSpPr>
          <p:nvPr>
            <p:ph type="title"/>
          </p:nvPr>
        </p:nvSpPr>
        <p:spPr>
          <a:xfrm>
            <a:off x="581832" y="215900"/>
            <a:ext cx="8132736" cy="1143000"/>
          </a:xfrm>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色散</a:t>
            </a:r>
            <a:r>
              <a:rPr lang="en-US" altLang="zh-CN" b="1" dirty="0">
                <a:solidFill>
                  <a:srgbClr val="002060"/>
                </a:solidFill>
                <a:latin typeface="黑体" panose="02010609060101010101" pitchFamily="49" charset="-122"/>
                <a:ea typeface="黑体" panose="02010609060101010101" pitchFamily="49" charset="-122"/>
              </a:rPr>
              <a:t>-</a:t>
            </a:r>
            <a:r>
              <a:rPr lang="zh-CN" altLang="en-US" b="1" dirty="0">
                <a:solidFill>
                  <a:srgbClr val="002060"/>
                </a:solidFill>
                <a:latin typeface="黑体" panose="02010609060101010101" pitchFamily="49" charset="-122"/>
                <a:ea typeface="黑体" panose="02010609060101010101" pitchFamily="49" charset="-122"/>
              </a:rPr>
              <a:t>时变</a:t>
            </a:r>
            <a:r>
              <a:rPr lang="en-US" altLang="zh-CN" b="1" dirty="0">
                <a:solidFill>
                  <a:srgbClr val="002060"/>
                </a:solidFill>
                <a:latin typeface="黑体" panose="02010609060101010101" pitchFamily="49" charset="-122"/>
                <a:ea typeface="黑体" panose="02010609060101010101" pitchFamily="49" charset="-122"/>
              </a:rPr>
              <a:t>-</a:t>
            </a:r>
            <a:r>
              <a:rPr lang="zh-CN" altLang="en-US" b="1" dirty="0">
                <a:solidFill>
                  <a:srgbClr val="002060"/>
                </a:solidFill>
                <a:latin typeface="黑体" panose="02010609060101010101" pitchFamily="49" charset="-122"/>
                <a:ea typeface="黑体" panose="02010609060101010101" pitchFamily="49" charset="-122"/>
              </a:rPr>
              <a:t>弥散信道的传递特性 </a:t>
            </a:r>
          </a:p>
        </p:txBody>
      </p:sp>
      <p:sp>
        <p:nvSpPr>
          <p:cNvPr id="38915" name="Rectangle 10"/>
          <p:cNvSpPr>
            <a:spLocks noGrp="1" noChangeArrowheads="1"/>
          </p:cNvSpPr>
          <p:nvPr>
            <p:ph type="body" idx="1"/>
          </p:nvPr>
        </p:nvSpPr>
        <p:spPr>
          <a:xfrm>
            <a:off x="762000" y="1689100"/>
            <a:ext cx="7772400" cy="3657600"/>
          </a:xfrm>
        </p:spPr>
        <p:txBody>
          <a:bodyPr/>
          <a:lstStyle/>
          <a:p>
            <a:pPr eaLnBrk="1" hangingPunct="1">
              <a:buFontTx/>
              <a:buNone/>
            </a:pPr>
            <a:r>
              <a:rPr lang="zh-CN" altLang="en-US" sz="2400" b="1" dirty="0">
                <a:ea typeface="大黑体" charset="-122"/>
              </a:rPr>
              <a:t>描写信道传递特性的参数共有</a:t>
            </a:r>
            <a:r>
              <a:rPr lang="en-US" altLang="zh-CN" sz="2400" b="1" dirty="0">
                <a:ea typeface="大黑体" charset="-122"/>
              </a:rPr>
              <a:t>6</a:t>
            </a:r>
            <a:r>
              <a:rPr lang="zh-CN" altLang="en-US" sz="2400" b="1" dirty="0">
                <a:ea typeface="大黑体" charset="-122"/>
              </a:rPr>
              <a:t>个</a:t>
            </a:r>
            <a:r>
              <a:rPr lang="en-US" altLang="zh-CN" sz="2400" b="1" dirty="0">
                <a:ea typeface="大黑体" charset="-122"/>
              </a:rPr>
              <a:t>:</a:t>
            </a:r>
          </a:p>
          <a:p>
            <a:pPr eaLnBrk="1" hangingPunct="1">
              <a:buClr>
                <a:srgbClr val="002060"/>
              </a:buClr>
              <a:buFont typeface="Wingdings" panose="05000000000000000000" pitchFamily="2" charset="2"/>
              <a:buChar char="l"/>
            </a:pPr>
            <a:r>
              <a:rPr lang="en-US" altLang="zh-CN" sz="2400" b="1" dirty="0">
                <a:ea typeface="大黑体" charset="-122"/>
                <a:cs typeface="Times New Roman" panose="02020603050405020304" pitchFamily="18" charset="0"/>
              </a:rPr>
              <a:t> </a:t>
            </a:r>
            <a:r>
              <a:rPr lang="el-GR" altLang="zh-CN" sz="2400" b="1" dirty="0">
                <a:ea typeface="大黑体" charset="-122"/>
                <a:cs typeface="Times New Roman" panose="02020603050405020304" pitchFamily="18" charset="0"/>
              </a:rPr>
              <a:t>τ</a:t>
            </a:r>
            <a:r>
              <a:rPr lang="en-US" altLang="zh-CN" sz="2400" b="1" dirty="0">
                <a:ea typeface="大黑体" charset="-122"/>
                <a:cs typeface="Times New Roman" panose="02020603050405020304" pitchFamily="18" charset="0"/>
              </a:rPr>
              <a:t> </a:t>
            </a:r>
            <a:r>
              <a:rPr lang="el-GR" altLang="zh-CN" sz="2400" b="1" dirty="0">
                <a:latin typeface="大黑体" charset="-122"/>
                <a:ea typeface="大黑体" charset="-122"/>
                <a:cs typeface="Times New Roman" panose="02020603050405020304" pitchFamily="18" charset="0"/>
              </a:rPr>
              <a:t>←→</a:t>
            </a:r>
            <a:r>
              <a:rPr lang="en-US" altLang="zh-CN" sz="2400" b="1" dirty="0">
                <a:latin typeface="大黑体" charset="-122"/>
                <a:ea typeface="大黑体" charset="-122"/>
                <a:cs typeface="Times New Roman" panose="02020603050405020304" pitchFamily="18" charset="0"/>
              </a:rPr>
              <a:t> f</a:t>
            </a:r>
            <a:r>
              <a:rPr lang="zh-CN" altLang="en-US" sz="2400" b="1" dirty="0">
                <a:latin typeface="大黑体" charset="-122"/>
                <a:ea typeface="大黑体" charset="-122"/>
                <a:cs typeface="Times New Roman" panose="02020603050405020304" pitchFamily="18" charset="0"/>
              </a:rPr>
              <a:t>，色散效应的时间（时间响应）及频率（频率响应），对应频率选择性</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cs typeface="Times New Roman" panose="02020603050405020304" pitchFamily="18" charset="0"/>
              </a:rPr>
              <a:t> </a:t>
            </a:r>
            <a:r>
              <a:rPr lang="en-US" altLang="zh-CN" sz="2400" b="1" dirty="0">
                <a:latin typeface="大黑体" charset="-122"/>
                <a:ea typeface="大黑体" charset="-122"/>
                <a:cs typeface="Times New Roman" panose="02020603050405020304" pitchFamily="18" charset="0"/>
              </a:rPr>
              <a:t>t </a:t>
            </a:r>
            <a:r>
              <a:rPr lang="el-GR" altLang="zh-CN" sz="2400" b="1" dirty="0">
                <a:latin typeface="大黑体" charset="-122"/>
                <a:ea typeface="大黑体" charset="-122"/>
                <a:cs typeface="Times New Roman" panose="02020603050405020304" pitchFamily="18" charset="0"/>
              </a:rPr>
              <a:t>←→</a:t>
            </a:r>
            <a:r>
              <a:rPr lang="el-GR" altLang="zh-CN" sz="2400" b="1" dirty="0">
                <a:ea typeface="大黑体" charset="-122"/>
                <a:cs typeface="Times New Roman" panose="02020603050405020304" pitchFamily="18" charset="0"/>
              </a:rPr>
              <a:t>ν</a:t>
            </a:r>
            <a:r>
              <a:rPr lang="zh-CN" altLang="en-US" sz="2400" b="1" dirty="0">
                <a:ea typeface="大黑体" charset="-122"/>
                <a:cs typeface="Times New Roman" panose="02020603050405020304" pitchFamily="18" charset="0"/>
              </a:rPr>
              <a:t>，时变效应的时间（时间变化）及频率（多普勒频移），对应时间选择性</a:t>
            </a:r>
          </a:p>
          <a:p>
            <a:pPr eaLnBrk="1" hangingPunct="1">
              <a:buClr>
                <a:srgbClr val="002060"/>
              </a:buClr>
              <a:buFont typeface="Wingdings" panose="05000000000000000000" pitchFamily="2" charset="2"/>
              <a:buChar char="l"/>
            </a:pPr>
            <a:r>
              <a:rPr lang="zh-CN" altLang="en-US" sz="2400" b="1" dirty="0">
                <a:ea typeface="大黑体" charset="-122"/>
                <a:cs typeface="Times New Roman" panose="02020603050405020304" pitchFamily="18" charset="0"/>
              </a:rPr>
              <a:t> </a:t>
            </a:r>
            <a:r>
              <a:rPr lang="el-GR" altLang="zh-CN" sz="2400" b="1" dirty="0">
                <a:solidFill>
                  <a:schemeClr val="tx1"/>
                </a:solidFill>
              </a:rPr>
              <a:t>φ</a:t>
            </a:r>
            <a:r>
              <a:rPr lang="el-GR" altLang="zh-CN" sz="2400" b="1" dirty="0">
                <a:ea typeface="大黑体" charset="-122"/>
              </a:rPr>
              <a:t> </a:t>
            </a:r>
            <a:r>
              <a:rPr lang="el-GR" altLang="zh-CN" sz="2400" b="1" dirty="0">
                <a:latin typeface="大黑体" charset="-122"/>
                <a:ea typeface="大黑体" charset="-122"/>
              </a:rPr>
              <a:t>←→</a:t>
            </a:r>
            <a:r>
              <a:rPr lang="en-US" altLang="zh-CN" sz="2400" b="1" dirty="0">
                <a:latin typeface="大黑体" charset="-122"/>
                <a:ea typeface="大黑体" charset="-122"/>
              </a:rPr>
              <a:t> r</a:t>
            </a:r>
            <a:r>
              <a:rPr lang="zh-CN" altLang="en-US" sz="2400" b="1" dirty="0">
                <a:latin typeface="大黑体" charset="-122"/>
                <a:ea typeface="大黑体" charset="-122"/>
              </a:rPr>
              <a:t>，弥散效应的角度及距离，对应空间选择性</a:t>
            </a:r>
            <a:endParaRPr lang="zh-CN" altLang="el-GR" sz="2400" b="1" dirty="0">
              <a:ea typeface="大黑体" charset="-122"/>
            </a:endParaRPr>
          </a:p>
          <a:p>
            <a:pPr eaLnBrk="1" hangingPunct="1">
              <a:buClr>
                <a:srgbClr val="002060"/>
              </a:buClr>
              <a:buFontTx/>
              <a:buNone/>
            </a:pPr>
            <a:r>
              <a:rPr lang="zh-CN" altLang="en-US" sz="2400" b="1" dirty="0">
                <a:latin typeface="大黑体" charset="-122"/>
                <a:ea typeface="大黑体" charset="-122"/>
              </a:rPr>
              <a:t>各自都组成傅里叶变换的关系。</a:t>
            </a:r>
          </a:p>
          <a:p>
            <a:pPr eaLnBrk="1" hangingPunct="1"/>
            <a:endParaRPr lang="en-US" altLang="zh-CN" sz="2400" b="1" dirty="0"/>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23</a:t>
            </a:fld>
            <a:endParaRPr lang="en-GB" altLang="zh-CN"/>
          </a:p>
        </p:txBody>
      </p:sp>
    </p:spTree>
    <p:extLst>
      <p:ext uri="{BB962C8B-B14F-4D97-AF65-F5344CB8AC3E}">
        <p14:creationId xmlns:p14="http://schemas.microsoft.com/office/powerpoint/2010/main" val="3009114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11445" y="300387"/>
            <a:ext cx="9144000" cy="1143000"/>
          </a:xfrm>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色散</a:t>
            </a:r>
            <a:r>
              <a:rPr lang="en-US" altLang="zh-CN" b="1" dirty="0">
                <a:solidFill>
                  <a:srgbClr val="002060"/>
                </a:solidFill>
                <a:latin typeface="黑体" panose="02010609060101010101" pitchFamily="49" charset="-122"/>
                <a:ea typeface="黑体" panose="02010609060101010101" pitchFamily="49" charset="-122"/>
              </a:rPr>
              <a:t>-</a:t>
            </a:r>
            <a:r>
              <a:rPr lang="zh-CN" altLang="en-US" b="1" dirty="0">
                <a:solidFill>
                  <a:srgbClr val="002060"/>
                </a:solidFill>
                <a:latin typeface="黑体" panose="02010609060101010101" pitchFamily="49" charset="-122"/>
                <a:ea typeface="黑体" panose="02010609060101010101" pitchFamily="49" charset="-122"/>
              </a:rPr>
              <a:t>时变</a:t>
            </a:r>
            <a:r>
              <a:rPr lang="en-US" altLang="zh-CN" b="1" dirty="0">
                <a:solidFill>
                  <a:srgbClr val="002060"/>
                </a:solidFill>
                <a:latin typeface="黑体" panose="02010609060101010101" pitchFamily="49" charset="-122"/>
                <a:ea typeface="黑体" panose="02010609060101010101" pitchFamily="49" charset="-122"/>
              </a:rPr>
              <a:t>-</a:t>
            </a:r>
            <a:r>
              <a:rPr lang="zh-CN" altLang="en-US" b="1" dirty="0">
                <a:solidFill>
                  <a:srgbClr val="002060"/>
                </a:solidFill>
                <a:latin typeface="黑体" panose="02010609060101010101" pitchFamily="49" charset="-122"/>
                <a:ea typeface="黑体" panose="02010609060101010101" pitchFamily="49" charset="-122"/>
              </a:rPr>
              <a:t>弥散信道的传递特性（续） </a:t>
            </a:r>
          </a:p>
        </p:txBody>
      </p:sp>
      <p:sp>
        <p:nvSpPr>
          <p:cNvPr id="39939" name="Rectangle 3"/>
          <p:cNvSpPr>
            <a:spLocks noGrp="1" noChangeArrowheads="1"/>
          </p:cNvSpPr>
          <p:nvPr>
            <p:ph type="body" idx="1"/>
          </p:nvPr>
        </p:nvSpPr>
        <p:spPr>
          <a:xfrm>
            <a:off x="685800" y="1088958"/>
            <a:ext cx="7772400" cy="4279900"/>
          </a:xfrm>
        </p:spPr>
        <p:txBody>
          <a:bodyPr/>
          <a:lstStyle/>
          <a:p>
            <a:pPr eaLnBrk="1" hangingPunct="1">
              <a:lnSpc>
                <a:spcPct val="90000"/>
              </a:lnSpc>
            </a:pPr>
            <a:endParaRPr lang="en-US" altLang="zh-CN" sz="2400" b="1" dirty="0">
              <a:ea typeface="大黑体" charset="-122"/>
            </a:endParaRPr>
          </a:p>
          <a:p>
            <a:pPr eaLnBrk="1" hangingPunct="1">
              <a:lnSpc>
                <a:spcPct val="150000"/>
              </a:lnSpc>
              <a:buClr>
                <a:srgbClr val="002060"/>
              </a:buClr>
              <a:buFont typeface="Wingdings" panose="05000000000000000000" pitchFamily="2" charset="2"/>
              <a:buChar char="l"/>
            </a:pPr>
            <a:r>
              <a:rPr lang="zh-CN" altLang="en-US" sz="2400" b="1" dirty="0">
                <a:ea typeface="大黑体"/>
              </a:rPr>
              <a:t>色散</a:t>
            </a:r>
            <a:r>
              <a:rPr lang="en-US" altLang="zh-CN" sz="2400" b="1" dirty="0">
                <a:ea typeface="大黑体"/>
              </a:rPr>
              <a:t>-</a:t>
            </a:r>
            <a:r>
              <a:rPr lang="zh-CN" altLang="en-US" sz="2400" b="1" dirty="0">
                <a:ea typeface="大黑体"/>
              </a:rPr>
              <a:t>时变</a:t>
            </a:r>
            <a:r>
              <a:rPr lang="en-US" altLang="zh-CN" sz="2400" b="1" dirty="0">
                <a:ea typeface="大黑体"/>
              </a:rPr>
              <a:t>-</a:t>
            </a:r>
            <a:r>
              <a:rPr lang="zh-CN" altLang="en-US" sz="2400" b="1" dirty="0">
                <a:ea typeface="大黑体"/>
              </a:rPr>
              <a:t>弥散信道传递特性的数学描述实际上是一个三维傅里叶变换的问题。根据时、频、空的不同组合，可以构成</a:t>
            </a:r>
            <a:r>
              <a:rPr lang="en-US" altLang="zh-CN" sz="2400" b="1" dirty="0">
                <a:solidFill>
                  <a:srgbClr val="C00000"/>
                </a:solidFill>
                <a:ea typeface="大黑体"/>
              </a:rPr>
              <a:t>8</a:t>
            </a:r>
            <a:r>
              <a:rPr lang="zh-CN" altLang="en-US" sz="2400" b="1" dirty="0">
                <a:solidFill>
                  <a:srgbClr val="C00000"/>
                </a:solidFill>
                <a:ea typeface="大黑体"/>
              </a:rPr>
              <a:t>个不同的传递函数</a:t>
            </a:r>
            <a:r>
              <a:rPr lang="zh-CN" altLang="en-US" sz="2400" b="1" dirty="0">
                <a:ea typeface="大黑体" charset="-122"/>
              </a:rPr>
              <a:t>：</a:t>
            </a:r>
          </a:p>
          <a:p>
            <a:pPr eaLnBrk="1" hangingPunct="1">
              <a:lnSpc>
                <a:spcPct val="90000"/>
              </a:lnSpc>
              <a:buFontTx/>
              <a:buNone/>
            </a:pPr>
            <a:r>
              <a:rPr lang="zh-CN" altLang="en-US" sz="2400" b="1" dirty="0">
                <a:ea typeface="大黑体" charset="-122"/>
              </a:rPr>
              <a:t>     </a:t>
            </a:r>
            <a:r>
              <a:rPr lang="en-US" altLang="zh-CN" sz="2400" b="1" dirty="0">
                <a:ea typeface="大黑体" charset="-122"/>
              </a:rPr>
              <a:t>H</a:t>
            </a:r>
            <a:r>
              <a:rPr lang="en-US" altLang="zh-CN" sz="2400" b="1" baseline="-25000" dirty="0">
                <a:ea typeface="大黑体" charset="-122"/>
              </a:rPr>
              <a:t>1</a:t>
            </a:r>
            <a:r>
              <a:rPr lang="en-US" altLang="zh-CN" sz="2400" b="1" dirty="0">
                <a:ea typeface="大黑体" charset="-122"/>
              </a:rPr>
              <a:t>  (</a:t>
            </a:r>
            <a:r>
              <a:rPr lang="el-GR" altLang="zh-CN" sz="2400" dirty="0">
                <a:ea typeface="大黑体" charset="-122"/>
                <a:cs typeface="Times New Roman" panose="02020603050405020304" pitchFamily="18" charset="0"/>
              </a:rPr>
              <a:t>τ</a:t>
            </a:r>
            <a:r>
              <a:rPr lang="en-US" altLang="zh-CN" sz="2400" dirty="0">
                <a:ea typeface="大黑体" charset="-122"/>
                <a:cs typeface="Times New Roman" panose="02020603050405020304" pitchFamily="18" charset="0"/>
              </a:rPr>
              <a:t>, t</a:t>
            </a:r>
            <a:r>
              <a:rPr lang="en-US" altLang="zh-CN" sz="2400" dirty="0">
                <a:latin typeface="大黑体" charset="-122"/>
                <a:ea typeface="大黑体" charset="-122"/>
                <a:cs typeface="Times New Roman" panose="02020603050405020304" pitchFamily="18" charset="0"/>
              </a:rPr>
              <a:t>, </a:t>
            </a:r>
            <a:r>
              <a:rPr lang="el-GR" altLang="zh-CN" sz="2400" dirty="0">
                <a:solidFill>
                  <a:schemeClr val="tx1"/>
                </a:solidFill>
              </a:rPr>
              <a:t>φ</a:t>
            </a:r>
            <a:r>
              <a:rPr lang="en-US" altLang="zh-CN" sz="2400" dirty="0">
                <a:ea typeface="大黑体" charset="-122"/>
              </a:rPr>
              <a:t>)</a:t>
            </a:r>
            <a:r>
              <a:rPr lang="en-US" altLang="zh-CN" sz="2400" dirty="0">
                <a:latin typeface="大黑体" charset="-122"/>
                <a:ea typeface="大黑体" charset="-122"/>
              </a:rPr>
              <a:t> </a:t>
            </a:r>
            <a:r>
              <a:rPr lang="zh-CN" altLang="en-US" sz="2400" dirty="0">
                <a:latin typeface="大黑体" charset="-122"/>
                <a:ea typeface="大黑体" charset="-122"/>
              </a:rPr>
              <a:t>，  </a:t>
            </a:r>
            <a:r>
              <a:rPr lang="en-US" altLang="zh-CN" sz="2400" b="1" dirty="0">
                <a:ea typeface="大黑体" charset="-122"/>
              </a:rPr>
              <a:t>H</a:t>
            </a:r>
            <a:r>
              <a:rPr lang="en-US" altLang="zh-CN" sz="2400" b="1" baseline="-25000" dirty="0">
                <a:ea typeface="大黑体" charset="-122"/>
              </a:rPr>
              <a:t>2</a:t>
            </a:r>
            <a:r>
              <a:rPr lang="en-US" altLang="zh-CN" sz="2400" b="1" dirty="0">
                <a:ea typeface="大黑体" charset="-122"/>
              </a:rPr>
              <a:t>  (</a:t>
            </a:r>
            <a:r>
              <a:rPr lang="el-GR" altLang="zh-CN" sz="2400" dirty="0">
                <a:ea typeface="大黑体" charset="-122"/>
              </a:rPr>
              <a:t>τ</a:t>
            </a:r>
            <a:r>
              <a:rPr lang="en-US" altLang="zh-CN" sz="2400" dirty="0">
                <a:ea typeface="大黑体" charset="-122"/>
              </a:rPr>
              <a:t>, t</a:t>
            </a:r>
            <a:r>
              <a:rPr lang="en-US" altLang="zh-CN" sz="2400" dirty="0">
                <a:latin typeface="大黑体" charset="-122"/>
                <a:ea typeface="大黑体" charset="-122"/>
              </a:rPr>
              <a:t>, r</a:t>
            </a:r>
            <a:r>
              <a:rPr lang="en-US" altLang="zh-CN" sz="2400" dirty="0">
                <a:ea typeface="大黑体" charset="-122"/>
              </a:rPr>
              <a:t>)</a:t>
            </a:r>
            <a:r>
              <a:rPr lang="zh-CN" altLang="en-US" sz="2400" dirty="0">
                <a:ea typeface="大黑体" charset="-122"/>
              </a:rPr>
              <a:t>，</a:t>
            </a:r>
          </a:p>
          <a:p>
            <a:pPr eaLnBrk="1" hangingPunct="1">
              <a:lnSpc>
                <a:spcPct val="90000"/>
              </a:lnSpc>
              <a:buFontTx/>
              <a:buNone/>
            </a:pPr>
            <a:r>
              <a:rPr lang="zh-CN" altLang="en-US" sz="2400" b="1" dirty="0">
                <a:ea typeface="大黑体" charset="-122"/>
              </a:rPr>
              <a:t>	 </a:t>
            </a:r>
            <a:r>
              <a:rPr lang="en-US" altLang="zh-CN" sz="2400" b="1" dirty="0">
                <a:ea typeface="大黑体" charset="-122"/>
              </a:rPr>
              <a:t>H</a:t>
            </a:r>
            <a:r>
              <a:rPr lang="en-US" altLang="zh-CN" sz="2400" b="1" baseline="-25000" dirty="0">
                <a:ea typeface="大黑体" charset="-122"/>
              </a:rPr>
              <a:t>3</a:t>
            </a:r>
            <a:r>
              <a:rPr lang="en-US" altLang="zh-CN" sz="2400" b="1" dirty="0">
                <a:ea typeface="大黑体" charset="-122"/>
              </a:rPr>
              <a:t>  (</a:t>
            </a:r>
            <a:r>
              <a:rPr lang="el-GR" altLang="zh-CN" sz="2400" dirty="0">
                <a:ea typeface="大黑体" charset="-122"/>
              </a:rPr>
              <a:t>τ</a:t>
            </a:r>
            <a:r>
              <a:rPr lang="en-US" altLang="zh-CN" sz="2400" dirty="0">
                <a:ea typeface="大黑体" charset="-122"/>
              </a:rPr>
              <a:t>, </a:t>
            </a:r>
            <a:r>
              <a:rPr lang="el-GR" altLang="zh-CN" sz="2400" dirty="0">
                <a:ea typeface="大黑体" charset="-122"/>
              </a:rPr>
              <a:t>ν</a:t>
            </a:r>
            <a:r>
              <a:rPr lang="en-US" altLang="zh-CN" sz="2400" dirty="0">
                <a:latin typeface="大黑体" charset="-122"/>
                <a:ea typeface="大黑体" charset="-122"/>
              </a:rPr>
              <a:t>, </a:t>
            </a:r>
            <a:r>
              <a:rPr lang="el-GR" altLang="zh-CN" sz="2400" dirty="0">
                <a:solidFill>
                  <a:schemeClr val="tx1"/>
                </a:solidFill>
              </a:rPr>
              <a:t>φ</a:t>
            </a:r>
            <a:r>
              <a:rPr lang="en-US" altLang="zh-CN" sz="2400" dirty="0">
                <a:ea typeface="大黑体" charset="-122"/>
              </a:rPr>
              <a:t>)</a:t>
            </a:r>
            <a:r>
              <a:rPr lang="zh-CN" altLang="en-US" sz="2400" dirty="0">
                <a:ea typeface="大黑体" charset="-122"/>
              </a:rPr>
              <a:t>，    </a:t>
            </a:r>
            <a:r>
              <a:rPr lang="en-US" altLang="zh-CN" sz="2400" b="1" dirty="0">
                <a:ea typeface="大黑体" charset="-122"/>
              </a:rPr>
              <a:t>H</a:t>
            </a:r>
            <a:r>
              <a:rPr lang="en-US" altLang="zh-CN" sz="2400" b="1" baseline="-25000" dirty="0">
                <a:ea typeface="大黑体" charset="-122"/>
              </a:rPr>
              <a:t>4</a:t>
            </a:r>
            <a:r>
              <a:rPr lang="en-US" altLang="zh-CN" sz="2400" b="1" dirty="0">
                <a:ea typeface="大黑体" charset="-122"/>
              </a:rPr>
              <a:t>  (</a:t>
            </a:r>
            <a:r>
              <a:rPr lang="el-GR" altLang="zh-CN" sz="2400" dirty="0">
                <a:ea typeface="大黑体" charset="-122"/>
              </a:rPr>
              <a:t>τ</a:t>
            </a:r>
            <a:r>
              <a:rPr lang="en-US" altLang="zh-CN" sz="2400" dirty="0">
                <a:ea typeface="大黑体" charset="-122"/>
              </a:rPr>
              <a:t>, </a:t>
            </a:r>
            <a:r>
              <a:rPr lang="el-GR" altLang="zh-CN" sz="2400" dirty="0">
                <a:ea typeface="大黑体" charset="-122"/>
              </a:rPr>
              <a:t>ν</a:t>
            </a:r>
            <a:r>
              <a:rPr lang="en-US" altLang="zh-CN" sz="2400" dirty="0">
                <a:latin typeface="大黑体" charset="-122"/>
                <a:ea typeface="大黑体" charset="-122"/>
              </a:rPr>
              <a:t>, r</a:t>
            </a:r>
            <a:r>
              <a:rPr lang="en-US" altLang="zh-CN" sz="2400" dirty="0">
                <a:ea typeface="大黑体" charset="-122"/>
              </a:rPr>
              <a:t>)</a:t>
            </a:r>
            <a:r>
              <a:rPr lang="zh-CN" altLang="en-US" sz="2400" dirty="0">
                <a:ea typeface="大黑体" charset="-122"/>
              </a:rPr>
              <a:t>，</a:t>
            </a:r>
          </a:p>
          <a:p>
            <a:pPr eaLnBrk="1" hangingPunct="1">
              <a:lnSpc>
                <a:spcPct val="90000"/>
              </a:lnSpc>
              <a:buFontTx/>
              <a:buNone/>
            </a:pPr>
            <a:r>
              <a:rPr lang="zh-CN" altLang="en-US" sz="2400" b="1" dirty="0">
                <a:ea typeface="大黑体" charset="-122"/>
              </a:rPr>
              <a:t>	 </a:t>
            </a:r>
            <a:r>
              <a:rPr lang="en-US" altLang="zh-CN" sz="2400" b="1" dirty="0">
                <a:ea typeface="大黑体" charset="-122"/>
              </a:rPr>
              <a:t>H</a:t>
            </a:r>
            <a:r>
              <a:rPr lang="en-US" altLang="zh-CN" sz="2400" b="1" baseline="-25000" dirty="0">
                <a:ea typeface="大黑体" charset="-122"/>
              </a:rPr>
              <a:t>5</a:t>
            </a:r>
            <a:r>
              <a:rPr lang="en-US" altLang="zh-CN" sz="2400" b="1" dirty="0">
                <a:ea typeface="大黑体" charset="-122"/>
              </a:rPr>
              <a:t>  ( </a:t>
            </a:r>
            <a:r>
              <a:rPr lang="en-US" altLang="zh-CN" sz="2400" dirty="0">
                <a:ea typeface="大黑体" charset="-122"/>
              </a:rPr>
              <a:t>f, </a:t>
            </a:r>
            <a:r>
              <a:rPr lang="en-US" altLang="zh-CN" sz="2400" dirty="0">
                <a:latin typeface="大黑体" charset="-122"/>
                <a:ea typeface="大黑体" charset="-122"/>
              </a:rPr>
              <a:t>t, </a:t>
            </a:r>
            <a:r>
              <a:rPr lang="el-GR" altLang="zh-CN" sz="2400" dirty="0">
                <a:solidFill>
                  <a:schemeClr val="tx1"/>
                </a:solidFill>
              </a:rPr>
              <a:t>φ</a:t>
            </a:r>
            <a:r>
              <a:rPr lang="en-US" altLang="zh-CN" sz="2400" dirty="0">
                <a:ea typeface="大黑体" charset="-122"/>
              </a:rPr>
              <a:t>)</a:t>
            </a:r>
            <a:r>
              <a:rPr lang="zh-CN" altLang="en-US" sz="2400" dirty="0">
                <a:ea typeface="大黑体" charset="-122"/>
              </a:rPr>
              <a:t>，    </a:t>
            </a:r>
            <a:r>
              <a:rPr lang="en-US" altLang="zh-CN" sz="2400" b="1" dirty="0">
                <a:ea typeface="大黑体" charset="-122"/>
              </a:rPr>
              <a:t>H</a:t>
            </a:r>
            <a:r>
              <a:rPr lang="en-US" altLang="zh-CN" sz="2400" b="1" baseline="-25000" dirty="0">
                <a:ea typeface="大黑体" charset="-122"/>
              </a:rPr>
              <a:t>6</a:t>
            </a:r>
            <a:r>
              <a:rPr lang="en-US" altLang="zh-CN" sz="2400" b="1" dirty="0">
                <a:ea typeface="大黑体" charset="-122"/>
              </a:rPr>
              <a:t>  ( </a:t>
            </a:r>
            <a:r>
              <a:rPr lang="en-US" altLang="zh-CN" sz="2400" dirty="0">
                <a:ea typeface="大黑体" charset="-122"/>
              </a:rPr>
              <a:t>f, </a:t>
            </a:r>
            <a:r>
              <a:rPr lang="en-US" altLang="zh-CN" sz="2400" dirty="0">
                <a:latin typeface="大黑体" charset="-122"/>
                <a:ea typeface="大黑体" charset="-122"/>
              </a:rPr>
              <a:t>t, </a:t>
            </a:r>
            <a:r>
              <a:rPr lang="en-US" altLang="zh-CN" sz="2400" dirty="0">
                <a:ea typeface="大黑体" charset="-122"/>
              </a:rPr>
              <a:t>r)</a:t>
            </a:r>
            <a:r>
              <a:rPr lang="zh-CN" altLang="en-US" sz="2400" dirty="0">
                <a:ea typeface="大黑体" charset="-122"/>
              </a:rPr>
              <a:t>，</a:t>
            </a:r>
          </a:p>
          <a:p>
            <a:pPr eaLnBrk="1" hangingPunct="1">
              <a:lnSpc>
                <a:spcPct val="90000"/>
              </a:lnSpc>
              <a:buFontTx/>
              <a:buNone/>
            </a:pPr>
            <a:r>
              <a:rPr lang="zh-CN" altLang="en-US" sz="2400" b="1" dirty="0">
                <a:ea typeface="大黑体" charset="-122"/>
              </a:rPr>
              <a:t>     </a:t>
            </a:r>
            <a:r>
              <a:rPr lang="en-US" altLang="zh-CN" sz="2400" b="1" dirty="0">
                <a:ea typeface="大黑体" charset="-122"/>
              </a:rPr>
              <a:t>H</a:t>
            </a:r>
            <a:r>
              <a:rPr lang="en-US" altLang="zh-CN" sz="2400" b="1" baseline="-25000" dirty="0">
                <a:ea typeface="大黑体" charset="-122"/>
              </a:rPr>
              <a:t>7</a:t>
            </a:r>
            <a:r>
              <a:rPr lang="en-US" altLang="zh-CN" sz="2400" b="1" dirty="0">
                <a:ea typeface="大黑体" charset="-122"/>
              </a:rPr>
              <a:t>  ( </a:t>
            </a:r>
            <a:r>
              <a:rPr lang="en-US" altLang="zh-CN" sz="2400" dirty="0">
                <a:ea typeface="大黑体" charset="-122"/>
              </a:rPr>
              <a:t>f, </a:t>
            </a:r>
            <a:r>
              <a:rPr lang="el-GR" altLang="zh-CN" sz="2400" dirty="0">
                <a:ea typeface="大黑体" charset="-122"/>
              </a:rPr>
              <a:t>ν</a:t>
            </a:r>
            <a:r>
              <a:rPr lang="en-US" altLang="zh-CN" sz="2400" dirty="0">
                <a:latin typeface="大黑体" charset="-122"/>
                <a:ea typeface="大黑体" charset="-122"/>
              </a:rPr>
              <a:t>,</a:t>
            </a:r>
            <a:r>
              <a:rPr lang="el-GR" altLang="zh-CN" sz="2400" dirty="0">
                <a:solidFill>
                  <a:schemeClr val="tx1"/>
                </a:solidFill>
              </a:rPr>
              <a:t>φ</a:t>
            </a:r>
            <a:r>
              <a:rPr lang="en-US" altLang="zh-CN" sz="2400" dirty="0">
                <a:ea typeface="大黑体" charset="-122"/>
              </a:rPr>
              <a:t>)</a:t>
            </a:r>
            <a:r>
              <a:rPr lang="zh-CN" altLang="en-US" sz="2400" dirty="0">
                <a:ea typeface="大黑体" charset="-122"/>
              </a:rPr>
              <a:t>，     </a:t>
            </a:r>
            <a:r>
              <a:rPr lang="en-US" altLang="zh-CN" sz="2400" b="1" dirty="0">
                <a:ea typeface="大黑体" charset="-122"/>
              </a:rPr>
              <a:t>H</a:t>
            </a:r>
            <a:r>
              <a:rPr lang="en-US" altLang="zh-CN" sz="2400" b="1" baseline="-25000" dirty="0">
                <a:ea typeface="大黑体" charset="-122"/>
              </a:rPr>
              <a:t>8</a:t>
            </a:r>
            <a:r>
              <a:rPr lang="en-US" altLang="zh-CN" sz="2400" b="1" dirty="0">
                <a:ea typeface="大黑体" charset="-122"/>
              </a:rPr>
              <a:t>  ( </a:t>
            </a:r>
            <a:r>
              <a:rPr lang="en-US" altLang="zh-CN" sz="2400" dirty="0">
                <a:ea typeface="大黑体" charset="-122"/>
              </a:rPr>
              <a:t>f, </a:t>
            </a:r>
            <a:r>
              <a:rPr lang="el-GR" altLang="zh-CN" sz="2400" dirty="0">
                <a:ea typeface="大黑体" charset="-122"/>
              </a:rPr>
              <a:t>ν</a:t>
            </a:r>
            <a:r>
              <a:rPr lang="en-US" altLang="zh-CN" sz="2400" dirty="0">
                <a:latin typeface="大黑体" charset="-122"/>
                <a:ea typeface="大黑体" charset="-122"/>
              </a:rPr>
              <a:t>, </a:t>
            </a:r>
            <a:r>
              <a:rPr lang="en-US" altLang="zh-CN" sz="2400" dirty="0">
                <a:ea typeface="大黑体" charset="-122"/>
              </a:rPr>
              <a:t>r)</a:t>
            </a:r>
          </a:p>
          <a:p>
            <a:pPr eaLnBrk="1" hangingPunct="1">
              <a:lnSpc>
                <a:spcPct val="90000"/>
              </a:lnSpc>
            </a:pPr>
            <a:endParaRPr lang="en-US" altLang="zh-CN" sz="2000" dirty="0"/>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24</a:t>
            </a:fld>
            <a:endParaRPr lang="en-GB" altLang="zh-CN"/>
          </a:p>
        </p:txBody>
      </p:sp>
    </p:spTree>
    <p:extLst>
      <p:ext uri="{BB962C8B-B14F-4D97-AF65-F5344CB8AC3E}">
        <p14:creationId xmlns:p14="http://schemas.microsoft.com/office/powerpoint/2010/main" val="225888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3" name="Group 48"/>
          <p:cNvGrpSpPr>
            <a:grpSpLocks/>
          </p:cNvGrpSpPr>
          <p:nvPr/>
        </p:nvGrpSpPr>
        <p:grpSpPr bwMode="auto">
          <a:xfrm>
            <a:off x="1066800" y="1636713"/>
            <a:ext cx="6643688" cy="3724275"/>
            <a:chOff x="672" y="1031"/>
            <a:chExt cx="4185" cy="2346"/>
          </a:xfrm>
        </p:grpSpPr>
        <p:sp>
          <p:nvSpPr>
            <p:cNvPr id="40964" name="Rectangle 5"/>
            <p:cNvSpPr>
              <a:spLocks noChangeArrowheads="1"/>
            </p:cNvSpPr>
            <p:nvPr/>
          </p:nvSpPr>
          <p:spPr bwMode="auto">
            <a:xfrm>
              <a:off x="672" y="1144"/>
              <a:ext cx="928" cy="296"/>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dirty="0"/>
                <a:t>H</a:t>
              </a:r>
              <a:r>
                <a:rPr lang="en-US" altLang="zh-CN" b="1" baseline="-25000" dirty="0"/>
                <a:t>1</a:t>
              </a:r>
              <a:r>
                <a:rPr lang="en-US" altLang="zh-CN" b="1" dirty="0"/>
                <a:t>  (</a:t>
              </a:r>
              <a:r>
                <a:rPr lang="el-GR" altLang="zh-CN" dirty="0"/>
                <a:t>τ</a:t>
              </a:r>
              <a:r>
                <a:rPr lang="en-US" altLang="zh-CN" dirty="0"/>
                <a:t>,  t, </a:t>
              </a:r>
              <a:r>
                <a:rPr lang="el-GR" altLang="zh-CN" dirty="0">
                  <a:solidFill>
                    <a:schemeClr val="tx1"/>
                  </a:solidFill>
                  <a:ea typeface="仿宋_GB2312" pitchFamily="49" charset="-122"/>
                </a:rPr>
                <a:t>φ</a:t>
              </a:r>
              <a:r>
                <a:rPr lang="en-US" altLang="zh-CN" dirty="0"/>
                <a:t>)</a:t>
              </a:r>
            </a:p>
          </p:txBody>
        </p:sp>
        <p:sp>
          <p:nvSpPr>
            <p:cNvPr id="40965" name="Rectangle 6"/>
            <p:cNvSpPr>
              <a:spLocks noChangeArrowheads="1"/>
            </p:cNvSpPr>
            <p:nvPr/>
          </p:nvSpPr>
          <p:spPr bwMode="auto">
            <a:xfrm>
              <a:off x="3913" y="1121"/>
              <a:ext cx="928" cy="296"/>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H</a:t>
              </a:r>
              <a:r>
                <a:rPr lang="en-US" altLang="zh-CN" b="1" baseline="-25000"/>
                <a:t>2</a:t>
              </a:r>
              <a:r>
                <a:rPr lang="en-US" altLang="zh-CN" b="1"/>
                <a:t>  (</a:t>
              </a:r>
              <a:r>
                <a:rPr lang="el-GR" altLang="zh-CN"/>
                <a:t>τ</a:t>
              </a:r>
              <a:r>
                <a:rPr lang="en-US" altLang="zh-CN"/>
                <a:t>,  t, r)</a:t>
              </a:r>
            </a:p>
          </p:txBody>
        </p:sp>
        <p:sp>
          <p:nvSpPr>
            <p:cNvPr id="40966" name="Rectangle 7"/>
            <p:cNvSpPr>
              <a:spLocks noChangeArrowheads="1"/>
            </p:cNvSpPr>
            <p:nvPr/>
          </p:nvSpPr>
          <p:spPr bwMode="auto">
            <a:xfrm>
              <a:off x="721" y="3081"/>
              <a:ext cx="928" cy="296"/>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H</a:t>
              </a:r>
              <a:r>
                <a:rPr lang="en-US" altLang="zh-CN" b="1" baseline="-25000"/>
                <a:t>5</a:t>
              </a:r>
              <a:r>
                <a:rPr lang="en-US" altLang="zh-CN" b="1"/>
                <a:t>  ( </a:t>
              </a:r>
              <a:r>
                <a:rPr lang="en-US" altLang="zh-CN"/>
                <a:t>f,  t, </a:t>
              </a:r>
              <a:r>
                <a:rPr lang="el-GR" altLang="zh-CN">
                  <a:solidFill>
                    <a:schemeClr val="tx1"/>
                  </a:solidFill>
                  <a:ea typeface="仿宋_GB2312" pitchFamily="49" charset="-122"/>
                </a:rPr>
                <a:t>φ</a:t>
              </a:r>
              <a:r>
                <a:rPr lang="en-US" altLang="zh-CN"/>
                <a:t>)</a:t>
              </a:r>
            </a:p>
          </p:txBody>
        </p:sp>
        <p:sp>
          <p:nvSpPr>
            <p:cNvPr id="40967" name="Rectangle 8"/>
            <p:cNvSpPr>
              <a:spLocks noChangeArrowheads="1"/>
            </p:cNvSpPr>
            <p:nvPr/>
          </p:nvSpPr>
          <p:spPr bwMode="auto">
            <a:xfrm>
              <a:off x="3929" y="3025"/>
              <a:ext cx="928" cy="296"/>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H</a:t>
              </a:r>
              <a:r>
                <a:rPr lang="en-US" altLang="zh-CN" b="1" baseline="-25000"/>
                <a:t>6</a:t>
              </a:r>
              <a:r>
                <a:rPr lang="en-US" altLang="zh-CN" b="1"/>
                <a:t>  ( </a:t>
              </a:r>
              <a:r>
                <a:rPr lang="en-US" altLang="zh-CN"/>
                <a:t>f,  t, r)</a:t>
              </a:r>
            </a:p>
          </p:txBody>
        </p:sp>
        <p:sp>
          <p:nvSpPr>
            <p:cNvPr id="40968" name="Rectangle 9"/>
            <p:cNvSpPr>
              <a:spLocks noChangeArrowheads="1"/>
            </p:cNvSpPr>
            <p:nvPr/>
          </p:nvSpPr>
          <p:spPr bwMode="auto">
            <a:xfrm>
              <a:off x="1417" y="1881"/>
              <a:ext cx="928" cy="296"/>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H</a:t>
              </a:r>
              <a:r>
                <a:rPr lang="en-US" altLang="zh-CN" b="1" baseline="-25000"/>
                <a:t>3</a:t>
              </a:r>
              <a:r>
                <a:rPr lang="en-US" altLang="zh-CN" b="1"/>
                <a:t>(</a:t>
              </a:r>
              <a:r>
                <a:rPr lang="el-GR" altLang="zh-CN"/>
                <a:t>τ</a:t>
              </a:r>
              <a:r>
                <a:rPr lang="en-US" altLang="zh-CN"/>
                <a:t>, </a:t>
              </a:r>
              <a:r>
                <a:rPr lang="el-GR" altLang="zh-CN">
                  <a:ea typeface="仿宋_GB2312" pitchFamily="49" charset="-122"/>
                </a:rPr>
                <a:t>ν</a:t>
              </a:r>
              <a:r>
                <a:rPr lang="en-US" altLang="zh-CN"/>
                <a:t>, </a:t>
              </a:r>
              <a:r>
                <a:rPr lang="el-GR" altLang="zh-CN">
                  <a:solidFill>
                    <a:schemeClr val="tx1"/>
                  </a:solidFill>
                  <a:ea typeface="仿宋_GB2312" pitchFamily="49" charset="-122"/>
                </a:rPr>
                <a:t>φ</a:t>
              </a:r>
              <a:r>
                <a:rPr lang="en-US" altLang="zh-CN"/>
                <a:t>)</a:t>
              </a:r>
            </a:p>
          </p:txBody>
        </p:sp>
        <p:sp>
          <p:nvSpPr>
            <p:cNvPr id="40969" name="Rectangle 10"/>
            <p:cNvSpPr>
              <a:spLocks noChangeArrowheads="1"/>
            </p:cNvSpPr>
            <p:nvPr/>
          </p:nvSpPr>
          <p:spPr bwMode="auto">
            <a:xfrm>
              <a:off x="3121" y="1873"/>
              <a:ext cx="928" cy="296"/>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H</a:t>
              </a:r>
              <a:r>
                <a:rPr lang="en-US" altLang="zh-CN" b="1" baseline="-25000"/>
                <a:t>4 </a:t>
              </a:r>
              <a:r>
                <a:rPr lang="en-US" altLang="zh-CN" b="1"/>
                <a:t> (</a:t>
              </a:r>
              <a:r>
                <a:rPr lang="el-GR" altLang="zh-CN"/>
                <a:t>τ</a:t>
              </a:r>
              <a:r>
                <a:rPr lang="en-US" altLang="zh-CN"/>
                <a:t>, </a:t>
              </a:r>
              <a:r>
                <a:rPr lang="el-GR" altLang="zh-CN">
                  <a:ea typeface="仿宋_GB2312" pitchFamily="49" charset="-122"/>
                </a:rPr>
                <a:t>ν</a:t>
              </a:r>
              <a:r>
                <a:rPr lang="en-US" altLang="zh-CN"/>
                <a:t>, r)</a:t>
              </a:r>
            </a:p>
          </p:txBody>
        </p:sp>
        <p:sp>
          <p:nvSpPr>
            <p:cNvPr id="40970" name="Rectangle 11"/>
            <p:cNvSpPr>
              <a:spLocks noChangeArrowheads="1"/>
            </p:cNvSpPr>
            <p:nvPr/>
          </p:nvSpPr>
          <p:spPr bwMode="auto">
            <a:xfrm>
              <a:off x="1433" y="2465"/>
              <a:ext cx="928" cy="296"/>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eaLnBrk="1" hangingPunct="1">
                <a:lnSpc>
                  <a:spcPct val="80000"/>
                </a:lnSpc>
                <a:spcBef>
                  <a:spcPct val="20000"/>
                </a:spcBef>
              </a:pPr>
              <a:r>
                <a:rPr lang="en-US" altLang="zh-CN" b="1"/>
                <a:t>H </a:t>
              </a:r>
              <a:r>
                <a:rPr lang="en-US" altLang="zh-CN" b="1" baseline="-25000"/>
                <a:t>7</a:t>
              </a:r>
              <a:r>
                <a:rPr lang="en-US" altLang="zh-CN" b="1"/>
                <a:t> ( </a:t>
              </a:r>
              <a:r>
                <a:rPr lang="en-US" altLang="zh-CN"/>
                <a:t>f, </a:t>
              </a:r>
              <a:r>
                <a:rPr lang="el-GR" altLang="zh-CN">
                  <a:ea typeface="仿宋_GB2312" pitchFamily="49" charset="-122"/>
                </a:rPr>
                <a:t>ν</a:t>
              </a:r>
              <a:r>
                <a:rPr lang="en-US" altLang="zh-CN"/>
                <a:t>, </a:t>
              </a:r>
              <a:r>
                <a:rPr lang="el-GR" altLang="zh-CN">
                  <a:solidFill>
                    <a:schemeClr val="tx1"/>
                  </a:solidFill>
                  <a:ea typeface="仿宋_GB2312" pitchFamily="49" charset="-122"/>
                </a:rPr>
                <a:t>φ</a:t>
              </a:r>
              <a:r>
                <a:rPr lang="en-US" altLang="zh-CN"/>
                <a:t>)</a:t>
              </a:r>
            </a:p>
          </p:txBody>
        </p:sp>
        <p:sp>
          <p:nvSpPr>
            <p:cNvPr id="40971" name="Rectangle 12"/>
            <p:cNvSpPr>
              <a:spLocks noChangeArrowheads="1"/>
            </p:cNvSpPr>
            <p:nvPr/>
          </p:nvSpPr>
          <p:spPr bwMode="auto">
            <a:xfrm>
              <a:off x="3121" y="2449"/>
              <a:ext cx="928" cy="296"/>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H</a:t>
              </a:r>
              <a:r>
                <a:rPr lang="en-US" altLang="zh-CN" b="1" baseline="-25000"/>
                <a:t>8</a:t>
              </a:r>
              <a:r>
                <a:rPr lang="en-US" altLang="zh-CN" b="1"/>
                <a:t>  ( </a:t>
              </a:r>
              <a:r>
                <a:rPr lang="en-US" altLang="zh-CN"/>
                <a:t>f, </a:t>
              </a:r>
              <a:r>
                <a:rPr lang="el-GR" altLang="zh-CN">
                  <a:ea typeface="仿宋_GB2312" pitchFamily="49" charset="-122"/>
                </a:rPr>
                <a:t>ν</a:t>
              </a:r>
              <a:r>
                <a:rPr lang="en-US" altLang="zh-CN"/>
                <a:t>, r)</a:t>
              </a:r>
            </a:p>
          </p:txBody>
        </p:sp>
        <p:sp>
          <p:nvSpPr>
            <p:cNvPr id="40972" name="Line 24"/>
            <p:cNvSpPr>
              <a:spLocks noChangeShapeType="1"/>
            </p:cNvSpPr>
            <p:nvPr/>
          </p:nvSpPr>
          <p:spPr bwMode="auto">
            <a:xfrm flipV="1">
              <a:off x="1680" y="1296"/>
              <a:ext cx="2136" cy="8"/>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3" name="Line 25"/>
            <p:cNvSpPr>
              <a:spLocks noChangeShapeType="1"/>
            </p:cNvSpPr>
            <p:nvPr/>
          </p:nvSpPr>
          <p:spPr bwMode="auto">
            <a:xfrm flipV="1">
              <a:off x="1705" y="3209"/>
              <a:ext cx="2136" cy="8"/>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4" name="Line 26"/>
            <p:cNvSpPr>
              <a:spLocks noChangeShapeType="1"/>
            </p:cNvSpPr>
            <p:nvPr/>
          </p:nvSpPr>
          <p:spPr bwMode="auto">
            <a:xfrm>
              <a:off x="1056" y="1504"/>
              <a:ext cx="0" cy="1496"/>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5" name="Line 27"/>
            <p:cNvSpPr>
              <a:spLocks noChangeShapeType="1"/>
            </p:cNvSpPr>
            <p:nvPr/>
          </p:nvSpPr>
          <p:spPr bwMode="auto">
            <a:xfrm>
              <a:off x="4393" y="1465"/>
              <a:ext cx="0" cy="1496"/>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6" name="Line 28"/>
            <p:cNvSpPr>
              <a:spLocks noChangeShapeType="1"/>
            </p:cNvSpPr>
            <p:nvPr/>
          </p:nvSpPr>
          <p:spPr bwMode="auto">
            <a:xfrm>
              <a:off x="2376" y="2016"/>
              <a:ext cx="688" cy="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7" name="Line 29"/>
            <p:cNvSpPr>
              <a:spLocks noChangeShapeType="1"/>
            </p:cNvSpPr>
            <p:nvPr/>
          </p:nvSpPr>
          <p:spPr bwMode="auto">
            <a:xfrm>
              <a:off x="2401" y="2593"/>
              <a:ext cx="688" cy="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8" name="Line 30"/>
            <p:cNvSpPr>
              <a:spLocks noChangeShapeType="1"/>
            </p:cNvSpPr>
            <p:nvPr/>
          </p:nvSpPr>
          <p:spPr bwMode="auto">
            <a:xfrm>
              <a:off x="1864" y="2192"/>
              <a:ext cx="0" cy="28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9" name="Line 31"/>
            <p:cNvSpPr>
              <a:spLocks noChangeShapeType="1"/>
            </p:cNvSpPr>
            <p:nvPr/>
          </p:nvSpPr>
          <p:spPr bwMode="auto">
            <a:xfrm>
              <a:off x="3529" y="2177"/>
              <a:ext cx="0" cy="28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0" name="Line 32"/>
            <p:cNvSpPr>
              <a:spLocks noChangeShapeType="1"/>
            </p:cNvSpPr>
            <p:nvPr/>
          </p:nvSpPr>
          <p:spPr bwMode="auto">
            <a:xfrm>
              <a:off x="1504" y="1512"/>
              <a:ext cx="352" cy="32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1" name="Line 33"/>
            <p:cNvSpPr>
              <a:spLocks noChangeShapeType="1"/>
            </p:cNvSpPr>
            <p:nvPr/>
          </p:nvSpPr>
          <p:spPr bwMode="auto">
            <a:xfrm flipV="1">
              <a:off x="3536" y="1480"/>
              <a:ext cx="512" cy="304"/>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2" name="Line 34"/>
            <p:cNvSpPr>
              <a:spLocks noChangeShapeType="1"/>
            </p:cNvSpPr>
            <p:nvPr/>
          </p:nvSpPr>
          <p:spPr bwMode="auto">
            <a:xfrm flipV="1">
              <a:off x="1496" y="2808"/>
              <a:ext cx="352" cy="192"/>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3" name="Line 35"/>
            <p:cNvSpPr>
              <a:spLocks noChangeShapeType="1"/>
            </p:cNvSpPr>
            <p:nvPr/>
          </p:nvSpPr>
          <p:spPr bwMode="auto">
            <a:xfrm>
              <a:off x="3520" y="2792"/>
              <a:ext cx="584" cy="192"/>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4" name="Text Box 36"/>
            <p:cNvSpPr txBox="1">
              <a:spLocks noChangeArrowheads="1"/>
            </p:cNvSpPr>
            <p:nvPr/>
          </p:nvSpPr>
          <p:spPr bwMode="auto">
            <a:xfrm>
              <a:off x="3417" y="2839"/>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85" name="Text Box 37"/>
            <p:cNvSpPr txBox="1">
              <a:spLocks noChangeArrowheads="1"/>
            </p:cNvSpPr>
            <p:nvPr/>
          </p:nvSpPr>
          <p:spPr bwMode="auto">
            <a:xfrm>
              <a:off x="2618" y="2968"/>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86" name="Text Box 38"/>
            <p:cNvSpPr txBox="1">
              <a:spLocks noChangeArrowheads="1"/>
            </p:cNvSpPr>
            <p:nvPr/>
          </p:nvSpPr>
          <p:spPr bwMode="auto">
            <a:xfrm>
              <a:off x="2570" y="1800"/>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87" name="Text Box 39"/>
            <p:cNvSpPr txBox="1">
              <a:spLocks noChangeArrowheads="1"/>
            </p:cNvSpPr>
            <p:nvPr/>
          </p:nvSpPr>
          <p:spPr bwMode="auto">
            <a:xfrm>
              <a:off x="2586" y="2352"/>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88" name="Text Box 40"/>
            <p:cNvSpPr txBox="1">
              <a:spLocks noChangeArrowheads="1"/>
            </p:cNvSpPr>
            <p:nvPr/>
          </p:nvSpPr>
          <p:spPr bwMode="auto">
            <a:xfrm>
              <a:off x="4425" y="2199"/>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89" name="Text Box 41"/>
            <p:cNvSpPr txBox="1">
              <a:spLocks noChangeArrowheads="1"/>
            </p:cNvSpPr>
            <p:nvPr/>
          </p:nvSpPr>
          <p:spPr bwMode="auto">
            <a:xfrm>
              <a:off x="3569" y="2207"/>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90" name="Text Box 42"/>
            <p:cNvSpPr txBox="1">
              <a:spLocks noChangeArrowheads="1"/>
            </p:cNvSpPr>
            <p:nvPr/>
          </p:nvSpPr>
          <p:spPr bwMode="auto">
            <a:xfrm>
              <a:off x="1905" y="2223"/>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91" name="Text Box 43"/>
            <p:cNvSpPr txBox="1">
              <a:spLocks noChangeArrowheads="1"/>
            </p:cNvSpPr>
            <p:nvPr/>
          </p:nvSpPr>
          <p:spPr bwMode="auto">
            <a:xfrm>
              <a:off x="1081" y="2247"/>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92" name="Text Box 44"/>
            <p:cNvSpPr txBox="1">
              <a:spLocks noChangeArrowheads="1"/>
            </p:cNvSpPr>
            <p:nvPr/>
          </p:nvSpPr>
          <p:spPr bwMode="auto">
            <a:xfrm>
              <a:off x="1729" y="1503"/>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93" name="Text Box 45"/>
            <p:cNvSpPr txBox="1">
              <a:spLocks noChangeArrowheads="1"/>
            </p:cNvSpPr>
            <p:nvPr/>
          </p:nvSpPr>
          <p:spPr bwMode="auto">
            <a:xfrm>
              <a:off x="3441" y="1487"/>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94" name="Text Box 46"/>
            <p:cNvSpPr txBox="1">
              <a:spLocks noChangeArrowheads="1"/>
            </p:cNvSpPr>
            <p:nvPr/>
          </p:nvSpPr>
          <p:spPr bwMode="auto">
            <a:xfrm>
              <a:off x="1697" y="2863"/>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sp>
          <p:nvSpPr>
            <p:cNvPr id="40995" name="Text Box 47"/>
            <p:cNvSpPr txBox="1">
              <a:spLocks noChangeArrowheads="1"/>
            </p:cNvSpPr>
            <p:nvPr/>
          </p:nvSpPr>
          <p:spPr bwMode="auto">
            <a:xfrm>
              <a:off x="2529" y="1031"/>
              <a:ext cx="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400" b="1"/>
                <a:t>F.T</a:t>
              </a:r>
            </a:p>
          </p:txBody>
        </p:sp>
      </p:gr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25</a:t>
            </a:fld>
            <a:endParaRPr lang="en-GB" altLang="zh-CN"/>
          </a:p>
        </p:txBody>
      </p:sp>
      <p:sp>
        <p:nvSpPr>
          <p:cNvPr id="38" name="Rectangle 2"/>
          <p:cNvSpPr txBox="1">
            <a:spLocks noChangeArrowheads="1"/>
          </p:cNvSpPr>
          <p:nvPr/>
        </p:nvSpPr>
        <p:spPr bwMode="auto">
          <a:xfrm>
            <a:off x="511445" y="300387"/>
            <a:ext cx="91440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zh-CN" altLang="en-US" b="1" kern="0" dirty="0">
                <a:solidFill>
                  <a:srgbClr val="002060"/>
                </a:solidFill>
                <a:latin typeface="黑体" panose="02010609060101010101" pitchFamily="49" charset="-122"/>
                <a:ea typeface="黑体" panose="02010609060101010101" pitchFamily="49" charset="-122"/>
              </a:rPr>
              <a:t>色散</a:t>
            </a:r>
            <a:r>
              <a:rPr lang="en-US" altLang="zh-CN" b="1" kern="0" dirty="0">
                <a:solidFill>
                  <a:srgbClr val="002060"/>
                </a:solidFill>
                <a:latin typeface="黑体" panose="02010609060101010101" pitchFamily="49" charset="-122"/>
                <a:ea typeface="黑体" panose="02010609060101010101" pitchFamily="49" charset="-122"/>
              </a:rPr>
              <a:t>-</a:t>
            </a:r>
            <a:r>
              <a:rPr lang="zh-CN" altLang="en-US" b="1" kern="0" dirty="0">
                <a:solidFill>
                  <a:srgbClr val="002060"/>
                </a:solidFill>
                <a:latin typeface="黑体" panose="02010609060101010101" pitchFamily="49" charset="-122"/>
                <a:ea typeface="黑体" panose="02010609060101010101" pitchFamily="49" charset="-122"/>
              </a:rPr>
              <a:t>时变</a:t>
            </a:r>
            <a:r>
              <a:rPr lang="en-US" altLang="zh-CN" b="1" kern="0" dirty="0">
                <a:solidFill>
                  <a:srgbClr val="002060"/>
                </a:solidFill>
                <a:latin typeface="黑体" panose="02010609060101010101" pitchFamily="49" charset="-122"/>
                <a:ea typeface="黑体" panose="02010609060101010101" pitchFamily="49" charset="-122"/>
              </a:rPr>
              <a:t>-</a:t>
            </a:r>
            <a:r>
              <a:rPr lang="zh-CN" altLang="en-US" b="1" kern="0" dirty="0">
                <a:solidFill>
                  <a:srgbClr val="002060"/>
                </a:solidFill>
                <a:latin typeface="黑体" panose="02010609060101010101" pitchFamily="49" charset="-122"/>
                <a:ea typeface="黑体" panose="02010609060101010101" pitchFamily="49" charset="-122"/>
              </a:rPr>
              <a:t>弥散信道的传递特性（续） </a:t>
            </a:r>
          </a:p>
        </p:txBody>
      </p:sp>
      <p:sp>
        <p:nvSpPr>
          <p:cNvPr id="3" name="文本框 2"/>
          <p:cNvSpPr txBox="1"/>
          <p:nvPr/>
        </p:nvSpPr>
        <p:spPr>
          <a:xfrm>
            <a:off x="1810678" y="5780088"/>
            <a:ext cx="4863832" cy="769441"/>
          </a:xfrm>
          <a:prstGeom prst="rect">
            <a:avLst/>
          </a:prstGeom>
          <a:noFill/>
        </p:spPr>
        <p:txBody>
          <a:bodyPr wrap="none" rtlCol="0">
            <a:spAutoFit/>
          </a:bodyPr>
          <a:lstStyle/>
          <a:p>
            <a:r>
              <a:rPr lang="en-US" altLang="zh-CN" sz="4400" dirty="0">
                <a:solidFill>
                  <a:srgbClr val="FF0000"/>
                </a:solidFill>
              </a:rPr>
              <a:t>12</a:t>
            </a:r>
            <a:r>
              <a:rPr lang="zh-CN" altLang="en-US" sz="4400" dirty="0">
                <a:solidFill>
                  <a:srgbClr val="FF0000"/>
                </a:solidFill>
              </a:rPr>
              <a:t>对傅里叶变换对</a:t>
            </a:r>
          </a:p>
        </p:txBody>
      </p:sp>
    </p:spTree>
    <p:extLst>
      <p:ext uri="{BB962C8B-B14F-4D97-AF65-F5344CB8AC3E}">
        <p14:creationId xmlns:p14="http://schemas.microsoft.com/office/powerpoint/2010/main" val="244050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60400" y="165100"/>
            <a:ext cx="7772400" cy="1143000"/>
          </a:xfrm>
        </p:spPr>
        <p:txBody>
          <a:bodyPr/>
          <a:lstStyle/>
          <a:p>
            <a:pPr eaLnBrk="1" hangingPunct="1"/>
            <a:r>
              <a:rPr lang="zh-CN" altLang="en-US" sz="5400" b="1" dirty="0">
                <a:latin typeface="黑体" panose="02010609060101010101" pitchFamily="49" charset="-122"/>
                <a:ea typeface="黑体" panose="02010609060101010101" pitchFamily="49" charset="-122"/>
              </a:rPr>
              <a:t>对时间扩展的讨论 </a:t>
            </a:r>
          </a:p>
        </p:txBody>
      </p:sp>
      <p:sp>
        <p:nvSpPr>
          <p:cNvPr id="41987" name="Rectangle 3"/>
          <p:cNvSpPr>
            <a:spLocks noGrp="1" noChangeArrowheads="1"/>
          </p:cNvSpPr>
          <p:nvPr>
            <p:ph type="body" sz="half" idx="1"/>
          </p:nvPr>
        </p:nvSpPr>
        <p:spPr>
          <a:xfrm>
            <a:off x="596900" y="1682750"/>
            <a:ext cx="3810000" cy="520700"/>
          </a:xfrm>
        </p:spPr>
        <p:txBody>
          <a:bodyPr/>
          <a:lstStyle/>
          <a:p>
            <a:pPr eaLnBrk="1" hangingPunct="1">
              <a:buFont typeface="Wingdings" panose="05000000000000000000" pitchFamily="2" charset="2"/>
              <a:buChar char="l"/>
            </a:pPr>
            <a:r>
              <a:rPr lang="zh-CN" altLang="en-US" sz="2000" b="1">
                <a:ea typeface="大黑体" charset="-122"/>
              </a:rPr>
              <a:t>从发送端到接收端有两条路径，其路径长度分别为</a:t>
            </a:r>
            <a:r>
              <a:rPr lang="en-US" altLang="zh-CN" sz="2000" b="1">
                <a:ea typeface="大黑体" charset="-122"/>
              </a:rPr>
              <a:t>r</a:t>
            </a:r>
            <a:r>
              <a:rPr lang="en-US" altLang="zh-CN" sz="2000" b="1" baseline="-25000">
                <a:ea typeface="大黑体" charset="-122"/>
              </a:rPr>
              <a:t>1</a:t>
            </a:r>
            <a:r>
              <a:rPr lang="zh-CN" altLang="en-US" sz="2000" b="1">
                <a:ea typeface="大黑体" charset="-122"/>
              </a:rPr>
              <a:t>和</a:t>
            </a:r>
            <a:r>
              <a:rPr lang="en-US" altLang="zh-CN" sz="2000" b="1">
                <a:ea typeface="大黑体" charset="-122"/>
              </a:rPr>
              <a:t>r</a:t>
            </a:r>
            <a:r>
              <a:rPr lang="en-US" altLang="zh-CN" sz="2000" b="1" baseline="-25000">
                <a:ea typeface="大黑体" charset="-122"/>
              </a:rPr>
              <a:t>2</a:t>
            </a:r>
          </a:p>
        </p:txBody>
      </p:sp>
      <p:sp>
        <p:nvSpPr>
          <p:cNvPr id="41988" name="Rectangle 17"/>
          <p:cNvSpPr>
            <a:spLocks noGrp="1" noChangeArrowheads="1"/>
          </p:cNvSpPr>
          <p:nvPr>
            <p:ph type="body" sz="half" idx="2"/>
          </p:nvPr>
        </p:nvSpPr>
        <p:spPr>
          <a:xfrm>
            <a:off x="4686300" y="1695450"/>
            <a:ext cx="3810000" cy="1333500"/>
          </a:xfrm>
        </p:spPr>
        <p:txBody>
          <a:bodyPr/>
          <a:lstStyle/>
          <a:p>
            <a:pPr eaLnBrk="1" hangingPunct="1">
              <a:lnSpc>
                <a:spcPct val="80000"/>
              </a:lnSpc>
              <a:buFont typeface="Wingdings" panose="05000000000000000000" pitchFamily="2" charset="2"/>
              <a:buChar char="l"/>
            </a:pPr>
            <a:r>
              <a:rPr lang="zh-CN" altLang="en-US" sz="2000" b="1" dirty="0">
                <a:ea typeface="大黑体" charset="-122"/>
              </a:rPr>
              <a:t>不同路径的传播时延差</a:t>
            </a:r>
            <a:r>
              <a:rPr lang="el-GR" altLang="zh-CN" sz="2000" b="1" dirty="0">
                <a:ea typeface="大黑体" charset="-122"/>
                <a:cs typeface="Times New Roman" panose="02020603050405020304" pitchFamily="18" charset="0"/>
              </a:rPr>
              <a:t>Δτ</a:t>
            </a:r>
            <a:r>
              <a:rPr lang="zh-CN" altLang="en-US" sz="2000" b="1" dirty="0">
                <a:ea typeface="大黑体" charset="-122"/>
                <a:cs typeface="Times New Roman" panose="02020603050405020304" pitchFamily="18" charset="0"/>
              </a:rPr>
              <a:t>称为时间扩展</a:t>
            </a:r>
            <a:endParaRPr lang="zh-CN" altLang="en-US" sz="2000" b="1" dirty="0">
              <a:ea typeface="大黑体" charset="-122"/>
            </a:endParaRPr>
          </a:p>
          <a:p>
            <a:pPr eaLnBrk="1" hangingPunct="1">
              <a:lnSpc>
                <a:spcPct val="80000"/>
              </a:lnSpc>
              <a:buFont typeface="Wingdings" panose="05000000000000000000" pitchFamily="2" charset="2"/>
              <a:buChar char="l"/>
            </a:pPr>
            <a:r>
              <a:rPr lang="el-GR" altLang="zh-CN" sz="2000" b="1" dirty="0">
                <a:ea typeface="大黑体" charset="-122"/>
              </a:rPr>
              <a:t>Δτ</a:t>
            </a:r>
            <a:r>
              <a:rPr lang="zh-CN" altLang="en-US" sz="2000" b="1" dirty="0">
                <a:ea typeface="大黑体" charset="-122"/>
              </a:rPr>
              <a:t>＝</a:t>
            </a:r>
            <a:r>
              <a:rPr lang="en-US" altLang="zh-CN" sz="2000" b="1" dirty="0">
                <a:ea typeface="大黑体" charset="-122"/>
              </a:rPr>
              <a:t>(r</a:t>
            </a:r>
            <a:r>
              <a:rPr lang="en-US" altLang="zh-CN" sz="2000" b="1" baseline="-25000" dirty="0">
                <a:ea typeface="大黑体" charset="-122"/>
              </a:rPr>
              <a:t>1</a:t>
            </a:r>
            <a:r>
              <a:rPr lang="en-US" altLang="zh-CN" sz="2000" b="1" dirty="0">
                <a:ea typeface="大黑体" charset="-122"/>
              </a:rPr>
              <a:t>-r</a:t>
            </a:r>
            <a:r>
              <a:rPr lang="en-US" altLang="zh-CN" sz="2000" b="1" baseline="-25000" dirty="0">
                <a:ea typeface="大黑体" charset="-122"/>
              </a:rPr>
              <a:t>2</a:t>
            </a:r>
            <a:r>
              <a:rPr lang="en-US" altLang="zh-CN" sz="2000" b="1" dirty="0">
                <a:ea typeface="大黑体" charset="-122"/>
              </a:rPr>
              <a:t>)/c = </a:t>
            </a:r>
            <a:r>
              <a:rPr lang="el-GR" altLang="zh-CN" sz="2000" b="1" dirty="0">
                <a:ea typeface="大黑体" charset="-122"/>
              </a:rPr>
              <a:t>Δ</a:t>
            </a:r>
            <a:r>
              <a:rPr lang="en-US" altLang="zh-CN" sz="2000" b="1" dirty="0">
                <a:ea typeface="大黑体" charset="-122"/>
              </a:rPr>
              <a:t>r/c</a:t>
            </a:r>
          </a:p>
          <a:p>
            <a:pPr eaLnBrk="1" hangingPunct="1">
              <a:lnSpc>
                <a:spcPct val="80000"/>
              </a:lnSpc>
              <a:buFontTx/>
              <a:buNone/>
            </a:pPr>
            <a:r>
              <a:rPr lang="en-US" altLang="zh-CN" sz="2000" b="1" dirty="0">
                <a:ea typeface="大黑体" charset="-122"/>
              </a:rPr>
              <a:t>	= </a:t>
            </a:r>
            <a:r>
              <a:rPr lang="en-US" altLang="zh-CN" sz="2000" b="1" dirty="0">
                <a:solidFill>
                  <a:srgbClr val="FF0000"/>
                </a:solidFill>
                <a:ea typeface="大黑体" charset="-122"/>
              </a:rPr>
              <a:t>3.3</a:t>
            </a:r>
            <a:r>
              <a:rPr lang="el-GR" altLang="zh-CN" sz="2000" b="1" dirty="0">
                <a:solidFill>
                  <a:srgbClr val="FF0000"/>
                </a:solidFill>
                <a:ea typeface="大黑体" charset="-122"/>
              </a:rPr>
              <a:t>μ</a:t>
            </a:r>
            <a:r>
              <a:rPr lang="en-US" altLang="zh-CN" sz="2000" b="1" dirty="0">
                <a:solidFill>
                  <a:srgbClr val="FF0000"/>
                </a:solidFill>
                <a:ea typeface="大黑体" charset="-122"/>
              </a:rPr>
              <a:t>s∙ </a:t>
            </a:r>
            <a:r>
              <a:rPr lang="el-GR" altLang="zh-CN" sz="2000" b="1" dirty="0">
                <a:solidFill>
                  <a:srgbClr val="FF0000"/>
                </a:solidFill>
                <a:ea typeface="大黑体" charset="-122"/>
              </a:rPr>
              <a:t>Δ</a:t>
            </a:r>
            <a:r>
              <a:rPr lang="en-US" altLang="zh-CN" sz="2000" b="1" dirty="0">
                <a:solidFill>
                  <a:srgbClr val="FF0000"/>
                </a:solidFill>
                <a:ea typeface="大黑体" charset="-122"/>
              </a:rPr>
              <a:t>r(km)</a:t>
            </a:r>
          </a:p>
          <a:p>
            <a:pPr eaLnBrk="1" hangingPunct="1">
              <a:lnSpc>
                <a:spcPct val="80000"/>
              </a:lnSpc>
              <a:buFontTx/>
              <a:buNone/>
            </a:pPr>
            <a:r>
              <a:rPr lang="en-US" altLang="zh-CN" sz="2000" b="1" dirty="0">
                <a:ea typeface="大黑体" charset="-122"/>
              </a:rPr>
              <a:t>	</a:t>
            </a:r>
          </a:p>
        </p:txBody>
      </p:sp>
      <p:grpSp>
        <p:nvGrpSpPr>
          <p:cNvPr id="41989" name="Group 87"/>
          <p:cNvGrpSpPr>
            <a:grpSpLocks/>
          </p:cNvGrpSpPr>
          <p:nvPr/>
        </p:nvGrpSpPr>
        <p:grpSpPr bwMode="auto">
          <a:xfrm>
            <a:off x="655638" y="2957513"/>
            <a:ext cx="3833812" cy="2381250"/>
            <a:chOff x="413" y="1863"/>
            <a:chExt cx="2415" cy="1500"/>
          </a:xfrm>
        </p:grpSpPr>
        <p:sp>
          <p:nvSpPr>
            <p:cNvPr id="42005" name="Rectangle 6"/>
            <p:cNvSpPr>
              <a:spLocks noChangeArrowheads="1"/>
            </p:cNvSpPr>
            <p:nvPr/>
          </p:nvSpPr>
          <p:spPr bwMode="auto">
            <a:xfrm>
              <a:off x="413" y="3080"/>
              <a:ext cx="425" cy="283"/>
            </a:xfrm>
            <a:prstGeom prst="rect">
              <a:avLst/>
            </a:prstGeom>
            <a:solidFill>
              <a:srgbClr val="FFCC00"/>
            </a:solidFill>
            <a:ln w="38100">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42006" name="Rectangle 7"/>
            <p:cNvSpPr>
              <a:spLocks noChangeArrowheads="1"/>
            </p:cNvSpPr>
            <p:nvPr/>
          </p:nvSpPr>
          <p:spPr bwMode="auto">
            <a:xfrm>
              <a:off x="2403" y="3077"/>
              <a:ext cx="425" cy="283"/>
            </a:xfrm>
            <a:prstGeom prst="rect">
              <a:avLst/>
            </a:prstGeom>
            <a:solidFill>
              <a:srgbClr val="FFCC00"/>
            </a:solidFill>
            <a:ln w="38100">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42007" name="Text Box 14"/>
            <p:cNvSpPr txBox="1">
              <a:spLocks noChangeArrowheads="1"/>
            </p:cNvSpPr>
            <p:nvPr/>
          </p:nvSpPr>
          <p:spPr bwMode="auto">
            <a:xfrm>
              <a:off x="491" y="309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800" b="1">
                  <a:solidFill>
                    <a:schemeClr val="tx1"/>
                  </a:solidFill>
                </a:rPr>
                <a:t>发</a:t>
              </a:r>
            </a:p>
          </p:txBody>
        </p:sp>
        <p:sp>
          <p:nvSpPr>
            <p:cNvPr id="42008" name="Text Box 15"/>
            <p:cNvSpPr txBox="1">
              <a:spLocks noChangeArrowheads="1"/>
            </p:cNvSpPr>
            <p:nvPr/>
          </p:nvSpPr>
          <p:spPr bwMode="auto">
            <a:xfrm>
              <a:off x="2482" y="310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800" b="1">
                  <a:solidFill>
                    <a:schemeClr val="tx1"/>
                  </a:solidFill>
                </a:rPr>
                <a:t>收</a:t>
              </a:r>
            </a:p>
          </p:txBody>
        </p:sp>
        <p:sp>
          <p:nvSpPr>
            <p:cNvPr id="42009" name="Oval 19"/>
            <p:cNvSpPr>
              <a:spLocks noChangeArrowheads="1"/>
            </p:cNvSpPr>
            <p:nvPr/>
          </p:nvSpPr>
          <p:spPr bwMode="auto">
            <a:xfrm>
              <a:off x="1280" y="2400"/>
              <a:ext cx="320" cy="128"/>
            </a:xfrm>
            <a:prstGeom prst="ellipse">
              <a:avLst/>
            </a:prstGeom>
            <a:solidFill>
              <a:srgbClr val="CCFFCC"/>
            </a:solidFill>
            <a:ln w="9525">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42010" name="Oval 21"/>
            <p:cNvSpPr>
              <a:spLocks noChangeArrowheads="1"/>
            </p:cNvSpPr>
            <p:nvPr/>
          </p:nvSpPr>
          <p:spPr bwMode="auto">
            <a:xfrm>
              <a:off x="1288" y="1952"/>
              <a:ext cx="312" cy="152"/>
            </a:xfrm>
            <a:prstGeom prst="ellipse">
              <a:avLst/>
            </a:prstGeom>
            <a:solidFill>
              <a:srgbClr val="CCFFCC"/>
            </a:solidFill>
            <a:ln w="9525">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42011" name="Line 22"/>
            <p:cNvSpPr>
              <a:spLocks noChangeShapeType="1"/>
            </p:cNvSpPr>
            <p:nvPr/>
          </p:nvSpPr>
          <p:spPr bwMode="auto">
            <a:xfrm flipV="1">
              <a:off x="632" y="2112"/>
              <a:ext cx="824" cy="69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2" name="Line 23"/>
            <p:cNvSpPr>
              <a:spLocks noChangeShapeType="1"/>
            </p:cNvSpPr>
            <p:nvPr/>
          </p:nvSpPr>
          <p:spPr bwMode="auto">
            <a:xfrm>
              <a:off x="1424" y="2096"/>
              <a:ext cx="1216" cy="69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2013" name="Group 29"/>
            <p:cNvGrpSpPr>
              <a:grpSpLocks/>
            </p:cNvGrpSpPr>
            <p:nvPr/>
          </p:nvGrpSpPr>
          <p:grpSpPr bwMode="auto">
            <a:xfrm>
              <a:off x="544" y="2816"/>
              <a:ext cx="168" cy="264"/>
              <a:chOff x="544" y="2816"/>
              <a:chExt cx="168" cy="264"/>
            </a:xfrm>
          </p:grpSpPr>
          <p:grpSp>
            <p:nvGrpSpPr>
              <p:cNvPr id="42026" name="Group 27"/>
              <p:cNvGrpSpPr>
                <a:grpSpLocks/>
              </p:cNvGrpSpPr>
              <p:nvPr/>
            </p:nvGrpSpPr>
            <p:grpSpPr bwMode="auto">
              <a:xfrm>
                <a:off x="544" y="2816"/>
                <a:ext cx="168" cy="120"/>
                <a:chOff x="536" y="2896"/>
                <a:chExt cx="168" cy="120"/>
              </a:xfrm>
            </p:grpSpPr>
            <p:sp>
              <p:nvSpPr>
                <p:cNvPr id="42028" name="Line 24"/>
                <p:cNvSpPr>
                  <a:spLocks noChangeShapeType="1"/>
                </p:cNvSpPr>
                <p:nvPr/>
              </p:nvSpPr>
              <p:spPr bwMode="auto">
                <a:xfrm flipV="1">
                  <a:off x="536" y="2896"/>
                  <a:ext cx="15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9" name="Line 25"/>
                <p:cNvSpPr>
                  <a:spLocks noChangeShapeType="1"/>
                </p:cNvSpPr>
                <p:nvPr/>
              </p:nvSpPr>
              <p:spPr bwMode="auto">
                <a:xfrm>
                  <a:off x="552" y="2912"/>
                  <a:ext cx="64" cy="9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0" name="Line 26"/>
                <p:cNvSpPr>
                  <a:spLocks noChangeShapeType="1"/>
                </p:cNvSpPr>
                <p:nvPr/>
              </p:nvSpPr>
              <p:spPr bwMode="auto">
                <a:xfrm flipH="1">
                  <a:off x="608" y="2904"/>
                  <a:ext cx="96" cy="11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027" name="Line 28"/>
              <p:cNvSpPr>
                <a:spLocks noChangeShapeType="1"/>
              </p:cNvSpPr>
              <p:nvPr/>
            </p:nvSpPr>
            <p:spPr bwMode="auto">
              <a:xfrm flipH="1">
                <a:off x="616" y="2944"/>
                <a:ext cx="8" cy="13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014" name="Group 30"/>
            <p:cNvGrpSpPr>
              <a:grpSpLocks/>
            </p:cNvGrpSpPr>
            <p:nvPr/>
          </p:nvGrpSpPr>
          <p:grpSpPr bwMode="auto">
            <a:xfrm>
              <a:off x="2528" y="2832"/>
              <a:ext cx="168" cy="264"/>
              <a:chOff x="544" y="2816"/>
              <a:chExt cx="168" cy="264"/>
            </a:xfrm>
          </p:grpSpPr>
          <p:grpSp>
            <p:nvGrpSpPr>
              <p:cNvPr id="42021" name="Group 31"/>
              <p:cNvGrpSpPr>
                <a:grpSpLocks/>
              </p:cNvGrpSpPr>
              <p:nvPr/>
            </p:nvGrpSpPr>
            <p:grpSpPr bwMode="auto">
              <a:xfrm>
                <a:off x="544" y="2816"/>
                <a:ext cx="168" cy="120"/>
                <a:chOff x="536" y="2896"/>
                <a:chExt cx="168" cy="120"/>
              </a:xfrm>
            </p:grpSpPr>
            <p:sp>
              <p:nvSpPr>
                <p:cNvPr id="42023" name="Line 32"/>
                <p:cNvSpPr>
                  <a:spLocks noChangeShapeType="1"/>
                </p:cNvSpPr>
                <p:nvPr/>
              </p:nvSpPr>
              <p:spPr bwMode="auto">
                <a:xfrm flipV="1">
                  <a:off x="536" y="2896"/>
                  <a:ext cx="15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4" name="Line 33"/>
                <p:cNvSpPr>
                  <a:spLocks noChangeShapeType="1"/>
                </p:cNvSpPr>
                <p:nvPr/>
              </p:nvSpPr>
              <p:spPr bwMode="auto">
                <a:xfrm>
                  <a:off x="552" y="2912"/>
                  <a:ext cx="64" cy="9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5" name="Line 34"/>
                <p:cNvSpPr>
                  <a:spLocks noChangeShapeType="1"/>
                </p:cNvSpPr>
                <p:nvPr/>
              </p:nvSpPr>
              <p:spPr bwMode="auto">
                <a:xfrm flipH="1">
                  <a:off x="608" y="2904"/>
                  <a:ext cx="96" cy="11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022" name="Line 35"/>
              <p:cNvSpPr>
                <a:spLocks noChangeShapeType="1"/>
              </p:cNvSpPr>
              <p:nvPr/>
            </p:nvSpPr>
            <p:spPr bwMode="auto">
              <a:xfrm flipH="1">
                <a:off x="616" y="2944"/>
                <a:ext cx="8" cy="13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015" name="Line 36"/>
            <p:cNvSpPr>
              <a:spLocks noChangeShapeType="1"/>
            </p:cNvSpPr>
            <p:nvPr/>
          </p:nvSpPr>
          <p:spPr bwMode="auto">
            <a:xfrm flipV="1">
              <a:off x="688" y="2536"/>
              <a:ext cx="752" cy="24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6" name="Line 37"/>
            <p:cNvSpPr>
              <a:spLocks noChangeShapeType="1"/>
            </p:cNvSpPr>
            <p:nvPr/>
          </p:nvSpPr>
          <p:spPr bwMode="auto">
            <a:xfrm>
              <a:off x="1440" y="2544"/>
              <a:ext cx="1112" cy="2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7" name="Text Box 38"/>
            <p:cNvSpPr txBox="1">
              <a:spLocks noChangeArrowheads="1"/>
            </p:cNvSpPr>
            <p:nvPr/>
          </p:nvSpPr>
          <p:spPr bwMode="auto">
            <a:xfrm>
              <a:off x="1966" y="214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800" b="1">
                  <a:solidFill>
                    <a:schemeClr val="tx1"/>
                  </a:solidFill>
                </a:rPr>
                <a:t>r</a:t>
              </a:r>
              <a:r>
                <a:rPr lang="en-US" altLang="zh-CN" sz="1800" b="1" baseline="-25000">
                  <a:solidFill>
                    <a:schemeClr val="tx1"/>
                  </a:solidFill>
                </a:rPr>
                <a:t>1</a:t>
              </a:r>
              <a:endParaRPr lang="en-US" altLang="zh-CN" sz="1800" b="1">
                <a:solidFill>
                  <a:schemeClr val="tx1"/>
                </a:solidFill>
              </a:endParaRPr>
            </a:p>
          </p:txBody>
        </p:sp>
        <p:sp>
          <p:nvSpPr>
            <p:cNvPr id="42018" name="Text Box 39"/>
            <p:cNvSpPr txBox="1">
              <a:spLocks noChangeArrowheads="1"/>
            </p:cNvSpPr>
            <p:nvPr/>
          </p:nvSpPr>
          <p:spPr bwMode="auto">
            <a:xfrm>
              <a:off x="1750" y="2640"/>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800" b="1">
                  <a:solidFill>
                    <a:schemeClr val="tx1"/>
                  </a:solidFill>
                </a:rPr>
                <a:t>r</a:t>
              </a:r>
              <a:r>
                <a:rPr lang="en-US" altLang="zh-CN" sz="1800" b="1" baseline="-25000">
                  <a:solidFill>
                    <a:schemeClr val="tx1"/>
                  </a:solidFill>
                </a:rPr>
                <a:t>2</a:t>
              </a:r>
              <a:endParaRPr lang="en-US" altLang="zh-CN" sz="1800" b="1">
                <a:solidFill>
                  <a:schemeClr val="tx1"/>
                </a:solidFill>
              </a:endParaRPr>
            </a:p>
          </p:txBody>
        </p:sp>
        <p:sp>
          <p:nvSpPr>
            <p:cNvPr id="42019" name="Text Box 40"/>
            <p:cNvSpPr txBox="1">
              <a:spLocks noChangeArrowheads="1"/>
            </p:cNvSpPr>
            <p:nvPr/>
          </p:nvSpPr>
          <p:spPr bwMode="auto">
            <a:xfrm>
              <a:off x="1610" y="1863"/>
              <a:ext cx="5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400" b="1" dirty="0">
                  <a:solidFill>
                    <a:schemeClr val="tx1"/>
                  </a:solidFill>
                </a:rPr>
                <a:t>反射体</a:t>
              </a:r>
              <a:r>
                <a:rPr lang="en-US" altLang="zh-CN" sz="1400" b="1" dirty="0">
                  <a:solidFill>
                    <a:schemeClr val="tx1"/>
                  </a:solidFill>
                </a:rPr>
                <a:t>1</a:t>
              </a:r>
            </a:p>
          </p:txBody>
        </p:sp>
        <p:sp>
          <p:nvSpPr>
            <p:cNvPr id="42020" name="Text Box 41"/>
            <p:cNvSpPr txBox="1">
              <a:spLocks noChangeArrowheads="1"/>
            </p:cNvSpPr>
            <p:nvPr/>
          </p:nvSpPr>
          <p:spPr bwMode="auto">
            <a:xfrm>
              <a:off x="1178" y="2671"/>
              <a:ext cx="5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400" b="1">
                  <a:solidFill>
                    <a:schemeClr val="tx1"/>
                  </a:solidFill>
                </a:rPr>
                <a:t>反射体</a:t>
              </a:r>
              <a:r>
                <a:rPr lang="en-US" altLang="zh-CN" sz="1400" b="1">
                  <a:solidFill>
                    <a:schemeClr val="tx1"/>
                  </a:solidFill>
                </a:rPr>
                <a:t>2</a:t>
              </a:r>
            </a:p>
          </p:txBody>
        </p:sp>
      </p:grpSp>
      <p:grpSp>
        <p:nvGrpSpPr>
          <p:cNvPr id="41990" name="Group 86"/>
          <p:cNvGrpSpPr>
            <a:grpSpLocks/>
          </p:cNvGrpSpPr>
          <p:nvPr/>
        </p:nvGrpSpPr>
        <p:grpSpPr bwMode="auto">
          <a:xfrm>
            <a:off x="5305425" y="3351213"/>
            <a:ext cx="3355975" cy="2319337"/>
            <a:chOff x="3342" y="2111"/>
            <a:chExt cx="2114" cy="1461"/>
          </a:xfrm>
        </p:grpSpPr>
        <p:sp>
          <p:nvSpPr>
            <p:cNvPr id="41991" name="Line 43"/>
            <p:cNvSpPr>
              <a:spLocks noChangeShapeType="1"/>
            </p:cNvSpPr>
            <p:nvPr/>
          </p:nvSpPr>
          <p:spPr bwMode="auto">
            <a:xfrm>
              <a:off x="3824" y="2688"/>
              <a:ext cx="62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2" name="Line 44"/>
            <p:cNvSpPr>
              <a:spLocks noChangeShapeType="1"/>
            </p:cNvSpPr>
            <p:nvPr/>
          </p:nvSpPr>
          <p:spPr bwMode="auto">
            <a:xfrm flipV="1">
              <a:off x="4048" y="2304"/>
              <a:ext cx="0" cy="384"/>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3" name="Line 45"/>
            <p:cNvSpPr>
              <a:spLocks noChangeShapeType="1"/>
            </p:cNvSpPr>
            <p:nvPr/>
          </p:nvSpPr>
          <p:spPr bwMode="auto">
            <a:xfrm>
              <a:off x="3864" y="3352"/>
              <a:ext cx="159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4" name="Line 46"/>
            <p:cNvSpPr>
              <a:spLocks noChangeShapeType="1"/>
            </p:cNvSpPr>
            <p:nvPr/>
          </p:nvSpPr>
          <p:spPr bwMode="auto">
            <a:xfrm flipV="1">
              <a:off x="4392" y="2992"/>
              <a:ext cx="0" cy="368"/>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5" name="Line 47"/>
            <p:cNvSpPr>
              <a:spLocks noChangeShapeType="1"/>
            </p:cNvSpPr>
            <p:nvPr/>
          </p:nvSpPr>
          <p:spPr bwMode="auto">
            <a:xfrm flipV="1">
              <a:off x="4856" y="2984"/>
              <a:ext cx="0" cy="368"/>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6" name="Text Box 48"/>
            <p:cNvSpPr txBox="1">
              <a:spLocks noChangeArrowheads="1"/>
            </p:cNvSpPr>
            <p:nvPr/>
          </p:nvSpPr>
          <p:spPr bwMode="auto">
            <a:xfrm>
              <a:off x="3974" y="2735"/>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200" b="1">
                  <a:solidFill>
                    <a:schemeClr val="tx1"/>
                  </a:solidFill>
                </a:rPr>
                <a:t>0</a:t>
              </a:r>
            </a:p>
          </p:txBody>
        </p:sp>
        <p:sp>
          <p:nvSpPr>
            <p:cNvPr id="41997" name="Text Box 49"/>
            <p:cNvSpPr txBox="1">
              <a:spLocks noChangeArrowheads="1"/>
            </p:cNvSpPr>
            <p:nvPr/>
          </p:nvSpPr>
          <p:spPr bwMode="auto">
            <a:xfrm>
              <a:off x="3926" y="2111"/>
              <a:ext cx="2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solidFill>
                    <a:schemeClr val="tx1"/>
                  </a:solidFill>
                  <a:cs typeface="Times New Roman" panose="02020603050405020304" pitchFamily="18" charset="0"/>
                </a:rPr>
                <a:t>∞</a:t>
              </a:r>
            </a:p>
          </p:txBody>
        </p:sp>
        <p:sp>
          <p:nvSpPr>
            <p:cNvPr id="41998" name="Text Box 50"/>
            <p:cNvSpPr txBox="1">
              <a:spLocks noChangeArrowheads="1"/>
            </p:cNvSpPr>
            <p:nvPr/>
          </p:nvSpPr>
          <p:spPr bwMode="auto">
            <a:xfrm>
              <a:off x="4256" y="3360"/>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b="1">
                  <a:solidFill>
                    <a:schemeClr val="tx1"/>
                  </a:solidFill>
                  <a:cs typeface="Times New Roman" panose="02020603050405020304" pitchFamily="18" charset="0"/>
                </a:rPr>
                <a:t>τ</a:t>
              </a:r>
              <a:r>
                <a:rPr lang="en-US" altLang="zh-CN" b="1" baseline="-25000">
                  <a:solidFill>
                    <a:schemeClr val="tx1"/>
                  </a:solidFill>
                  <a:cs typeface="Times New Roman" panose="02020603050405020304" pitchFamily="18" charset="0"/>
                </a:rPr>
                <a:t>1</a:t>
              </a:r>
              <a:endParaRPr lang="el-GR" altLang="zh-CN" b="1">
                <a:solidFill>
                  <a:schemeClr val="tx1"/>
                </a:solidFill>
                <a:cs typeface="Times New Roman" panose="02020603050405020304" pitchFamily="18" charset="0"/>
              </a:endParaRPr>
            </a:p>
          </p:txBody>
        </p:sp>
        <p:sp>
          <p:nvSpPr>
            <p:cNvPr id="41999" name="Text Box 52"/>
            <p:cNvSpPr txBox="1">
              <a:spLocks noChangeArrowheads="1"/>
            </p:cNvSpPr>
            <p:nvPr/>
          </p:nvSpPr>
          <p:spPr bwMode="auto">
            <a:xfrm>
              <a:off x="4720" y="3360"/>
              <a:ext cx="3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b="1">
                  <a:solidFill>
                    <a:schemeClr val="tx1"/>
                  </a:solidFill>
                  <a:cs typeface="Times New Roman" panose="02020603050405020304" pitchFamily="18" charset="0"/>
                </a:rPr>
                <a:t>τ</a:t>
              </a:r>
              <a:r>
                <a:rPr lang="en-US" altLang="zh-CN" b="1" baseline="-25000">
                  <a:solidFill>
                    <a:schemeClr val="tx1"/>
                  </a:solidFill>
                  <a:cs typeface="Times New Roman" panose="02020603050405020304" pitchFamily="18" charset="0"/>
                </a:rPr>
                <a:t>2</a:t>
              </a:r>
              <a:endParaRPr lang="el-GR" altLang="zh-CN" b="1">
                <a:solidFill>
                  <a:schemeClr val="tx1"/>
                </a:solidFill>
                <a:cs typeface="Times New Roman" panose="02020603050405020304" pitchFamily="18" charset="0"/>
              </a:endParaRPr>
            </a:p>
          </p:txBody>
        </p:sp>
        <p:sp>
          <p:nvSpPr>
            <p:cNvPr id="42000" name="Text Box 53"/>
            <p:cNvSpPr txBox="1">
              <a:spLocks noChangeArrowheads="1"/>
            </p:cNvSpPr>
            <p:nvPr/>
          </p:nvSpPr>
          <p:spPr bwMode="auto">
            <a:xfrm>
              <a:off x="4278" y="2799"/>
              <a:ext cx="2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solidFill>
                    <a:schemeClr val="tx1"/>
                  </a:solidFill>
                  <a:cs typeface="Times New Roman" panose="02020603050405020304" pitchFamily="18" charset="0"/>
                </a:rPr>
                <a:t>∞</a:t>
              </a:r>
            </a:p>
          </p:txBody>
        </p:sp>
        <p:sp>
          <p:nvSpPr>
            <p:cNvPr id="42001" name="Text Box 54"/>
            <p:cNvSpPr txBox="1">
              <a:spLocks noChangeArrowheads="1"/>
            </p:cNvSpPr>
            <p:nvPr/>
          </p:nvSpPr>
          <p:spPr bwMode="auto">
            <a:xfrm>
              <a:off x="4742" y="2791"/>
              <a:ext cx="2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solidFill>
                    <a:schemeClr val="tx1"/>
                  </a:solidFill>
                  <a:cs typeface="Times New Roman" panose="02020603050405020304" pitchFamily="18" charset="0"/>
                </a:rPr>
                <a:t>∞</a:t>
              </a:r>
            </a:p>
          </p:txBody>
        </p:sp>
        <p:sp>
          <p:nvSpPr>
            <p:cNvPr id="42002" name="Text Box 55"/>
            <p:cNvSpPr txBox="1">
              <a:spLocks noChangeArrowheads="1"/>
            </p:cNvSpPr>
            <p:nvPr/>
          </p:nvSpPr>
          <p:spPr bwMode="auto">
            <a:xfrm>
              <a:off x="4454" y="3040"/>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sz="1400" b="1">
                  <a:solidFill>
                    <a:schemeClr val="tx1"/>
                  </a:solidFill>
                  <a:cs typeface="Times New Roman" panose="02020603050405020304" pitchFamily="18" charset="0"/>
                </a:rPr>
                <a:t>Δτ</a:t>
              </a:r>
            </a:p>
          </p:txBody>
        </p:sp>
        <p:sp>
          <p:nvSpPr>
            <p:cNvPr id="42003" name="Text Box 84"/>
            <p:cNvSpPr txBox="1">
              <a:spLocks noChangeArrowheads="1"/>
            </p:cNvSpPr>
            <p:nvPr/>
          </p:nvSpPr>
          <p:spPr bwMode="auto">
            <a:xfrm>
              <a:off x="3342" y="2327"/>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solidFill>
                    <a:schemeClr val="tx1"/>
                  </a:solidFill>
                  <a:cs typeface="Times New Roman" panose="02020603050405020304" pitchFamily="18" charset="0"/>
                </a:rPr>
                <a:t>发送</a:t>
              </a:r>
            </a:p>
          </p:txBody>
        </p:sp>
        <p:sp>
          <p:nvSpPr>
            <p:cNvPr id="42004" name="Text Box 85"/>
            <p:cNvSpPr txBox="1">
              <a:spLocks noChangeArrowheads="1"/>
            </p:cNvSpPr>
            <p:nvPr/>
          </p:nvSpPr>
          <p:spPr bwMode="auto">
            <a:xfrm>
              <a:off x="3374" y="3015"/>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solidFill>
                    <a:schemeClr val="tx1"/>
                  </a:solidFill>
                  <a:cs typeface="Times New Roman" panose="02020603050405020304" pitchFamily="18" charset="0"/>
                </a:rPr>
                <a:t>接收</a:t>
              </a:r>
            </a:p>
          </p:txBody>
        </p:sp>
      </p:grpSp>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26</a:t>
            </a:fld>
            <a:endParaRPr lang="en-GB" altLang="zh-CN"/>
          </a:p>
        </p:txBody>
      </p:sp>
    </p:spTree>
    <p:extLst>
      <p:ext uri="{BB962C8B-B14F-4D97-AF65-F5344CB8AC3E}">
        <p14:creationId xmlns:p14="http://schemas.microsoft.com/office/powerpoint/2010/main" val="961052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285750"/>
            <a:ext cx="7772400" cy="1143000"/>
          </a:xfrm>
        </p:spPr>
        <p:txBody>
          <a:bodyPr/>
          <a:lstStyle/>
          <a:p>
            <a:pPr eaLnBrk="1" hangingPunct="1"/>
            <a:r>
              <a:rPr lang="zh-CN" altLang="en-US" sz="5400" b="1" dirty="0">
                <a:latin typeface="黑体" panose="02010609060101010101" pitchFamily="49" charset="-122"/>
                <a:ea typeface="黑体" panose="02010609060101010101" pitchFamily="49" charset="-122"/>
              </a:rPr>
              <a:t>对频率扩展的讨论 </a:t>
            </a:r>
          </a:p>
        </p:txBody>
      </p:sp>
      <p:sp>
        <p:nvSpPr>
          <p:cNvPr id="43011" name="Rectangle 3"/>
          <p:cNvSpPr>
            <a:spLocks noGrp="1" noChangeArrowheads="1"/>
          </p:cNvSpPr>
          <p:nvPr>
            <p:ph type="body" sz="half" idx="1"/>
          </p:nvPr>
        </p:nvSpPr>
        <p:spPr>
          <a:xfrm>
            <a:off x="685800" y="1695450"/>
            <a:ext cx="3810000" cy="3657600"/>
          </a:xfrm>
        </p:spPr>
        <p:txBody>
          <a:bodyPr/>
          <a:lstStyle/>
          <a:p>
            <a:pPr eaLnBrk="1" hangingPunct="1">
              <a:buFont typeface="Wingdings" panose="05000000000000000000" pitchFamily="2" charset="2"/>
              <a:buChar char="l"/>
            </a:pPr>
            <a:r>
              <a:rPr lang="zh-CN" altLang="en-US" sz="2000" b="1" dirty="0">
                <a:ea typeface="大黑体" charset="-122"/>
              </a:rPr>
              <a:t>不考虑多径问题，只考虑由于移动引起的时变，即存在多普勒效应</a:t>
            </a:r>
            <a:r>
              <a:rPr lang="zh-CN" altLang="en-US" sz="2400" b="1" dirty="0">
                <a:ea typeface="大黑体" charset="-122"/>
              </a:rPr>
              <a:t>。</a:t>
            </a:r>
          </a:p>
        </p:txBody>
      </p:sp>
      <p:sp>
        <p:nvSpPr>
          <p:cNvPr id="43012" name="Rectangle 4"/>
          <p:cNvSpPr>
            <a:spLocks noGrp="1" noChangeArrowheads="1"/>
          </p:cNvSpPr>
          <p:nvPr>
            <p:ph type="body" sz="half" idx="2"/>
          </p:nvPr>
        </p:nvSpPr>
        <p:spPr>
          <a:xfrm>
            <a:off x="4686300" y="1695450"/>
            <a:ext cx="3810000" cy="3657600"/>
          </a:xfrm>
        </p:spPr>
        <p:txBody>
          <a:bodyPr/>
          <a:lstStyle/>
          <a:p>
            <a:pPr eaLnBrk="1" hangingPunct="1">
              <a:buFont typeface="Wingdings" panose="05000000000000000000" pitchFamily="2" charset="2"/>
              <a:buChar char="l"/>
            </a:pPr>
            <a:r>
              <a:rPr lang="zh-CN" altLang="en-US" sz="2000" b="1">
                <a:ea typeface="大黑体" charset="-122"/>
              </a:rPr>
              <a:t>发送频率：</a:t>
            </a:r>
            <a:r>
              <a:rPr lang="en-US" altLang="zh-CN" sz="2000" b="1">
                <a:ea typeface="大黑体" charset="-122"/>
              </a:rPr>
              <a:t>f</a:t>
            </a:r>
            <a:r>
              <a:rPr lang="en-US" altLang="zh-CN" sz="2000" b="1" baseline="-25000">
                <a:ea typeface="大黑体" charset="-122"/>
              </a:rPr>
              <a:t>c</a:t>
            </a:r>
            <a:endParaRPr lang="en-US" altLang="zh-CN" sz="2000" b="1">
              <a:ea typeface="大黑体" charset="-122"/>
            </a:endParaRPr>
          </a:p>
          <a:p>
            <a:pPr eaLnBrk="1" hangingPunct="1">
              <a:buFont typeface="Wingdings" panose="05000000000000000000" pitchFamily="2" charset="2"/>
              <a:buChar char="l"/>
            </a:pPr>
            <a:r>
              <a:rPr lang="zh-CN" altLang="en-US" sz="2000" b="1">
                <a:ea typeface="大黑体" charset="-122"/>
              </a:rPr>
              <a:t>接收频率：</a:t>
            </a:r>
            <a:r>
              <a:rPr lang="en-US" altLang="zh-CN" sz="2000" b="1">
                <a:ea typeface="大黑体" charset="-122"/>
              </a:rPr>
              <a:t>f </a:t>
            </a:r>
            <a:r>
              <a:rPr lang="en-US" altLang="zh-CN" sz="2000" b="1" baseline="-25000">
                <a:ea typeface="大黑体" charset="-122"/>
              </a:rPr>
              <a:t>c</a:t>
            </a:r>
            <a:r>
              <a:rPr lang="en-US" altLang="zh-CN" sz="2000" b="1">
                <a:ea typeface="大黑体" charset="-122"/>
              </a:rPr>
              <a:t>+ v(t)</a:t>
            </a:r>
          </a:p>
          <a:p>
            <a:pPr eaLnBrk="1" hangingPunct="1">
              <a:buFontTx/>
              <a:buNone/>
            </a:pPr>
            <a:r>
              <a:rPr lang="en-US" altLang="zh-CN" sz="2000" b="1">
                <a:ea typeface="大黑体" charset="-122"/>
              </a:rPr>
              <a:t>	</a:t>
            </a:r>
            <a:r>
              <a:rPr lang="zh-CN" altLang="en-US" sz="2000" b="1">
                <a:ea typeface="大黑体" charset="-122"/>
              </a:rPr>
              <a:t>其中：</a:t>
            </a:r>
          </a:p>
          <a:p>
            <a:pPr eaLnBrk="1" hangingPunct="1">
              <a:buFontTx/>
              <a:buNone/>
            </a:pPr>
            <a:r>
              <a:rPr lang="zh-CN" altLang="en-US" sz="2000" b="1">
                <a:ea typeface="大黑体" charset="-122"/>
              </a:rPr>
              <a:t>	</a:t>
            </a:r>
            <a:r>
              <a:rPr lang="en-US" altLang="zh-CN" sz="2000" b="1">
                <a:ea typeface="大黑体" charset="-122"/>
              </a:rPr>
              <a:t>v(t) = V</a:t>
            </a:r>
            <a:r>
              <a:rPr lang="en-US" altLang="zh-CN" sz="2000" b="1">
                <a:ea typeface="大黑体" charset="-122"/>
                <a:sym typeface="Symbol" panose="05050102010706020507" pitchFamily="18" charset="2"/>
              </a:rPr>
              <a:t></a:t>
            </a:r>
            <a:r>
              <a:rPr lang="en-US" altLang="zh-CN" sz="2000" b="1">
                <a:ea typeface="大黑体" charset="-122"/>
              </a:rPr>
              <a:t>(f</a:t>
            </a:r>
            <a:r>
              <a:rPr lang="en-US" altLang="zh-CN" sz="2000" b="1" baseline="-25000">
                <a:ea typeface="大黑体" charset="-122"/>
              </a:rPr>
              <a:t>c</a:t>
            </a:r>
            <a:r>
              <a:rPr lang="en-US" altLang="zh-CN" sz="2000" b="1">
                <a:ea typeface="大黑体" charset="-122"/>
              </a:rPr>
              <a:t> / c) </a:t>
            </a:r>
            <a:r>
              <a:rPr lang="en-US" altLang="zh-CN" sz="2000" b="1">
                <a:ea typeface="大黑体" charset="-122"/>
                <a:sym typeface="Symbol" panose="05050102010706020507" pitchFamily="18" charset="2"/>
              </a:rPr>
              <a:t></a:t>
            </a:r>
            <a:r>
              <a:rPr lang="en-US" altLang="zh-CN" sz="2000" b="1">
                <a:ea typeface="大黑体" charset="-122"/>
              </a:rPr>
              <a:t> cos</a:t>
            </a:r>
            <a:r>
              <a:rPr lang="en-US" altLang="zh-CN" sz="2000" b="1">
                <a:ea typeface="大黑体" charset="-122"/>
                <a:sym typeface="Symbol" panose="05050102010706020507" pitchFamily="18" charset="2"/>
              </a:rPr>
              <a:t>(t)</a:t>
            </a:r>
            <a:endParaRPr lang="en-US" altLang="zh-CN" sz="2000" b="1">
              <a:ea typeface="大黑体" charset="-122"/>
            </a:endParaRPr>
          </a:p>
          <a:p>
            <a:pPr eaLnBrk="1" hangingPunct="1"/>
            <a:endParaRPr lang="en-US" altLang="zh-CN" sz="2000" b="1">
              <a:ea typeface="大黑体" charset="-122"/>
            </a:endParaRPr>
          </a:p>
          <a:p>
            <a:pPr eaLnBrk="1" hangingPunct="1">
              <a:buFont typeface="Wingdings" panose="05000000000000000000" pitchFamily="2" charset="2"/>
              <a:buChar char="l"/>
            </a:pPr>
            <a:r>
              <a:rPr lang="zh-CN" altLang="en-US" sz="2000" b="1">
                <a:ea typeface="大黑体" charset="-122"/>
              </a:rPr>
              <a:t>例：</a:t>
            </a:r>
            <a:r>
              <a:rPr lang="en-US" altLang="zh-CN" sz="2000" b="1">
                <a:ea typeface="大黑体" charset="-122"/>
              </a:rPr>
              <a:t>V=120km/</a:t>
            </a:r>
            <a:r>
              <a:rPr lang="zh-CN" altLang="en-US" sz="2000" b="1">
                <a:ea typeface="大黑体" charset="-122"/>
              </a:rPr>
              <a:t>小时</a:t>
            </a:r>
            <a:r>
              <a:rPr lang="en-US" altLang="zh-CN" sz="2000" b="1">
                <a:ea typeface="大黑体" charset="-122"/>
              </a:rPr>
              <a:t>, f=900MHz, </a:t>
            </a:r>
            <a:r>
              <a:rPr lang="en-US" altLang="zh-CN" sz="2000" b="1">
                <a:ea typeface="大黑体" charset="-122"/>
                <a:sym typeface="Symbol" panose="05050102010706020507" pitchFamily="18" charset="2"/>
              </a:rPr>
              <a:t>(t)=0, </a:t>
            </a:r>
            <a:r>
              <a:rPr lang="zh-CN" altLang="en-US" sz="2000" b="1">
                <a:ea typeface="大黑体" charset="-122"/>
                <a:sym typeface="Symbol" panose="05050102010706020507" pitchFamily="18" charset="2"/>
              </a:rPr>
              <a:t>求得：</a:t>
            </a:r>
            <a:r>
              <a:rPr lang="en-US" altLang="zh-CN" sz="2000" b="1">
                <a:ea typeface="大黑体" charset="-122"/>
                <a:sym typeface="Symbol" panose="05050102010706020507" pitchFamily="18" charset="2"/>
              </a:rPr>
              <a:t>v(t)=100Hz</a:t>
            </a:r>
            <a:r>
              <a:rPr lang="zh-CN" altLang="en-US" sz="2000" b="1">
                <a:ea typeface="大黑体" charset="-122"/>
                <a:sym typeface="Symbol" panose="05050102010706020507" pitchFamily="18" charset="2"/>
              </a:rPr>
              <a:t>。</a:t>
            </a:r>
            <a:endParaRPr lang="zh-CN" altLang="en-US" sz="2000" b="1">
              <a:ea typeface="大黑体" charset="-122"/>
            </a:endParaRPr>
          </a:p>
          <a:p>
            <a:pPr eaLnBrk="1" hangingPunct="1"/>
            <a:endParaRPr lang="en-US" altLang="zh-CN" sz="2000" b="1">
              <a:ea typeface="大黑体" charset="-122"/>
            </a:endParaRPr>
          </a:p>
        </p:txBody>
      </p:sp>
      <p:grpSp>
        <p:nvGrpSpPr>
          <p:cNvPr id="43013" name="Group 17"/>
          <p:cNvGrpSpPr>
            <a:grpSpLocks/>
          </p:cNvGrpSpPr>
          <p:nvPr/>
        </p:nvGrpSpPr>
        <p:grpSpPr bwMode="auto">
          <a:xfrm>
            <a:off x="875506" y="3147709"/>
            <a:ext cx="3430587" cy="2133600"/>
            <a:chOff x="491" y="2136"/>
            <a:chExt cx="2161" cy="1344"/>
          </a:xfrm>
        </p:grpSpPr>
        <p:sp>
          <p:nvSpPr>
            <p:cNvPr id="43014" name="Line 6"/>
            <p:cNvSpPr>
              <a:spLocks noChangeShapeType="1"/>
            </p:cNvSpPr>
            <p:nvPr/>
          </p:nvSpPr>
          <p:spPr bwMode="auto">
            <a:xfrm>
              <a:off x="564" y="3470"/>
              <a:ext cx="2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43015" name="Rectangle 7"/>
            <p:cNvSpPr>
              <a:spLocks noChangeArrowheads="1"/>
            </p:cNvSpPr>
            <p:nvPr/>
          </p:nvSpPr>
          <p:spPr bwMode="auto">
            <a:xfrm>
              <a:off x="1917" y="2136"/>
              <a:ext cx="425" cy="283"/>
            </a:xfrm>
            <a:prstGeom prst="rect">
              <a:avLst/>
            </a:prstGeom>
            <a:solidFill>
              <a:srgbClr val="FFCC00"/>
            </a:solidFill>
            <a:ln w="38100">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43016" name="Rectangle 8"/>
            <p:cNvSpPr>
              <a:spLocks noChangeArrowheads="1"/>
            </p:cNvSpPr>
            <p:nvPr/>
          </p:nvSpPr>
          <p:spPr bwMode="auto">
            <a:xfrm>
              <a:off x="491" y="3197"/>
              <a:ext cx="425" cy="283"/>
            </a:xfrm>
            <a:prstGeom prst="rect">
              <a:avLst/>
            </a:prstGeom>
            <a:solidFill>
              <a:srgbClr val="FFCC00"/>
            </a:solidFill>
            <a:ln w="38100">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43017" name="Line 9"/>
            <p:cNvSpPr>
              <a:spLocks noChangeShapeType="1"/>
            </p:cNvSpPr>
            <p:nvPr/>
          </p:nvSpPr>
          <p:spPr bwMode="auto">
            <a:xfrm>
              <a:off x="967" y="3318"/>
              <a:ext cx="50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8" name="Line 10"/>
            <p:cNvSpPr>
              <a:spLocks noChangeShapeType="1"/>
            </p:cNvSpPr>
            <p:nvPr/>
          </p:nvSpPr>
          <p:spPr bwMode="auto">
            <a:xfrm flipV="1">
              <a:off x="905" y="2449"/>
              <a:ext cx="930" cy="58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9" name="Line 11"/>
            <p:cNvSpPr>
              <a:spLocks noChangeShapeType="1"/>
            </p:cNvSpPr>
            <p:nvPr/>
          </p:nvSpPr>
          <p:spPr bwMode="auto">
            <a:xfrm>
              <a:off x="916" y="3045"/>
              <a:ext cx="651"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0" name="Arc 12"/>
            <p:cNvSpPr>
              <a:spLocks/>
            </p:cNvSpPr>
            <p:nvPr/>
          </p:nvSpPr>
          <p:spPr bwMode="auto">
            <a:xfrm>
              <a:off x="1277" y="2813"/>
              <a:ext cx="124" cy="24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1" name="Text Box 13"/>
            <p:cNvSpPr txBox="1">
              <a:spLocks noChangeArrowheads="1"/>
            </p:cNvSpPr>
            <p:nvPr/>
          </p:nvSpPr>
          <p:spPr bwMode="auto">
            <a:xfrm>
              <a:off x="1478" y="3197"/>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800" b="1">
                  <a:solidFill>
                    <a:schemeClr val="tx1"/>
                  </a:solidFill>
                </a:rPr>
                <a:t>V</a:t>
              </a:r>
            </a:p>
          </p:txBody>
        </p:sp>
        <p:sp>
          <p:nvSpPr>
            <p:cNvPr id="43022" name="Text Box 14"/>
            <p:cNvSpPr txBox="1">
              <a:spLocks noChangeArrowheads="1"/>
            </p:cNvSpPr>
            <p:nvPr/>
          </p:nvSpPr>
          <p:spPr bwMode="auto">
            <a:xfrm>
              <a:off x="1452" y="2760"/>
              <a:ext cx="3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1800" b="1">
                  <a:solidFill>
                    <a:schemeClr val="tx1"/>
                  </a:solidFill>
                  <a:sym typeface="Symbol" panose="05050102010706020507" pitchFamily="18" charset="2"/>
                </a:rPr>
                <a:t>(t)</a:t>
              </a:r>
              <a:endParaRPr lang="en-US" altLang="zh-CN" sz="1800" b="1">
                <a:solidFill>
                  <a:schemeClr val="tx1"/>
                </a:solidFill>
              </a:endParaRPr>
            </a:p>
          </p:txBody>
        </p:sp>
        <p:sp>
          <p:nvSpPr>
            <p:cNvPr id="43023" name="Text Box 15"/>
            <p:cNvSpPr txBox="1">
              <a:spLocks noChangeArrowheads="1"/>
            </p:cNvSpPr>
            <p:nvPr/>
          </p:nvSpPr>
          <p:spPr bwMode="auto">
            <a:xfrm>
              <a:off x="1995" y="217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800" b="1">
                  <a:solidFill>
                    <a:schemeClr val="tx1"/>
                  </a:solidFill>
                </a:rPr>
                <a:t>发</a:t>
              </a:r>
            </a:p>
          </p:txBody>
        </p:sp>
        <p:sp>
          <p:nvSpPr>
            <p:cNvPr id="43024" name="Text Box 16"/>
            <p:cNvSpPr txBox="1">
              <a:spLocks noChangeArrowheads="1"/>
            </p:cNvSpPr>
            <p:nvPr/>
          </p:nvSpPr>
          <p:spPr bwMode="auto">
            <a:xfrm>
              <a:off x="538" y="323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800" b="1">
                  <a:solidFill>
                    <a:schemeClr val="tx1"/>
                  </a:solidFill>
                </a:rPr>
                <a:t>收</a:t>
              </a:r>
            </a:p>
          </p:txBody>
        </p:sp>
      </p:grpSp>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27</a:t>
            </a:fld>
            <a:endParaRPr lang="en-GB" altLang="zh-CN"/>
          </a:p>
        </p:txBody>
      </p:sp>
    </p:spTree>
    <p:extLst>
      <p:ext uri="{BB962C8B-B14F-4D97-AF65-F5344CB8AC3E}">
        <p14:creationId xmlns:p14="http://schemas.microsoft.com/office/powerpoint/2010/main" val="3270524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685800" y="291050"/>
            <a:ext cx="7772400" cy="1143000"/>
          </a:xfrm>
        </p:spPr>
        <p:txBody>
          <a:bodyPr/>
          <a:lstStyle/>
          <a:p>
            <a:pPr eaLnBrk="1" hangingPunct="1"/>
            <a:r>
              <a:rPr lang="zh-CN" altLang="en-US" sz="5400" b="1" dirty="0">
                <a:latin typeface="黑体" panose="02010609060101010101" pitchFamily="49" charset="-122"/>
                <a:ea typeface="黑体" panose="02010609060101010101" pitchFamily="49" charset="-122"/>
              </a:rPr>
              <a:t>对角度扩展的讨论 </a:t>
            </a:r>
          </a:p>
        </p:txBody>
      </p:sp>
      <p:sp>
        <p:nvSpPr>
          <p:cNvPr id="2052" name="Rectangle 3"/>
          <p:cNvSpPr>
            <a:spLocks noGrp="1" noChangeArrowheads="1"/>
          </p:cNvSpPr>
          <p:nvPr>
            <p:ph type="body" sz="half" idx="1"/>
          </p:nvPr>
        </p:nvSpPr>
        <p:spPr>
          <a:xfrm>
            <a:off x="584200" y="1696781"/>
            <a:ext cx="4127500" cy="2146300"/>
          </a:xfrm>
        </p:spPr>
        <p:txBody>
          <a:bodyPr/>
          <a:lstStyle/>
          <a:p>
            <a:pPr eaLnBrk="1" hangingPunct="1">
              <a:lnSpc>
                <a:spcPct val="110000"/>
              </a:lnSpc>
              <a:buFont typeface="Wingdings" panose="05000000000000000000" pitchFamily="2" charset="2"/>
              <a:buChar char="l"/>
            </a:pPr>
            <a:r>
              <a:rPr lang="zh-CN" altLang="en-US" sz="2000" b="1" dirty="0">
                <a:ea typeface="大黑体" charset="-122"/>
              </a:rPr>
              <a:t>发送天线为定向波束，接收天线为可旋转的定向波束，用来测量在接收端的电波到达角。在自由空间，电波到达角即为发送天线的方向角。在存在多径的场合，电波到达角还要考虑各种多径引入的角度扩展。</a:t>
            </a:r>
          </a:p>
        </p:txBody>
      </p:sp>
      <p:sp>
        <p:nvSpPr>
          <p:cNvPr id="2053" name="Rectangle 4"/>
          <p:cNvSpPr>
            <a:spLocks noGrp="1" noChangeArrowheads="1"/>
          </p:cNvSpPr>
          <p:nvPr>
            <p:ph type="body" sz="half" idx="2"/>
          </p:nvPr>
        </p:nvSpPr>
        <p:spPr>
          <a:xfrm>
            <a:off x="4714082" y="1676144"/>
            <a:ext cx="4216400" cy="1117600"/>
          </a:xfrm>
        </p:spPr>
        <p:txBody>
          <a:bodyPr/>
          <a:lstStyle/>
          <a:p>
            <a:pPr eaLnBrk="1" hangingPunct="1">
              <a:lnSpc>
                <a:spcPct val="110000"/>
              </a:lnSpc>
              <a:buFont typeface="Wingdings" panose="05000000000000000000" pitchFamily="2" charset="2"/>
              <a:buChar char="l"/>
            </a:pPr>
            <a:r>
              <a:rPr lang="zh-CN" altLang="en-US" sz="1800" b="1" dirty="0">
                <a:ea typeface="大黑体" charset="-122"/>
              </a:rPr>
              <a:t>除了用角度扩展来描述弥散以外，也可以用相干距离来描述弥散。角度扩展</a:t>
            </a:r>
            <a:r>
              <a:rPr lang="el-GR" altLang="zh-CN" sz="1800" b="1" dirty="0">
                <a:ea typeface="大黑体" charset="-122"/>
                <a:cs typeface="Times New Roman" panose="02020603050405020304" pitchFamily="18" charset="0"/>
              </a:rPr>
              <a:t>ψ</a:t>
            </a:r>
            <a:r>
              <a:rPr lang="en-US" altLang="zh-CN" sz="1800" b="1" baseline="-25000" dirty="0">
                <a:ea typeface="大黑体" charset="-122"/>
                <a:cs typeface="Times New Roman" panose="02020603050405020304" pitchFamily="18" charset="0"/>
              </a:rPr>
              <a:t>A</a:t>
            </a:r>
            <a:r>
              <a:rPr lang="zh-CN" altLang="en-US" sz="1800" b="1" dirty="0">
                <a:ea typeface="大黑体" charset="-122"/>
                <a:cs typeface="Times New Roman" panose="02020603050405020304" pitchFamily="18" charset="0"/>
              </a:rPr>
              <a:t>和相干距离</a:t>
            </a:r>
            <a:r>
              <a:rPr lang="en-US" altLang="zh-CN" sz="1800" b="1" dirty="0">
                <a:ea typeface="大黑体" charset="-122"/>
                <a:cs typeface="Times New Roman" panose="02020603050405020304" pitchFamily="18" charset="0"/>
              </a:rPr>
              <a:t>r/</a:t>
            </a:r>
            <a:r>
              <a:rPr lang="el-GR" altLang="zh-CN" sz="1800" b="1" dirty="0">
                <a:ea typeface="大黑体" charset="-122"/>
                <a:cs typeface="Times New Roman" panose="02020603050405020304" pitchFamily="18" charset="0"/>
              </a:rPr>
              <a:t>λ</a:t>
            </a:r>
            <a:r>
              <a:rPr lang="zh-CN" altLang="en-US" sz="1800" b="1" dirty="0">
                <a:ea typeface="大黑体" charset="-122"/>
                <a:cs typeface="Times New Roman" panose="02020603050405020304" pitchFamily="18" charset="0"/>
              </a:rPr>
              <a:t>之间互为倒数关系</a:t>
            </a:r>
            <a:r>
              <a:rPr lang="zh-CN" altLang="en-US" sz="1800" b="1" dirty="0">
                <a:solidFill>
                  <a:schemeClr val="tx1"/>
                </a:solidFill>
                <a:cs typeface="Times New Roman" panose="02020603050405020304" pitchFamily="18" charset="0"/>
              </a:rPr>
              <a:t>。</a:t>
            </a:r>
          </a:p>
          <a:p>
            <a:pPr eaLnBrk="1" hangingPunct="1">
              <a:lnSpc>
                <a:spcPct val="110000"/>
              </a:lnSpc>
              <a:buFont typeface="Wingdings" panose="05000000000000000000" pitchFamily="2" charset="2"/>
              <a:buChar char="l"/>
            </a:pPr>
            <a:r>
              <a:rPr lang="zh-CN" altLang="en-US" sz="1800" b="1" dirty="0">
                <a:ea typeface="大黑体" charset="-122"/>
              </a:rPr>
              <a:t>如</a:t>
            </a:r>
            <a:r>
              <a:rPr lang="en-US" altLang="zh-CN" sz="1800" b="1" dirty="0">
                <a:ea typeface="大黑体" charset="-122"/>
              </a:rPr>
              <a:t>:</a:t>
            </a:r>
            <a:endParaRPr lang="el-GR" altLang="zh-CN" sz="1800" b="1" dirty="0">
              <a:ea typeface="大黑体" charset="-122"/>
            </a:endParaRPr>
          </a:p>
          <a:p>
            <a:pPr eaLnBrk="1" hangingPunct="1">
              <a:lnSpc>
                <a:spcPct val="110000"/>
              </a:lnSpc>
            </a:pPr>
            <a:endParaRPr lang="en-US" altLang="zh-CN" sz="1800" b="1" dirty="0">
              <a:ea typeface="大黑体" charset="-122"/>
            </a:endParaRPr>
          </a:p>
        </p:txBody>
      </p:sp>
      <p:grpSp>
        <p:nvGrpSpPr>
          <p:cNvPr id="2054" name="Group 46"/>
          <p:cNvGrpSpPr>
            <a:grpSpLocks/>
          </p:cNvGrpSpPr>
          <p:nvPr/>
        </p:nvGrpSpPr>
        <p:grpSpPr bwMode="auto">
          <a:xfrm>
            <a:off x="743744" y="4396862"/>
            <a:ext cx="7845425" cy="1993900"/>
            <a:chOff x="491" y="2224"/>
            <a:chExt cx="4942" cy="1256"/>
          </a:xfrm>
        </p:grpSpPr>
        <p:sp>
          <p:nvSpPr>
            <p:cNvPr id="2057" name="Rectangle 7"/>
            <p:cNvSpPr>
              <a:spLocks noChangeArrowheads="1"/>
            </p:cNvSpPr>
            <p:nvPr/>
          </p:nvSpPr>
          <p:spPr bwMode="auto">
            <a:xfrm>
              <a:off x="4309" y="3152"/>
              <a:ext cx="425" cy="283"/>
            </a:xfrm>
            <a:prstGeom prst="rect">
              <a:avLst/>
            </a:prstGeom>
            <a:solidFill>
              <a:srgbClr val="FFCC00"/>
            </a:solidFill>
            <a:ln w="38100">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058" name="Rectangle 8"/>
            <p:cNvSpPr>
              <a:spLocks noChangeArrowheads="1"/>
            </p:cNvSpPr>
            <p:nvPr/>
          </p:nvSpPr>
          <p:spPr bwMode="auto">
            <a:xfrm>
              <a:off x="491" y="3197"/>
              <a:ext cx="425" cy="283"/>
            </a:xfrm>
            <a:prstGeom prst="rect">
              <a:avLst/>
            </a:prstGeom>
            <a:solidFill>
              <a:srgbClr val="FFCC00"/>
            </a:solidFill>
            <a:ln w="38100">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059" name="Text Box 15"/>
            <p:cNvSpPr txBox="1">
              <a:spLocks noChangeArrowheads="1"/>
            </p:cNvSpPr>
            <p:nvPr/>
          </p:nvSpPr>
          <p:spPr bwMode="auto">
            <a:xfrm>
              <a:off x="4371" y="3170"/>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800" b="1">
                  <a:solidFill>
                    <a:schemeClr val="tx1"/>
                  </a:solidFill>
                </a:rPr>
                <a:t>收</a:t>
              </a:r>
            </a:p>
          </p:txBody>
        </p:sp>
        <p:sp>
          <p:nvSpPr>
            <p:cNvPr id="2060" name="Text Box 16"/>
            <p:cNvSpPr txBox="1">
              <a:spLocks noChangeArrowheads="1"/>
            </p:cNvSpPr>
            <p:nvPr/>
          </p:nvSpPr>
          <p:spPr bwMode="auto">
            <a:xfrm>
              <a:off x="538" y="3239"/>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800" b="1">
                  <a:solidFill>
                    <a:schemeClr val="tx1"/>
                  </a:solidFill>
                </a:rPr>
                <a:t>发</a:t>
              </a:r>
            </a:p>
          </p:txBody>
        </p:sp>
        <p:sp>
          <p:nvSpPr>
            <p:cNvPr id="2061" name="Line 17"/>
            <p:cNvSpPr>
              <a:spLocks noChangeShapeType="1"/>
            </p:cNvSpPr>
            <p:nvPr/>
          </p:nvSpPr>
          <p:spPr bwMode="auto">
            <a:xfrm flipV="1">
              <a:off x="688" y="2784"/>
              <a:ext cx="0" cy="40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2" name="Line 18"/>
            <p:cNvSpPr>
              <a:spLocks noChangeShapeType="1"/>
            </p:cNvSpPr>
            <p:nvPr/>
          </p:nvSpPr>
          <p:spPr bwMode="auto">
            <a:xfrm flipV="1">
              <a:off x="4497" y="2945"/>
              <a:ext cx="0" cy="19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63" name="Group 24"/>
            <p:cNvGrpSpPr>
              <a:grpSpLocks/>
            </p:cNvGrpSpPr>
            <p:nvPr/>
          </p:nvGrpSpPr>
          <p:grpSpPr bwMode="auto">
            <a:xfrm>
              <a:off x="684" y="2624"/>
              <a:ext cx="633" cy="336"/>
              <a:chOff x="684" y="2624"/>
              <a:chExt cx="633" cy="336"/>
            </a:xfrm>
          </p:grpSpPr>
          <p:sp>
            <p:nvSpPr>
              <p:cNvPr id="2078" name="Oval 19"/>
              <p:cNvSpPr>
                <a:spLocks noChangeArrowheads="1"/>
              </p:cNvSpPr>
              <p:nvPr/>
            </p:nvSpPr>
            <p:spPr bwMode="auto">
              <a:xfrm>
                <a:off x="1016" y="2664"/>
                <a:ext cx="288" cy="264"/>
              </a:xfrm>
              <a:prstGeom prst="ellipse">
                <a:avLst/>
              </a:prstGeom>
              <a:solidFill>
                <a:schemeClr val="bg1"/>
              </a:solidFill>
              <a:ln w="9525" algn="ctr">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079" name="Line 20"/>
              <p:cNvSpPr>
                <a:spLocks noChangeShapeType="1"/>
              </p:cNvSpPr>
              <p:nvPr/>
            </p:nvSpPr>
            <p:spPr bwMode="auto">
              <a:xfrm>
                <a:off x="1142" y="2745"/>
                <a:ext cx="0" cy="1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0" name="Rectangle 22"/>
              <p:cNvSpPr>
                <a:spLocks noChangeArrowheads="1"/>
              </p:cNvSpPr>
              <p:nvPr/>
            </p:nvSpPr>
            <p:spPr bwMode="auto">
              <a:xfrm>
                <a:off x="1157" y="2624"/>
                <a:ext cx="160" cy="33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081" name="Line 23"/>
              <p:cNvSpPr>
                <a:spLocks noChangeShapeType="1"/>
              </p:cNvSpPr>
              <p:nvPr/>
            </p:nvSpPr>
            <p:spPr bwMode="auto">
              <a:xfrm flipH="1">
                <a:off x="684" y="2792"/>
                <a:ext cx="455"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64" name="Oval 33"/>
            <p:cNvSpPr>
              <a:spLocks noChangeArrowheads="1"/>
            </p:cNvSpPr>
            <p:nvPr/>
          </p:nvSpPr>
          <p:spPr bwMode="auto">
            <a:xfrm>
              <a:off x="4184" y="2224"/>
              <a:ext cx="536" cy="312"/>
            </a:xfrm>
            <a:prstGeom prst="ellipse">
              <a:avLst/>
            </a:prstGeom>
            <a:solidFill>
              <a:srgbClr val="CCFFCC">
                <a:alpha val="98822"/>
              </a:srgbClr>
            </a:solidFill>
            <a:ln w="9525" algn="ctr">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065" name="Oval 34"/>
            <p:cNvSpPr>
              <a:spLocks noChangeArrowheads="1"/>
            </p:cNvSpPr>
            <p:nvPr/>
          </p:nvSpPr>
          <p:spPr bwMode="auto">
            <a:xfrm>
              <a:off x="5057" y="2785"/>
              <a:ext cx="376" cy="480"/>
            </a:xfrm>
            <a:prstGeom prst="ellipse">
              <a:avLst/>
            </a:prstGeom>
            <a:solidFill>
              <a:srgbClr val="CCFFCC"/>
            </a:solidFill>
            <a:ln w="9525" algn="ctr">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grpSp>
          <p:nvGrpSpPr>
            <p:cNvPr id="2066" name="Group 41"/>
            <p:cNvGrpSpPr>
              <a:grpSpLocks/>
            </p:cNvGrpSpPr>
            <p:nvPr/>
          </p:nvGrpSpPr>
          <p:grpSpPr bwMode="auto">
            <a:xfrm>
              <a:off x="1328" y="2504"/>
              <a:ext cx="2401" cy="481"/>
              <a:chOff x="1344" y="2568"/>
              <a:chExt cx="2385" cy="353"/>
            </a:xfrm>
          </p:grpSpPr>
          <p:sp>
            <p:nvSpPr>
              <p:cNvPr id="2075" name="Line 31"/>
              <p:cNvSpPr>
                <a:spLocks noChangeShapeType="1"/>
              </p:cNvSpPr>
              <p:nvPr/>
            </p:nvSpPr>
            <p:spPr bwMode="auto">
              <a:xfrm flipV="1">
                <a:off x="1352" y="2568"/>
                <a:ext cx="2264" cy="20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6" name="Line 32"/>
              <p:cNvSpPr>
                <a:spLocks noChangeShapeType="1"/>
              </p:cNvSpPr>
              <p:nvPr/>
            </p:nvSpPr>
            <p:spPr bwMode="auto">
              <a:xfrm>
                <a:off x="1344" y="2784"/>
                <a:ext cx="2288" cy="1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7" name="Oval 35"/>
              <p:cNvSpPr>
                <a:spLocks noChangeArrowheads="1"/>
              </p:cNvSpPr>
              <p:nvPr/>
            </p:nvSpPr>
            <p:spPr bwMode="auto">
              <a:xfrm>
                <a:off x="3481" y="2569"/>
                <a:ext cx="248" cy="352"/>
              </a:xfrm>
              <a:prstGeom prst="ellipse">
                <a:avLst/>
              </a:prstGeom>
              <a:solidFill>
                <a:schemeClr val="bg1"/>
              </a:solidFill>
              <a:ln w="9525" algn="ctr">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grpSp>
        <p:sp>
          <p:nvSpPr>
            <p:cNvPr id="2067" name="Line 36"/>
            <p:cNvSpPr>
              <a:spLocks noChangeShapeType="1"/>
            </p:cNvSpPr>
            <p:nvPr/>
          </p:nvSpPr>
          <p:spPr bwMode="auto">
            <a:xfrm flipV="1">
              <a:off x="3840" y="2512"/>
              <a:ext cx="480" cy="40"/>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8" name="Line 37"/>
            <p:cNvSpPr>
              <a:spLocks noChangeShapeType="1"/>
            </p:cNvSpPr>
            <p:nvPr/>
          </p:nvSpPr>
          <p:spPr bwMode="auto">
            <a:xfrm>
              <a:off x="4296" y="2528"/>
              <a:ext cx="144" cy="200"/>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9" name="Line 38"/>
            <p:cNvSpPr>
              <a:spLocks noChangeShapeType="1"/>
            </p:cNvSpPr>
            <p:nvPr/>
          </p:nvSpPr>
          <p:spPr bwMode="auto">
            <a:xfrm>
              <a:off x="4408" y="2808"/>
              <a:ext cx="17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0" name="Line 39"/>
            <p:cNvSpPr>
              <a:spLocks noChangeShapeType="1"/>
            </p:cNvSpPr>
            <p:nvPr/>
          </p:nvSpPr>
          <p:spPr bwMode="auto">
            <a:xfrm>
              <a:off x="4409" y="2813"/>
              <a:ext cx="88" cy="129"/>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1" name="Line 40"/>
            <p:cNvSpPr>
              <a:spLocks noChangeShapeType="1"/>
            </p:cNvSpPr>
            <p:nvPr/>
          </p:nvSpPr>
          <p:spPr bwMode="auto">
            <a:xfrm flipH="1">
              <a:off x="4497" y="2805"/>
              <a:ext cx="87" cy="13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2" name="Line 43"/>
            <p:cNvSpPr>
              <a:spLocks noChangeShapeType="1"/>
            </p:cNvSpPr>
            <p:nvPr/>
          </p:nvSpPr>
          <p:spPr bwMode="auto">
            <a:xfrm>
              <a:off x="3800" y="2944"/>
              <a:ext cx="1272" cy="96"/>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3" name="Line 44"/>
            <p:cNvSpPr>
              <a:spLocks noChangeShapeType="1"/>
            </p:cNvSpPr>
            <p:nvPr/>
          </p:nvSpPr>
          <p:spPr bwMode="auto">
            <a:xfrm flipH="1" flipV="1">
              <a:off x="4608" y="2904"/>
              <a:ext cx="432" cy="112"/>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4" name="Line 45"/>
            <p:cNvSpPr>
              <a:spLocks noChangeShapeType="1"/>
            </p:cNvSpPr>
            <p:nvPr/>
          </p:nvSpPr>
          <p:spPr bwMode="auto">
            <a:xfrm>
              <a:off x="3832" y="2752"/>
              <a:ext cx="488" cy="8"/>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55" name="Rectangle 47"/>
          <p:cNvSpPr>
            <a:spLocks noChangeArrowheads="1"/>
          </p:cNvSpPr>
          <p:nvPr/>
        </p:nvSpPr>
        <p:spPr bwMode="auto">
          <a:xfrm>
            <a:off x="7447756" y="4457187"/>
            <a:ext cx="806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400" b="1">
                <a:solidFill>
                  <a:schemeClr val="tx1"/>
                </a:solidFill>
              </a:rPr>
              <a:t>反射体</a:t>
            </a:r>
            <a:r>
              <a:rPr lang="en-US" altLang="zh-CN" sz="1400" b="1">
                <a:solidFill>
                  <a:schemeClr val="tx1"/>
                </a:solidFill>
              </a:rPr>
              <a:t>1</a:t>
            </a:r>
          </a:p>
        </p:txBody>
      </p:sp>
      <p:sp>
        <p:nvSpPr>
          <p:cNvPr id="2056" name="Rectangle 48"/>
          <p:cNvSpPr>
            <a:spLocks noChangeArrowheads="1"/>
          </p:cNvSpPr>
          <p:nvPr/>
        </p:nvSpPr>
        <p:spPr bwMode="auto">
          <a:xfrm>
            <a:off x="7892256" y="6070087"/>
            <a:ext cx="806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400" b="1">
                <a:solidFill>
                  <a:schemeClr val="tx1"/>
                </a:solidFill>
              </a:rPr>
              <a:t>反射体</a:t>
            </a:r>
            <a:r>
              <a:rPr lang="en-US" altLang="zh-CN" sz="1400" b="1">
                <a:solidFill>
                  <a:schemeClr val="tx1"/>
                </a:solidFill>
              </a:rPr>
              <a:t>2</a:t>
            </a:r>
          </a:p>
        </p:txBody>
      </p:sp>
      <p:graphicFrame>
        <p:nvGraphicFramePr>
          <p:cNvPr id="2050" name="Object 49"/>
          <p:cNvGraphicFramePr>
            <a:graphicFrameLocks noChangeAspect="1"/>
          </p:cNvGraphicFramePr>
          <p:nvPr>
            <p:extLst>
              <p:ext uri="{D42A27DB-BD31-4B8C-83A1-F6EECF244321}">
                <p14:modId xmlns:p14="http://schemas.microsoft.com/office/powerpoint/2010/main" val="58701125"/>
              </p:ext>
            </p:extLst>
          </p:nvPr>
        </p:nvGraphicFramePr>
        <p:xfrm>
          <a:off x="3812092" y="3410576"/>
          <a:ext cx="4952065" cy="1021720"/>
        </p:xfrm>
        <a:graphic>
          <a:graphicData uri="http://schemas.openxmlformats.org/presentationml/2006/ole">
            <mc:AlternateContent xmlns:mc="http://schemas.openxmlformats.org/markup-compatibility/2006">
              <mc:Choice xmlns:v="urn:schemas-microsoft-com:vml" Requires="v">
                <p:oleObj spid="_x0000_s3320" name="公式" r:id="rId3" imgW="2032000" imgH="419100" progId="Equation.3">
                  <p:embed/>
                </p:oleObj>
              </mc:Choice>
              <mc:Fallback>
                <p:oleObj name="公式" r:id="rId3" imgW="2032000" imgH="4191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092" y="3410576"/>
                        <a:ext cx="4952065" cy="1021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28</a:t>
            </a:fld>
            <a:endParaRPr lang="en-GB" altLang="zh-CN"/>
          </a:p>
        </p:txBody>
      </p:sp>
    </p:spTree>
    <p:extLst>
      <p:ext uri="{BB962C8B-B14F-4D97-AF65-F5344CB8AC3E}">
        <p14:creationId xmlns:p14="http://schemas.microsoft.com/office/powerpoint/2010/main" val="68520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ctrTitle"/>
          </p:nvPr>
        </p:nvSpPr>
        <p:spPr>
          <a:xfrm>
            <a:off x="798074" y="1526837"/>
            <a:ext cx="7772400" cy="1143000"/>
          </a:xfrm>
        </p:spPr>
        <p:txBody>
          <a:bodyPr/>
          <a:lstStyle/>
          <a:p>
            <a:pPr eaLnBrk="1" hangingPunct="1">
              <a:buClr>
                <a:schemeClr val="tx1"/>
              </a:buClr>
            </a:pPr>
            <a:r>
              <a:rPr lang="zh-CN" altLang="en-US" b="1" dirty="0">
                <a:latin typeface="大黑体" charset="-122"/>
                <a:ea typeface="大黑体" charset="-122"/>
              </a:rPr>
              <a:t>无线信道模型</a:t>
            </a:r>
            <a:r>
              <a:rPr lang="en-US" altLang="zh-CN" b="1" dirty="0">
                <a:latin typeface="大黑体" charset="-122"/>
                <a:ea typeface="大黑体" charset="-122"/>
              </a:rPr>
              <a:t>-1</a:t>
            </a:r>
            <a:endParaRPr lang="zh-CN" altLang="en-US" b="1" dirty="0">
              <a:latin typeface="大黑体" charset="-122"/>
              <a:ea typeface="大黑体" charset="-122"/>
            </a:endParaRP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2</a:t>
            </a:fld>
            <a:endParaRPr lang="en-GB" altLang="zh-CN" dirty="0"/>
          </a:p>
        </p:txBody>
      </p:sp>
    </p:spTree>
    <p:extLst>
      <p:ext uri="{BB962C8B-B14F-4D97-AF65-F5344CB8AC3E}">
        <p14:creationId xmlns:p14="http://schemas.microsoft.com/office/powerpoint/2010/main" val="1354426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20700" y="256435"/>
            <a:ext cx="7772400" cy="1143000"/>
          </a:xfrm>
        </p:spPr>
        <p:txBody>
          <a:bodyPr/>
          <a:lstStyle/>
          <a:p>
            <a:pPr eaLnBrk="1" hangingPunct="1"/>
            <a:r>
              <a:rPr lang="zh-CN" altLang="en-US" sz="5400" dirty="0">
                <a:latin typeface="黑体" panose="02010609060101010101" pitchFamily="49" charset="-122"/>
                <a:ea typeface="黑体" panose="02010609060101010101" pitchFamily="49" charset="-122"/>
              </a:rPr>
              <a:t>典型环境下的扩展值 </a:t>
            </a:r>
          </a:p>
        </p:txBody>
      </p:sp>
      <p:sp>
        <p:nvSpPr>
          <p:cNvPr id="44035" name="Rectangle 3"/>
          <p:cNvSpPr>
            <a:spLocks noGrp="1" noChangeArrowheads="1"/>
          </p:cNvSpPr>
          <p:nvPr>
            <p:ph type="body" sz="half" idx="1"/>
          </p:nvPr>
        </p:nvSpPr>
        <p:spPr>
          <a:xfrm>
            <a:off x="723900" y="1736928"/>
            <a:ext cx="7226300" cy="825500"/>
          </a:xfrm>
        </p:spPr>
        <p:txBody>
          <a:bodyPr/>
          <a:lstStyle/>
          <a:p>
            <a:pPr eaLnBrk="1" hangingPunct="1">
              <a:buClr>
                <a:srgbClr val="002060"/>
              </a:buClr>
              <a:buFont typeface="Wingdings" panose="05000000000000000000" pitchFamily="2" charset="2"/>
              <a:buChar char="l"/>
            </a:pPr>
            <a:r>
              <a:rPr lang="zh-CN" altLang="en-US" sz="2400" b="1" dirty="0">
                <a:ea typeface="大黑体" charset="-122"/>
              </a:rPr>
              <a:t>下面是</a:t>
            </a:r>
            <a:r>
              <a:rPr lang="zh-CN" altLang="en-US" sz="2400" b="1" dirty="0">
                <a:solidFill>
                  <a:srgbClr val="C00000"/>
                </a:solidFill>
                <a:ea typeface="大黑体" charset="-122"/>
              </a:rPr>
              <a:t>第二代</a:t>
            </a:r>
            <a:r>
              <a:rPr lang="zh-CN" altLang="en-US" sz="2400" b="1" dirty="0">
                <a:ea typeface="大黑体" charset="-122"/>
              </a:rPr>
              <a:t>移动通信系统</a:t>
            </a:r>
            <a:r>
              <a:rPr lang="en-US" altLang="zh-CN" sz="2400" b="1" dirty="0">
                <a:ea typeface="大黑体" charset="-122"/>
              </a:rPr>
              <a:t>(GSM)</a:t>
            </a:r>
            <a:r>
              <a:rPr lang="zh-CN" altLang="en-US" sz="2400" b="1" dirty="0">
                <a:ea typeface="大黑体" charset="-122"/>
              </a:rPr>
              <a:t>在不同典型环境下的测量数据</a:t>
            </a:r>
            <a:endParaRPr lang="zh-CN" altLang="en-US" sz="2800" b="1" dirty="0">
              <a:ea typeface="大黑体" charset="-122"/>
            </a:endParaRPr>
          </a:p>
        </p:txBody>
      </p:sp>
      <p:graphicFrame>
        <p:nvGraphicFramePr>
          <p:cNvPr id="389212" name="Group 92"/>
          <p:cNvGraphicFramePr>
            <a:graphicFrameLocks noGrp="1"/>
          </p:cNvGraphicFramePr>
          <p:nvPr>
            <p:ph sz="half" idx="2"/>
          </p:nvPr>
        </p:nvGraphicFramePr>
        <p:xfrm>
          <a:off x="723900" y="2628900"/>
          <a:ext cx="7569200" cy="3111589"/>
        </p:xfrm>
        <a:graphic>
          <a:graphicData uri="http://schemas.openxmlformats.org/drawingml/2006/table">
            <a:tbl>
              <a:tblPr/>
              <a:tblGrid>
                <a:gridCol w="1892300">
                  <a:extLst>
                    <a:ext uri="{9D8B030D-6E8A-4147-A177-3AD203B41FA5}">
                      <a16:colId xmlns:a16="http://schemas.microsoft.com/office/drawing/2014/main" val="20000"/>
                    </a:ext>
                  </a:extLst>
                </a:gridCol>
                <a:gridCol w="1892300">
                  <a:extLst>
                    <a:ext uri="{9D8B030D-6E8A-4147-A177-3AD203B41FA5}">
                      <a16:colId xmlns:a16="http://schemas.microsoft.com/office/drawing/2014/main" val="20001"/>
                    </a:ext>
                  </a:extLst>
                </a:gridCol>
                <a:gridCol w="1892300">
                  <a:extLst>
                    <a:ext uri="{9D8B030D-6E8A-4147-A177-3AD203B41FA5}">
                      <a16:colId xmlns:a16="http://schemas.microsoft.com/office/drawing/2014/main" val="20002"/>
                    </a:ext>
                  </a:extLst>
                </a:gridCol>
                <a:gridCol w="1892300">
                  <a:extLst>
                    <a:ext uri="{9D8B030D-6E8A-4147-A177-3AD203B41FA5}">
                      <a16:colId xmlns:a16="http://schemas.microsoft.com/office/drawing/2014/main" val="20003"/>
                    </a:ext>
                  </a:extLst>
                </a:gridCol>
              </a:tblGrid>
              <a:tr h="51900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000066"/>
                          </a:solidFill>
                          <a:effectLst/>
                          <a:latin typeface="大黑体" charset="-122"/>
                          <a:ea typeface="大黑体" charset="-122"/>
                        </a:rPr>
                        <a:t>地理环境 </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000066"/>
                          </a:solidFill>
                          <a:effectLst/>
                          <a:latin typeface="大黑体" charset="-122"/>
                          <a:ea typeface="大黑体" charset="-122"/>
                        </a:rPr>
                        <a:t>角度扩展</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000066"/>
                          </a:solidFill>
                          <a:effectLst/>
                          <a:latin typeface="大黑体" charset="-122"/>
                          <a:ea typeface="大黑体" charset="-122"/>
                        </a:rPr>
                        <a:t>时延扩展</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000066"/>
                          </a:solidFill>
                          <a:effectLst/>
                          <a:latin typeface="大黑体" charset="-122"/>
                          <a:ea typeface="大黑体" charset="-122"/>
                        </a:rPr>
                        <a:t>多普勒扩展</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66"/>
                          </a:solidFill>
                          <a:effectLst/>
                          <a:latin typeface="大黑体" charset="-122"/>
                          <a:ea typeface="大黑体" charset="-122"/>
                        </a:rPr>
                        <a:t>室内</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大黑体" charset="-122"/>
                          <a:ea typeface="大黑体" charset="-122"/>
                        </a:rPr>
                        <a:t>360</a:t>
                      </a:r>
                      <a:r>
                        <a:rPr kumimoji="1" lang="en-US" altLang="zh-CN" sz="2000" b="0" i="0" u="none" strike="noStrike" cap="none" normalizeH="0" baseline="30000">
                          <a:ln>
                            <a:noFill/>
                          </a:ln>
                          <a:solidFill>
                            <a:srgbClr val="000066"/>
                          </a:solidFill>
                          <a:effectLst/>
                          <a:latin typeface="大黑体" charset="-122"/>
                          <a:ea typeface="大黑体" charset="-122"/>
                        </a:rPr>
                        <a:t>0</a:t>
                      </a:r>
                      <a:r>
                        <a:rPr kumimoji="1" lang="en-US" altLang="zh-CN" sz="2800" b="0" i="0" u="none" strike="noStrike" cap="none" normalizeH="0" baseline="0">
                          <a:ln>
                            <a:noFill/>
                          </a:ln>
                          <a:solidFill>
                            <a:srgbClr val="000066"/>
                          </a:solidFill>
                          <a:effectLst/>
                          <a:latin typeface="Times New Roman" pitchFamily="18" charset="0"/>
                          <a:ea typeface="宋体" pitchFamily="2" charset="-122"/>
                        </a:rPr>
                        <a:t> </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大黑体" charset="-122"/>
                        </a:rPr>
                        <a:t>0.1μs </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宋体" pitchFamily="2" charset="-122"/>
                        </a:rPr>
                        <a:t>5Hz</a:t>
                      </a:r>
                      <a:r>
                        <a:rPr kumimoji="1" lang="en-US" altLang="zh-CN" sz="2800" b="0" i="0" u="none" strike="noStrike" cap="none" normalizeH="0" baseline="0">
                          <a:ln>
                            <a:noFill/>
                          </a:ln>
                          <a:solidFill>
                            <a:srgbClr val="000066"/>
                          </a:solidFill>
                          <a:effectLst/>
                          <a:latin typeface="Times New Roman" pitchFamily="18" charset="0"/>
                          <a:ea typeface="宋体" pitchFamily="2" charset="-122"/>
                        </a:rPr>
                        <a:t> </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900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66"/>
                          </a:solidFill>
                          <a:effectLst/>
                          <a:latin typeface="大黑体" charset="-122"/>
                          <a:ea typeface="大黑体" charset="-122"/>
                        </a:rPr>
                        <a:t>农村</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大黑体" charset="-122"/>
                          <a:ea typeface="大黑体" charset="-122"/>
                        </a:rPr>
                        <a:t>1</a:t>
                      </a:r>
                      <a:r>
                        <a:rPr kumimoji="1" lang="en-US" altLang="zh-CN" sz="2000" b="0" i="0" u="none" strike="noStrike" cap="none" normalizeH="0" baseline="30000">
                          <a:ln>
                            <a:noFill/>
                          </a:ln>
                          <a:solidFill>
                            <a:srgbClr val="000066"/>
                          </a:solidFill>
                          <a:effectLst/>
                          <a:latin typeface="大黑体" charset="-122"/>
                          <a:ea typeface="大黑体" charset="-122"/>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大黑体" charset="-122"/>
                        </a:rPr>
                        <a:t>0.1μs</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宋体" pitchFamily="2" charset="-122"/>
                        </a:rPr>
                        <a:t>190Hz</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900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66"/>
                          </a:solidFill>
                          <a:effectLst/>
                          <a:latin typeface="大黑体" charset="-122"/>
                          <a:ea typeface="大黑体" charset="-122"/>
                        </a:rPr>
                        <a:t>城市</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大黑体" charset="-122"/>
                          <a:ea typeface="大黑体" charset="-122"/>
                        </a:rPr>
                        <a:t>20</a:t>
                      </a:r>
                      <a:r>
                        <a:rPr kumimoji="1" lang="en-US" altLang="zh-CN" sz="2000" b="0" i="0" u="none" strike="noStrike" cap="none" normalizeH="0" baseline="30000">
                          <a:ln>
                            <a:noFill/>
                          </a:ln>
                          <a:solidFill>
                            <a:srgbClr val="000066"/>
                          </a:solidFill>
                          <a:effectLst/>
                          <a:latin typeface="大黑体" charset="-122"/>
                          <a:ea typeface="大黑体" charset="-122"/>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大黑体" charset="-122"/>
                        </a:rPr>
                        <a:t>5μs</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宋体" pitchFamily="2" charset="-122"/>
                        </a:rPr>
                        <a:t>120Hz</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4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66"/>
                          </a:solidFill>
                          <a:effectLst/>
                          <a:latin typeface="大黑体" charset="-122"/>
                          <a:ea typeface="大黑体" charset="-122"/>
                        </a:rPr>
                        <a:t>丘陵</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大黑体" charset="-122"/>
                          <a:ea typeface="大黑体" charset="-122"/>
                        </a:rPr>
                        <a:t>30</a:t>
                      </a:r>
                      <a:r>
                        <a:rPr kumimoji="1" lang="en-US" altLang="zh-CN" sz="2000" b="0" i="0" u="none" strike="noStrike" cap="none" normalizeH="0" baseline="30000">
                          <a:ln>
                            <a:noFill/>
                          </a:ln>
                          <a:solidFill>
                            <a:srgbClr val="000066"/>
                          </a:solidFill>
                          <a:effectLst/>
                          <a:latin typeface="大黑体" charset="-122"/>
                          <a:ea typeface="大黑体" charset="-122"/>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大黑体" charset="-122"/>
                        </a:rPr>
                        <a:t>20μs</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宋体" pitchFamily="2" charset="-122"/>
                        </a:rPr>
                        <a:t>190Hz</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900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66"/>
                          </a:solidFill>
                          <a:effectLst/>
                          <a:latin typeface="大黑体" charset="-122"/>
                          <a:ea typeface="大黑体" charset="-122"/>
                        </a:rPr>
                        <a:t>小区</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大黑体" charset="-122"/>
                          <a:ea typeface="大黑体" charset="-122"/>
                        </a:rPr>
                        <a:t>120</a:t>
                      </a:r>
                      <a:r>
                        <a:rPr kumimoji="1" lang="en-US" altLang="zh-CN" sz="2000" b="0" i="0" u="none" strike="noStrike" cap="none" normalizeH="0" baseline="30000">
                          <a:ln>
                            <a:noFill/>
                          </a:ln>
                          <a:solidFill>
                            <a:srgbClr val="000066"/>
                          </a:solidFill>
                          <a:effectLst/>
                          <a:latin typeface="大黑体" charset="-122"/>
                          <a:ea typeface="大黑体" charset="-122"/>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大黑体" charset="-122"/>
                        </a:rPr>
                        <a:t>0.2μs</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66"/>
                          </a:solidFill>
                          <a:effectLst/>
                          <a:latin typeface="Times New Roman" pitchFamily="18" charset="0"/>
                          <a:ea typeface="宋体" pitchFamily="2" charset="-122"/>
                        </a:rPr>
                        <a:t>10Hz</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矩形 1"/>
          <p:cNvSpPr/>
          <p:nvPr/>
        </p:nvSpPr>
        <p:spPr bwMode="auto">
          <a:xfrm>
            <a:off x="3239146" y="3115159"/>
            <a:ext cx="821410" cy="2913682"/>
          </a:xfrm>
          <a:prstGeom prst="rect">
            <a:avLst/>
          </a:prstGeom>
          <a:noFill/>
          <a:ln w="38100">
            <a:solidFill>
              <a:srgbClr val="FF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
        <p:nvSpPr>
          <p:cNvPr id="3" name="文本框 2"/>
          <p:cNvSpPr txBox="1"/>
          <p:nvPr/>
        </p:nvSpPr>
        <p:spPr>
          <a:xfrm>
            <a:off x="3239146" y="5934670"/>
            <a:ext cx="880369" cy="923330"/>
          </a:xfrm>
          <a:prstGeom prst="rect">
            <a:avLst/>
          </a:prstGeom>
          <a:noFill/>
        </p:spPr>
        <p:txBody>
          <a:bodyPr wrap="none" rtlCol="0">
            <a:spAutoFit/>
          </a:bodyPr>
          <a:lstStyle/>
          <a:p>
            <a:r>
              <a:rPr lang="zh-CN" altLang="en-US" sz="5400" dirty="0">
                <a:solidFill>
                  <a:srgbClr val="FF0000"/>
                </a:solidFill>
              </a:rPr>
              <a:t>？</a:t>
            </a:r>
          </a:p>
        </p:txBody>
      </p:sp>
      <p:sp>
        <p:nvSpPr>
          <p:cNvPr id="7" name="矩形 6"/>
          <p:cNvSpPr/>
          <p:nvPr/>
        </p:nvSpPr>
        <p:spPr bwMode="auto">
          <a:xfrm>
            <a:off x="6943240" y="3642253"/>
            <a:ext cx="713676" cy="1596174"/>
          </a:xfrm>
          <a:prstGeom prst="rect">
            <a:avLst/>
          </a:prstGeom>
          <a:noFill/>
          <a:ln w="38100">
            <a:solidFill>
              <a:srgbClr val="FF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
        <p:nvSpPr>
          <p:cNvPr id="8" name="矩形 7"/>
          <p:cNvSpPr/>
          <p:nvPr/>
        </p:nvSpPr>
        <p:spPr bwMode="auto">
          <a:xfrm>
            <a:off x="5105787" y="3069439"/>
            <a:ext cx="713676" cy="1084882"/>
          </a:xfrm>
          <a:prstGeom prst="rect">
            <a:avLst/>
          </a:prstGeom>
          <a:noFill/>
          <a:ln w="38100">
            <a:solidFill>
              <a:srgbClr val="FF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
        <p:nvSpPr>
          <p:cNvPr id="4" name="文本框 3"/>
          <p:cNvSpPr txBox="1"/>
          <p:nvPr/>
        </p:nvSpPr>
        <p:spPr>
          <a:xfrm>
            <a:off x="4015673" y="6044340"/>
            <a:ext cx="5128327" cy="584775"/>
          </a:xfrm>
          <a:prstGeom prst="rect">
            <a:avLst/>
          </a:prstGeom>
          <a:noFill/>
        </p:spPr>
        <p:txBody>
          <a:bodyPr wrap="none" rtlCol="0">
            <a:spAutoFit/>
          </a:bodyPr>
          <a:lstStyle/>
          <a:p>
            <a:r>
              <a:rPr lang="zh-CN" altLang="en-US" sz="3200" dirty="0"/>
              <a:t>覆盖半径、散射环境。。。</a:t>
            </a:r>
          </a:p>
        </p:txBody>
      </p:sp>
    </p:spTree>
    <p:extLst>
      <p:ext uri="{BB962C8B-B14F-4D97-AF65-F5344CB8AC3E}">
        <p14:creationId xmlns:p14="http://schemas.microsoft.com/office/powerpoint/2010/main" val="819929559"/>
      </p:ext>
    </p:extLst>
  </p:cSld>
  <p:clrMapOvr>
    <a:masterClrMapping/>
  </p:clrMapOvr>
  <p:transition>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solidFill>
                <a:schemeClr val="tx1"/>
              </a:solidFill>
              <a:ea typeface="仿宋_GB2312" pitchFamily="49" charset="-122"/>
            </a:endParaRPr>
          </a:p>
        </p:txBody>
      </p:sp>
      <p:sp>
        <p:nvSpPr>
          <p:cNvPr id="45059" name="Rectangle 3"/>
          <p:cNvSpPr>
            <a:spLocks noGrp="1" noChangeArrowheads="1"/>
          </p:cNvSpPr>
          <p:nvPr>
            <p:ph type="ctrTitle"/>
          </p:nvPr>
        </p:nvSpPr>
        <p:spPr>
          <a:xfrm>
            <a:off x="819150" y="1877033"/>
            <a:ext cx="7772400" cy="952500"/>
          </a:xfrm>
        </p:spPr>
        <p:txBody>
          <a:bodyPr/>
          <a:lstStyle/>
          <a:p>
            <a:pPr eaLnBrk="1" hangingPunct="1"/>
            <a:r>
              <a:rPr lang="zh-CN" altLang="en-US" b="1" dirty="0">
                <a:ea typeface="大黑体" charset="-122"/>
              </a:rPr>
              <a:t>信道随机性一阶模型</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30</a:t>
            </a:fld>
            <a:endParaRPr lang="en-GB" altLang="zh-CN"/>
          </a:p>
        </p:txBody>
      </p:sp>
    </p:spTree>
    <p:extLst>
      <p:ext uri="{BB962C8B-B14F-4D97-AF65-F5344CB8AC3E}">
        <p14:creationId xmlns:p14="http://schemas.microsoft.com/office/powerpoint/2010/main" val="1342581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sz="5400" b="1" dirty="0">
                <a:solidFill>
                  <a:srgbClr val="002060"/>
                </a:solidFill>
                <a:latin typeface="大黑体" charset="-122"/>
                <a:ea typeface="大黑体" charset="-122"/>
              </a:rPr>
              <a:t>一阶统计特性的要点</a:t>
            </a:r>
          </a:p>
        </p:txBody>
      </p:sp>
      <p:sp>
        <p:nvSpPr>
          <p:cNvPr id="46083" name="Rectangle 3"/>
          <p:cNvSpPr>
            <a:spLocks noGrp="1" noChangeArrowheads="1"/>
          </p:cNvSpPr>
          <p:nvPr>
            <p:ph idx="1"/>
          </p:nvPr>
        </p:nvSpPr>
        <p:spPr>
          <a:xfrm>
            <a:off x="799290" y="1790700"/>
            <a:ext cx="7772400" cy="4114800"/>
          </a:xfrm>
        </p:spPr>
        <p:txBody>
          <a:bodyPr/>
          <a:lstStyle/>
          <a:p>
            <a:pPr eaLnBrk="1" hangingPunct="1">
              <a:lnSpc>
                <a:spcPct val="80000"/>
              </a:lnSpc>
              <a:buClr>
                <a:srgbClr val="002060"/>
              </a:buClr>
              <a:buFont typeface="Wingdings" panose="05000000000000000000" pitchFamily="2" charset="2"/>
              <a:buChar char="l"/>
            </a:pPr>
            <a:r>
              <a:rPr lang="zh-CN" altLang="en-US" sz="2400" b="1" dirty="0">
                <a:latin typeface="大黑体" charset="-122"/>
                <a:ea typeface="大黑体" charset="-122"/>
              </a:rPr>
              <a:t>暂不考虑信道干扰噪声的影响</a:t>
            </a:r>
          </a:p>
          <a:p>
            <a:pPr eaLnBrk="1" hangingPunct="1">
              <a:lnSpc>
                <a:spcPct val="80000"/>
              </a:lnSpc>
              <a:buClr>
                <a:srgbClr val="002060"/>
              </a:buClr>
              <a:buFont typeface="Wingdings" panose="05000000000000000000" pitchFamily="2" charset="2"/>
              <a:buChar char="l"/>
            </a:pPr>
            <a:r>
              <a:rPr lang="zh-CN" altLang="en-US" sz="2400" b="1" dirty="0">
                <a:latin typeface="大黑体" charset="-122"/>
                <a:ea typeface="大黑体" charset="-122"/>
              </a:rPr>
              <a:t>暂不考虑信道传播方向的影响</a:t>
            </a:r>
          </a:p>
          <a:p>
            <a:pPr eaLnBrk="1" hangingPunct="1">
              <a:lnSpc>
                <a:spcPct val="80000"/>
              </a:lnSpc>
              <a:buClr>
                <a:srgbClr val="002060"/>
              </a:buClr>
              <a:buFont typeface="Wingdings" panose="05000000000000000000" pitchFamily="2" charset="2"/>
              <a:buChar char="l"/>
            </a:pPr>
            <a:r>
              <a:rPr lang="zh-CN" altLang="en-US" sz="2400" b="1" dirty="0">
                <a:latin typeface="大黑体" charset="-122"/>
                <a:ea typeface="大黑体" charset="-122"/>
              </a:rPr>
              <a:t>主要考虑信道的两个参数：</a:t>
            </a:r>
          </a:p>
          <a:p>
            <a:pPr eaLnBrk="1" hangingPunct="1">
              <a:lnSpc>
                <a:spcPct val="80000"/>
              </a:lnSpc>
              <a:buClr>
                <a:srgbClr val="002060"/>
              </a:buClr>
              <a:buFontTx/>
              <a:buNone/>
            </a:pPr>
            <a:r>
              <a:rPr lang="zh-CN" altLang="en-US" sz="2400" b="1" dirty="0">
                <a:latin typeface="大黑体" charset="-122"/>
                <a:ea typeface="大黑体" charset="-122"/>
              </a:rPr>
              <a:t>	－传播衰减</a:t>
            </a:r>
          </a:p>
          <a:p>
            <a:pPr eaLnBrk="1" hangingPunct="1">
              <a:lnSpc>
                <a:spcPct val="80000"/>
              </a:lnSpc>
              <a:buClr>
                <a:srgbClr val="002060"/>
              </a:buClr>
              <a:buFontTx/>
              <a:buNone/>
            </a:pPr>
            <a:r>
              <a:rPr lang="zh-CN" altLang="en-US" sz="2400" b="1" dirty="0">
                <a:latin typeface="大黑体" charset="-122"/>
                <a:ea typeface="大黑体" charset="-122"/>
              </a:rPr>
              <a:t>	－传播时延</a:t>
            </a:r>
          </a:p>
          <a:p>
            <a:pPr eaLnBrk="1" hangingPunct="1">
              <a:lnSpc>
                <a:spcPct val="80000"/>
              </a:lnSpc>
              <a:buClr>
                <a:srgbClr val="002060"/>
              </a:buClr>
              <a:buFont typeface="Wingdings" panose="05000000000000000000" pitchFamily="2" charset="2"/>
              <a:buChar char="l"/>
            </a:pPr>
            <a:r>
              <a:rPr lang="zh-CN" altLang="en-US" sz="2400" b="1" dirty="0">
                <a:latin typeface="大黑体" charset="-122"/>
                <a:ea typeface="大黑体" charset="-122"/>
              </a:rPr>
              <a:t>传播时延会影响与系统同步有关的性能，如：载波同步、时钟同步、时隙同步等，在讨论信道的一阶统计特性时暂时不于考虑。</a:t>
            </a:r>
          </a:p>
          <a:p>
            <a:pPr eaLnBrk="1" hangingPunct="1">
              <a:lnSpc>
                <a:spcPct val="80000"/>
              </a:lnSpc>
              <a:buClr>
                <a:srgbClr val="002060"/>
              </a:buClr>
              <a:buFont typeface="Wingdings" panose="05000000000000000000" pitchFamily="2" charset="2"/>
              <a:buChar char="l"/>
            </a:pPr>
            <a:r>
              <a:rPr lang="zh-CN" altLang="en-US" sz="2400" b="1" dirty="0">
                <a:latin typeface="大黑体" charset="-122"/>
                <a:ea typeface="大黑体" charset="-122"/>
              </a:rPr>
              <a:t>传播衰减会影响接收信号强度，进而影响</a:t>
            </a:r>
            <a:r>
              <a:rPr lang="zh-CN" altLang="en-US" sz="2400" b="1" dirty="0">
                <a:solidFill>
                  <a:srgbClr val="FF0000"/>
                </a:solidFill>
                <a:latin typeface="大黑体" charset="-122"/>
                <a:ea typeface="大黑体" charset="-122"/>
              </a:rPr>
              <a:t>通信距离及覆盖范围</a:t>
            </a:r>
            <a:r>
              <a:rPr lang="zh-CN" altLang="en-US" sz="2400" b="1" dirty="0">
                <a:latin typeface="大黑体" charset="-122"/>
                <a:ea typeface="大黑体" charset="-122"/>
              </a:rPr>
              <a:t>，是信道一阶统计特性讨论的重点。</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31</a:t>
            </a:fld>
            <a:endParaRPr lang="en-GB" altLang="zh-CN"/>
          </a:p>
        </p:txBody>
      </p:sp>
    </p:spTree>
    <p:extLst>
      <p:ext uri="{BB962C8B-B14F-4D97-AF65-F5344CB8AC3E}">
        <p14:creationId xmlns:p14="http://schemas.microsoft.com/office/powerpoint/2010/main" val="3754030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sz="5400" b="1" dirty="0">
                <a:solidFill>
                  <a:srgbClr val="002060"/>
                </a:solidFill>
                <a:latin typeface="大黑体" charset="-122"/>
                <a:ea typeface="大黑体" charset="-122"/>
              </a:rPr>
              <a:t> </a:t>
            </a:r>
            <a:r>
              <a:rPr lang="zh-CN" altLang="en-US" sz="5400" b="1" dirty="0">
                <a:solidFill>
                  <a:srgbClr val="002060"/>
                </a:solidFill>
                <a:latin typeface="大黑体" charset="-122"/>
                <a:ea typeface="大黑体" charset="-122"/>
              </a:rPr>
              <a:t>传播衰减的定义方法</a:t>
            </a:r>
          </a:p>
        </p:txBody>
      </p:sp>
      <p:sp>
        <p:nvSpPr>
          <p:cNvPr id="47107" name="Rectangle 3"/>
          <p:cNvSpPr>
            <a:spLocks noGrp="1" noChangeArrowheads="1"/>
          </p:cNvSpPr>
          <p:nvPr>
            <p:ph idx="1"/>
          </p:nvPr>
        </p:nvSpPr>
        <p:spPr>
          <a:xfrm>
            <a:off x="818745" y="1700719"/>
            <a:ext cx="7772400" cy="4114800"/>
          </a:xfrm>
        </p:spPr>
        <p:txBody>
          <a:bodyPr/>
          <a:lstStyle/>
          <a:p>
            <a:pPr eaLnBrk="1" hangingPunct="1">
              <a:lnSpc>
                <a:spcPct val="80000"/>
              </a:lnSpc>
              <a:buClr>
                <a:srgbClr val="002060"/>
              </a:buClr>
              <a:buFont typeface="Wingdings" panose="05000000000000000000" pitchFamily="2" charset="2"/>
              <a:buChar char="l"/>
            </a:pPr>
            <a:r>
              <a:rPr lang="zh-CN" altLang="en-US" sz="2400" b="1" dirty="0">
                <a:latin typeface="大黑体" charset="-122"/>
                <a:ea typeface="大黑体" charset="-122"/>
              </a:rPr>
              <a:t>由于传播衰减是一个随机过程，其一阶统计特性可以用幅度平均值及幅度分布函数来表示。</a:t>
            </a:r>
          </a:p>
          <a:p>
            <a:pPr eaLnBrk="1" hangingPunct="1">
              <a:lnSpc>
                <a:spcPct val="80000"/>
              </a:lnSpc>
              <a:buClr>
                <a:srgbClr val="002060"/>
              </a:buClr>
              <a:buFont typeface="Wingdings" panose="05000000000000000000" pitchFamily="2" charset="2"/>
              <a:buChar char="l"/>
            </a:pPr>
            <a:endParaRPr lang="zh-CN" altLang="en-US" sz="2400" b="1" dirty="0">
              <a:latin typeface="大黑体" charset="-122"/>
              <a:ea typeface="大黑体" charset="-122"/>
            </a:endParaRPr>
          </a:p>
          <a:p>
            <a:pPr eaLnBrk="1" hangingPunct="1">
              <a:lnSpc>
                <a:spcPct val="80000"/>
              </a:lnSpc>
              <a:buClr>
                <a:srgbClr val="002060"/>
              </a:buClr>
              <a:buFont typeface="Wingdings" panose="05000000000000000000" pitchFamily="2" charset="2"/>
              <a:buChar char="l"/>
            </a:pPr>
            <a:r>
              <a:rPr lang="zh-CN" altLang="en-US" sz="2400" b="1" dirty="0">
                <a:latin typeface="大黑体" charset="-122"/>
                <a:ea typeface="大黑体" charset="-122"/>
              </a:rPr>
              <a:t>幅度平均值（中值衰减）主要和传播距离、工作频率及地形、气候等条件有关，一般表示成和距离及频率的多少次方成比例，并加上地形及气候等因子，在自由空间传播衰减的基础上进行修正。</a:t>
            </a:r>
          </a:p>
          <a:p>
            <a:pPr eaLnBrk="1" hangingPunct="1">
              <a:lnSpc>
                <a:spcPct val="80000"/>
              </a:lnSpc>
              <a:buClr>
                <a:srgbClr val="002060"/>
              </a:buClr>
              <a:buFont typeface="Wingdings" panose="05000000000000000000" pitchFamily="2" charset="2"/>
              <a:buChar char="l"/>
            </a:pPr>
            <a:endParaRPr lang="zh-CN" altLang="en-US" sz="2400" b="1" dirty="0">
              <a:latin typeface="大黑体" charset="-122"/>
              <a:ea typeface="大黑体" charset="-122"/>
            </a:endParaRPr>
          </a:p>
          <a:p>
            <a:pPr eaLnBrk="1" hangingPunct="1">
              <a:lnSpc>
                <a:spcPct val="80000"/>
              </a:lnSpc>
              <a:buClr>
                <a:srgbClr val="002060"/>
              </a:buClr>
              <a:buFont typeface="Wingdings" panose="05000000000000000000" pitchFamily="2" charset="2"/>
              <a:buChar char="l"/>
            </a:pPr>
            <a:r>
              <a:rPr lang="zh-CN" altLang="en-US" sz="2400" b="1" dirty="0">
                <a:latin typeface="大黑体" charset="-122"/>
                <a:ea typeface="大黑体" charset="-122"/>
              </a:rPr>
              <a:t>幅度分布函数和传播机理有关：</a:t>
            </a:r>
          </a:p>
          <a:p>
            <a:pPr eaLnBrk="1" hangingPunct="1">
              <a:lnSpc>
                <a:spcPct val="80000"/>
              </a:lnSpc>
              <a:buFontTx/>
              <a:buNone/>
            </a:pPr>
            <a:r>
              <a:rPr lang="zh-CN" altLang="en-US" sz="2400" b="1" dirty="0">
                <a:latin typeface="大黑体" charset="-122"/>
                <a:ea typeface="大黑体" charset="-122"/>
              </a:rPr>
              <a:t>	－对于由阴影及传播阻挡引起的衰减，服从对数正态分布。</a:t>
            </a:r>
          </a:p>
          <a:p>
            <a:pPr eaLnBrk="1" hangingPunct="1">
              <a:lnSpc>
                <a:spcPct val="80000"/>
              </a:lnSpc>
              <a:buFontTx/>
              <a:buNone/>
            </a:pPr>
            <a:r>
              <a:rPr lang="zh-CN" altLang="en-US" sz="2400" b="1" dirty="0">
                <a:latin typeface="大黑体" charset="-122"/>
                <a:ea typeface="大黑体" charset="-122"/>
              </a:rPr>
              <a:t>	－对于由多径及相位干涉引起的衰减，服从瑞利分布或莱斯分布。</a:t>
            </a:r>
          </a:p>
          <a:p>
            <a:pPr eaLnBrk="1" hangingPunct="1">
              <a:lnSpc>
                <a:spcPct val="80000"/>
              </a:lnSpc>
              <a:buFontTx/>
              <a:buNone/>
            </a:pPr>
            <a:endParaRPr lang="en-US" altLang="zh-CN" sz="2400" b="1" dirty="0">
              <a:latin typeface="大黑体" charset="-122"/>
              <a:ea typeface="大黑体" charset="-122"/>
            </a:endParaRP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32</a:t>
            </a:fld>
            <a:endParaRPr lang="en-GB" altLang="zh-CN"/>
          </a:p>
        </p:txBody>
      </p:sp>
    </p:spTree>
    <p:extLst>
      <p:ext uri="{BB962C8B-B14F-4D97-AF65-F5344CB8AC3E}">
        <p14:creationId xmlns:p14="http://schemas.microsoft.com/office/powerpoint/2010/main" val="3533933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3600" b="1" dirty="0">
                <a:latin typeface="大黑体" charset="-122"/>
                <a:ea typeface="大黑体" charset="-122"/>
              </a:rPr>
              <a:t> </a:t>
            </a:r>
            <a:r>
              <a:rPr lang="zh-CN" altLang="en-US" sz="5400" b="1" dirty="0">
                <a:solidFill>
                  <a:srgbClr val="002060"/>
                </a:solidFill>
                <a:latin typeface="大黑体" charset="-122"/>
                <a:ea typeface="大黑体" charset="-122"/>
              </a:rPr>
              <a:t>幅度平均值</a:t>
            </a:r>
          </a:p>
        </p:txBody>
      </p:sp>
      <p:sp>
        <p:nvSpPr>
          <p:cNvPr id="48131" name="Rectangle 3"/>
          <p:cNvSpPr>
            <a:spLocks noGrp="1" noChangeArrowheads="1"/>
          </p:cNvSpPr>
          <p:nvPr>
            <p:ph idx="1"/>
          </p:nvPr>
        </p:nvSpPr>
        <p:spPr>
          <a:xfrm>
            <a:off x="779834" y="1646238"/>
            <a:ext cx="7772400" cy="4114800"/>
          </a:xfrm>
        </p:spPr>
        <p:txBody>
          <a:bodyPr/>
          <a:lstStyle/>
          <a:p>
            <a:pPr eaLnBrk="1" hangingPunct="1">
              <a:lnSpc>
                <a:spcPct val="80000"/>
              </a:lnSpc>
              <a:buClr>
                <a:srgbClr val="002060"/>
              </a:buClr>
              <a:buFont typeface="Wingdings" panose="05000000000000000000" pitchFamily="2" charset="2"/>
              <a:buChar char="l"/>
            </a:pPr>
            <a:r>
              <a:rPr lang="zh-CN" altLang="en-US" sz="2000" b="1" dirty="0">
                <a:latin typeface="大黑体" charset="-122"/>
                <a:ea typeface="大黑体" charset="-122"/>
              </a:rPr>
              <a:t>一般用</a:t>
            </a:r>
            <a:r>
              <a:rPr lang="zh-CN" altLang="en-US" sz="2000" b="1" dirty="0">
                <a:solidFill>
                  <a:srgbClr val="FF0000"/>
                </a:solidFill>
                <a:latin typeface="大黑体" charset="-122"/>
                <a:ea typeface="大黑体" charset="-122"/>
              </a:rPr>
              <a:t>衰减中值</a:t>
            </a:r>
            <a:r>
              <a:rPr lang="zh-CN" altLang="en-US" sz="2000" b="1" dirty="0">
                <a:latin typeface="大黑体" charset="-122"/>
                <a:ea typeface="大黑体" charset="-122"/>
              </a:rPr>
              <a:t>表示，其定义是：在给定的时间内，有</a:t>
            </a:r>
            <a:r>
              <a:rPr lang="en-US" altLang="zh-CN" sz="2000" b="1" dirty="0">
                <a:solidFill>
                  <a:srgbClr val="FF0000"/>
                </a:solidFill>
                <a:latin typeface="大黑体" charset="-122"/>
                <a:ea typeface="大黑体" charset="-122"/>
              </a:rPr>
              <a:t>50%</a:t>
            </a:r>
            <a:r>
              <a:rPr lang="zh-CN" altLang="en-US" sz="2000" b="1" dirty="0">
                <a:latin typeface="大黑体" charset="-122"/>
                <a:ea typeface="大黑体" charset="-122"/>
              </a:rPr>
              <a:t>时间的场强（或称传播衰减）超过某个数值，则这个数值就称为场强中值（或衰减中值）。</a:t>
            </a:r>
          </a:p>
          <a:p>
            <a:pPr eaLnBrk="1" hangingPunct="1">
              <a:lnSpc>
                <a:spcPct val="80000"/>
              </a:lnSpc>
              <a:buClr>
                <a:srgbClr val="002060"/>
              </a:buClr>
              <a:buFont typeface="Wingdings" panose="05000000000000000000" pitchFamily="2" charset="2"/>
              <a:buChar char="l"/>
            </a:pPr>
            <a:r>
              <a:rPr lang="zh-CN" altLang="en-US" sz="2000" b="1" dirty="0">
                <a:latin typeface="大黑体" charset="-122"/>
                <a:ea typeface="大黑体" charset="-122"/>
              </a:rPr>
              <a:t>图中在</a:t>
            </a:r>
            <a:r>
              <a:rPr lang="en-US" altLang="zh-CN" sz="2000" b="1" dirty="0">
                <a:latin typeface="大黑体" charset="-122"/>
                <a:ea typeface="大黑体" charset="-122"/>
              </a:rPr>
              <a:t>0</a:t>
            </a:r>
            <a:r>
              <a:rPr lang="zh-CN" altLang="en-US" sz="2000" b="1" dirty="0">
                <a:latin typeface="大黑体" charset="-122"/>
                <a:ea typeface="大黑体" charset="-122"/>
              </a:rPr>
              <a:t>－</a:t>
            </a:r>
            <a:r>
              <a:rPr lang="en-US" altLang="zh-CN" sz="2000" b="1" dirty="0">
                <a:latin typeface="大黑体" charset="-122"/>
                <a:ea typeface="大黑体" charset="-122"/>
              </a:rPr>
              <a:t>T</a:t>
            </a:r>
            <a:r>
              <a:rPr lang="zh-CN" altLang="en-US" sz="2000" b="1" dirty="0">
                <a:latin typeface="大黑体" charset="-122"/>
                <a:ea typeface="大黑体" charset="-122"/>
              </a:rPr>
              <a:t>时间内，</a:t>
            </a:r>
            <a:r>
              <a:rPr lang="en-US" altLang="zh-CN" sz="2000" b="1" dirty="0">
                <a:latin typeface="大黑体" charset="-122"/>
                <a:ea typeface="大黑体" charset="-122"/>
              </a:rPr>
              <a:t>T</a:t>
            </a:r>
            <a:r>
              <a:rPr lang="en-US" altLang="zh-CN" sz="2000" b="1" baseline="-25000" dirty="0">
                <a:latin typeface="大黑体" charset="-122"/>
                <a:ea typeface="大黑体" charset="-122"/>
              </a:rPr>
              <a:t>1</a:t>
            </a:r>
            <a:r>
              <a:rPr lang="en-US" altLang="zh-CN" sz="2000" b="1" dirty="0">
                <a:latin typeface="大黑体" charset="-122"/>
                <a:ea typeface="大黑体" charset="-122"/>
              </a:rPr>
              <a:t>+T</a:t>
            </a:r>
            <a:r>
              <a:rPr lang="en-US" altLang="zh-CN" sz="2000" b="1" baseline="-25000" dirty="0">
                <a:latin typeface="大黑体" charset="-122"/>
                <a:ea typeface="大黑体" charset="-122"/>
              </a:rPr>
              <a:t>2</a:t>
            </a:r>
            <a:r>
              <a:rPr lang="en-US" altLang="zh-CN" sz="2000" b="1" dirty="0">
                <a:latin typeface="大黑体" charset="-122"/>
                <a:ea typeface="大黑体" charset="-122"/>
              </a:rPr>
              <a:t>+T</a:t>
            </a:r>
            <a:r>
              <a:rPr lang="en-US" altLang="zh-CN" sz="2000" b="1" baseline="-25000" dirty="0">
                <a:latin typeface="大黑体" charset="-122"/>
                <a:ea typeface="大黑体" charset="-122"/>
              </a:rPr>
              <a:t>3</a:t>
            </a:r>
            <a:r>
              <a:rPr lang="en-US" altLang="zh-CN" sz="2000" b="1" dirty="0">
                <a:latin typeface="大黑体" charset="-122"/>
                <a:ea typeface="大黑体" charset="-122"/>
              </a:rPr>
              <a:t>+T</a:t>
            </a:r>
            <a:r>
              <a:rPr lang="en-US" altLang="zh-CN" sz="2000" b="1" baseline="-25000" dirty="0">
                <a:latin typeface="大黑体" charset="-122"/>
                <a:ea typeface="大黑体" charset="-122"/>
              </a:rPr>
              <a:t>4</a:t>
            </a:r>
            <a:r>
              <a:rPr lang="en-US" altLang="zh-CN" sz="2000" b="1" dirty="0">
                <a:latin typeface="大黑体" charset="-122"/>
                <a:ea typeface="大黑体" charset="-122"/>
              </a:rPr>
              <a:t>=T/2</a:t>
            </a:r>
            <a:r>
              <a:rPr lang="zh-CN" altLang="en-US" sz="2000" b="1" dirty="0">
                <a:latin typeface="大黑体" charset="-122"/>
                <a:ea typeface="大黑体" charset="-122"/>
              </a:rPr>
              <a:t>，则</a:t>
            </a:r>
            <a:r>
              <a:rPr lang="en-US" altLang="zh-CN" sz="2000" b="1" dirty="0" err="1">
                <a:latin typeface="大黑体" charset="-122"/>
                <a:ea typeface="大黑体" charset="-122"/>
              </a:rPr>
              <a:t>Em</a:t>
            </a:r>
            <a:r>
              <a:rPr lang="zh-CN" altLang="en-US" sz="2000" b="1" dirty="0">
                <a:latin typeface="大黑体" charset="-122"/>
                <a:ea typeface="大黑体" charset="-122"/>
              </a:rPr>
              <a:t>为</a:t>
            </a:r>
            <a:r>
              <a:rPr lang="en-US" altLang="zh-CN" sz="2000" b="1" dirty="0">
                <a:latin typeface="大黑体" charset="-122"/>
                <a:ea typeface="大黑体" charset="-122"/>
              </a:rPr>
              <a:t>0</a:t>
            </a:r>
            <a:r>
              <a:rPr lang="zh-CN" altLang="en-US" sz="2000" b="1" dirty="0">
                <a:latin typeface="大黑体" charset="-122"/>
                <a:ea typeface="大黑体" charset="-122"/>
              </a:rPr>
              <a:t>－</a:t>
            </a:r>
            <a:r>
              <a:rPr lang="en-US" altLang="zh-CN" sz="2000" b="1" dirty="0">
                <a:latin typeface="大黑体" charset="-122"/>
                <a:ea typeface="大黑体" charset="-122"/>
              </a:rPr>
              <a:t>T</a:t>
            </a:r>
            <a:r>
              <a:rPr lang="zh-CN" altLang="en-US" sz="2000" b="1" dirty="0">
                <a:latin typeface="大黑体" charset="-122"/>
                <a:ea typeface="大黑体" charset="-122"/>
              </a:rPr>
              <a:t>时间内的场强中值，或者说中值场强。</a:t>
            </a:r>
          </a:p>
          <a:p>
            <a:pPr eaLnBrk="1" hangingPunct="1">
              <a:lnSpc>
                <a:spcPct val="80000"/>
              </a:lnSpc>
              <a:buClr>
                <a:srgbClr val="002060"/>
              </a:buClr>
              <a:buFont typeface="Wingdings" panose="05000000000000000000" pitchFamily="2" charset="2"/>
              <a:buChar char="l"/>
            </a:pPr>
            <a:r>
              <a:rPr lang="zh-CN" altLang="en-US" sz="2000" b="1" dirty="0">
                <a:latin typeface="大黑体" charset="-122"/>
                <a:ea typeface="大黑体" charset="-122"/>
              </a:rPr>
              <a:t>衰减中值和衰减统计平均值比较接近，在</a:t>
            </a:r>
            <a:r>
              <a:rPr lang="zh-CN" altLang="en-US" sz="2000" b="1" dirty="0">
                <a:solidFill>
                  <a:srgbClr val="FF0000"/>
                </a:solidFill>
                <a:latin typeface="大黑体" charset="-122"/>
                <a:ea typeface="大黑体" charset="-122"/>
              </a:rPr>
              <a:t>工程中</a:t>
            </a:r>
            <a:r>
              <a:rPr lang="zh-CN" altLang="en-US" sz="2000" b="1" dirty="0">
                <a:latin typeface="大黑体" charset="-122"/>
                <a:ea typeface="大黑体" charset="-122"/>
              </a:rPr>
              <a:t>常常采用</a:t>
            </a:r>
            <a:r>
              <a:rPr lang="zh-CN" altLang="en-US" sz="2000" b="1" dirty="0">
                <a:solidFill>
                  <a:srgbClr val="FF0000"/>
                </a:solidFill>
                <a:latin typeface="大黑体" charset="-122"/>
                <a:ea typeface="大黑体" charset="-122"/>
              </a:rPr>
              <a:t>衰减中值</a:t>
            </a:r>
            <a:r>
              <a:rPr lang="zh-CN" altLang="en-US" sz="2000" b="1" dirty="0">
                <a:latin typeface="大黑体" charset="-122"/>
                <a:ea typeface="大黑体" charset="-122"/>
              </a:rPr>
              <a:t>这个参数。</a:t>
            </a:r>
          </a:p>
        </p:txBody>
      </p:sp>
      <p:pic>
        <p:nvPicPr>
          <p:cNvPr id="48132" name="Picture 4"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0875" y="3763962"/>
            <a:ext cx="514985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33</a:t>
            </a:fld>
            <a:endParaRPr lang="en-GB" altLang="zh-CN"/>
          </a:p>
        </p:txBody>
      </p:sp>
    </p:spTree>
    <p:extLst>
      <p:ext uri="{BB962C8B-B14F-4D97-AF65-F5344CB8AC3E}">
        <p14:creationId xmlns:p14="http://schemas.microsoft.com/office/powerpoint/2010/main" val="825395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673100" y="254000"/>
            <a:ext cx="7772400" cy="1143000"/>
          </a:xfrm>
        </p:spPr>
        <p:txBody>
          <a:bodyPr/>
          <a:lstStyle/>
          <a:p>
            <a:pPr eaLnBrk="1" hangingPunct="1"/>
            <a:r>
              <a:rPr lang="zh-CN" altLang="en-US" sz="5400" b="1" dirty="0">
                <a:latin typeface="大黑体" charset="-122"/>
                <a:ea typeface="大黑体" charset="-122"/>
              </a:rPr>
              <a:t>幅度平均值（续）</a:t>
            </a:r>
          </a:p>
        </p:txBody>
      </p:sp>
      <p:sp>
        <p:nvSpPr>
          <p:cNvPr id="3076" name="Rectangle 3"/>
          <p:cNvSpPr>
            <a:spLocks noGrp="1" noChangeArrowheads="1"/>
          </p:cNvSpPr>
          <p:nvPr>
            <p:ph type="body" sz="half" idx="1"/>
          </p:nvPr>
        </p:nvSpPr>
        <p:spPr>
          <a:xfrm>
            <a:off x="685800" y="1651000"/>
            <a:ext cx="7721600" cy="3657600"/>
          </a:xfrm>
        </p:spPr>
        <p:txBody>
          <a:bodyPr/>
          <a:lstStyle/>
          <a:p>
            <a:pPr eaLnBrk="1" hangingPunct="1">
              <a:buClr>
                <a:srgbClr val="002060"/>
              </a:buClr>
              <a:buFont typeface="Wingdings" panose="05000000000000000000" pitchFamily="2" charset="2"/>
              <a:buChar char="l"/>
            </a:pPr>
            <a:r>
              <a:rPr lang="zh-CN" altLang="en-US" sz="2800" b="1" dirty="0">
                <a:ea typeface="大黑体" charset="-122"/>
              </a:rPr>
              <a:t>无线信道的中值衰减一般可以表示为：</a:t>
            </a:r>
          </a:p>
          <a:p>
            <a:pPr eaLnBrk="1" hangingPunct="1">
              <a:buFont typeface="Wingdings" panose="05000000000000000000" pitchFamily="2" charset="2"/>
              <a:buNone/>
            </a:pPr>
            <a:r>
              <a:rPr lang="zh-CN" altLang="en-US" sz="2800" b="1" dirty="0">
                <a:ea typeface="大黑体" charset="-122"/>
              </a:rPr>
              <a:t>	</a:t>
            </a:r>
          </a:p>
          <a:p>
            <a:pPr eaLnBrk="1" hangingPunct="1">
              <a:spcBef>
                <a:spcPts val="2000"/>
              </a:spcBef>
              <a:buClr>
                <a:srgbClr val="002060"/>
              </a:buClr>
              <a:buFont typeface="Wingdings" panose="05000000000000000000" pitchFamily="2" charset="2"/>
              <a:buChar char="l"/>
            </a:pPr>
            <a:r>
              <a:rPr lang="zh-CN" altLang="en-US" sz="2800" b="1" dirty="0">
                <a:ea typeface="大黑体" charset="-122"/>
              </a:rPr>
              <a:t>其中</a:t>
            </a:r>
            <a:r>
              <a:rPr lang="en-US" altLang="zh-CN" sz="2800" b="1" dirty="0">
                <a:ea typeface="大黑体" charset="-122"/>
              </a:rPr>
              <a:t>K</a:t>
            </a:r>
            <a:r>
              <a:rPr lang="zh-CN" altLang="en-US" sz="2800" b="1" dirty="0">
                <a:ea typeface="大黑体" charset="-122"/>
              </a:rPr>
              <a:t>为某个系数，</a:t>
            </a:r>
            <a:r>
              <a:rPr lang="en-US" altLang="zh-CN" sz="2800" b="1" dirty="0">
                <a:ea typeface="大黑体" charset="-122"/>
              </a:rPr>
              <a:t>P</a:t>
            </a:r>
            <a:r>
              <a:rPr lang="zh-CN" altLang="en-US" sz="2800" b="1" dirty="0">
                <a:ea typeface="大黑体" charset="-122"/>
              </a:rPr>
              <a:t>为地形因子，</a:t>
            </a:r>
            <a:r>
              <a:rPr lang="en-US" altLang="zh-CN" sz="2800" b="1" dirty="0">
                <a:ea typeface="大黑体" charset="-122"/>
              </a:rPr>
              <a:t>C</a:t>
            </a:r>
            <a:r>
              <a:rPr lang="zh-CN" altLang="en-US" sz="2800" b="1" dirty="0">
                <a:ea typeface="大黑体" charset="-122"/>
              </a:rPr>
              <a:t>为气候因子，</a:t>
            </a:r>
            <a:r>
              <a:rPr lang="en-US" altLang="zh-CN" sz="2800" b="1" dirty="0">
                <a:ea typeface="大黑体" charset="-122"/>
              </a:rPr>
              <a:t>A</a:t>
            </a:r>
            <a:r>
              <a:rPr lang="zh-CN" altLang="en-US" sz="2800" b="1" dirty="0">
                <a:ea typeface="大黑体" charset="-122"/>
              </a:rPr>
              <a:t>为频率指数，</a:t>
            </a:r>
            <a:r>
              <a:rPr lang="en-US" altLang="zh-CN" sz="2800" b="1" dirty="0">
                <a:ea typeface="大黑体" charset="-122"/>
              </a:rPr>
              <a:t>B</a:t>
            </a:r>
            <a:r>
              <a:rPr lang="zh-CN" altLang="en-US" sz="2800" b="1" dirty="0">
                <a:ea typeface="大黑体" charset="-122"/>
              </a:rPr>
              <a:t>为距离指数。</a:t>
            </a:r>
          </a:p>
          <a:p>
            <a:pPr eaLnBrk="1" hangingPunct="1">
              <a:buClr>
                <a:srgbClr val="002060"/>
              </a:buClr>
              <a:buFont typeface="Wingdings" panose="05000000000000000000" pitchFamily="2" charset="2"/>
              <a:buChar char="l"/>
            </a:pPr>
            <a:r>
              <a:rPr lang="zh-CN" altLang="en-US" sz="2800" b="1" dirty="0">
                <a:ea typeface="大黑体" charset="-122"/>
              </a:rPr>
              <a:t>在自由空间情况下，</a:t>
            </a:r>
            <a:r>
              <a:rPr lang="en-US" altLang="zh-CN" sz="2800" b="1" dirty="0">
                <a:ea typeface="大黑体" charset="-122"/>
              </a:rPr>
              <a:t>K</a:t>
            </a:r>
            <a:r>
              <a:rPr lang="zh-CN" altLang="en-US" sz="2800" b="1" dirty="0">
                <a:ea typeface="大黑体" charset="-122"/>
              </a:rPr>
              <a:t>＝</a:t>
            </a:r>
            <a:r>
              <a:rPr lang="en-US" altLang="zh-CN" sz="2800" b="1" dirty="0">
                <a:ea typeface="大黑体" charset="-122"/>
              </a:rPr>
              <a:t>(4</a:t>
            </a:r>
            <a:r>
              <a:rPr lang="el-GR" altLang="zh-CN" sz="2800" b="1" dirty="0">
                <a:ea typeface="大黑体" charset="-122"/>
                <a:cs typeface="Times New Roman" panose="02020603050405020304" pitchFamily="18" charset="0"/>
              </a:rPr>
              <a:t>π</a:t>
            </a:r>
            <a:r>
              <a:rPr lang="en-US" altLang="zh-CN" sz="2800" b="1" dirty="0">
                <a:ea typeface="大黑体" charset="-122"/>
                <a:cs typeface="Times New Roman" panose="02020603050405020304" pitchFamily="18" charset="0"/>
              </a:rPr>
              <a:t>/c)</a:t>
            </a:r>
            <a:r>
              <a:rPr lang="en-US" altLang="zh-CN" sz="2800" b="1" baseline="30000" dirty="0">
                <a:ea typeface="大黑体" charset="-122"/>
                <a:cs typeface="Times New Roman" panose="02020603050405020304" pitchFamily="18" charset="0"/>
              </a:rPr>
              <a:t>2</a:t>
            </a:r>
            <a:r>
              <a:rPr lang="zh-CN" altLang="en-US" sz="2800" b="1" dirty="0">
                <a:ea typeface="大黑体" charset="-122"/>
                <a:cs typeface="Times New Roman" panose="02020603050405020304" pitchFamily="18" charset="0"/>
              </a:rPr>
              <a:t>（</a:t>
            </a:r>
            <a:r>
              <a:rPr lang="en-US" altLang="zh-CN" sz="2800" b="1" dirty="0">
                <a:ea typeface="大黑体" charset="-122"/>
                <a:cs typeface="Times New Roman" panose="02020603050405020304" pitchFamily="18" charset="0"/>
              </a:rPr>
              <a:t>c</a:t>
            </a:r>
            <a:r>
              <a:rPr lang="zh-CN" altLang="en-US" sz="2800" b="1" dirty="0">
                <a:ea typeface="大黑体" charset="-122"/>
                <a:cs typeface="Times New Roman" panose="02020603050405020304" pitchFamily="18" charset="0"/>
              </a:rPr>
              <a:t>为光速），</a:t>
            </a:r>
            <a:r>
              <a:rPr lang="en-US" altLang="zh-CN" sz="2800" b="1" dirty="0">
                <a:ea typeface="大黑体" charset="-122"/>
                <a:cs typeface="Times New Roman" panose="02020603050405020304" pitchFamily="18" charset="0"/>
              </a:rPr>
              <a:t>P</a:t>
            </a:r>
            <a:r>
              <a:rPr lang="zh-CN" altLang="en-US" sz="2800" b="1" dirty="0">
                <a:ea typeface="大黑体" charset="-122"/>
                <a:cs typeface="Times New Roman" panose="02020603050405020304" pitchFamily="18" charset="0"/>
              </a:rPr>
              <a:t>＝</a:t>
            </a:r>
            <a:r>
              <a:rPr lang="en-US" altLang="zh-CN" sz="2800" b="1" dirty="0">
                <a:ea typeface="大黑体" charset="-122"/>
                <a:cs typeface="Times New Roman" panose="02020603050405020304" pitchFamily="18" charset="0"/>
              </a:rPr>
              <a:t>1</a:t>
            </a:r>
            <a:r>
              <a:rPr lang="zh-CN" altLang="en-US" sz="2800" b="1" dirty="0">
                <a:ea typeface="大黑体" charset="-122"/>
                <a:cs typeface="Times New Roman" panose="02020603050405020304" pitchFamily="18" charset="0"/>
              </a:rPr>
              <a:t>，</a:t>
            </a:r>
            <a:r>
              <a:rPr lang="en-US" altLang="zh-CN" sz="2800" b="1" dirty="0">
                <a:ea typeface="大黑体" charset="-122"/>
                <a:cs typeface="Times New Roman" panose="02020603050405020304" pitchFamily="18" charset="0"/>
              </a:rPr>
              <a:t>C</a:t>
            </a:r>
            <a:r>
              <a:rPr lang="zh-CN" altLang="en-US" sz="2800" b="1" dirty="0">
                <a:ea typeface="大黑体" charset="-122"/>
                <a:cs typeface="Times New Roman" panose="02020603050405020304" pitchFamily="18" charset="0"/>
              </a:rPr>
              <a:t>＝</a:t>
            </a:r>
            <a:r>
              <a:rPr lang="en-US" altLang="zh-CN" sz="2800" b="1" dirty="0">
                <a:ea typeface="大黑体" charset="-122"/>
                <a:cs typeface="Times New Roman" panose="02020603050405020304" pitchFamily="18" charset="0"/>
              </a:rPr>
              <a:t>1</a:t>
            </a:r>
            <a:r>
              <a:rPr lang="zh-CN" altLang="en-US" sz="2800" b="1" dirty="0">
                <a:ea typeface="大黑体" charset="-122"/>
                <a:cs typeface="Times New Roman" panose="02020603050405020304" pitchFamily="18" charset="0"/>
              </a:rPr>
              <a:t>，</a:t>
            </a:r>
            <a:r>
              <a:rPr lang="en-US" altLang="zh-CN" sz="2800" b="1" dirty="0">
                <a:ea typeface="大黑体" charset="-122"/>
                <a:cs typeface="Times New Roman" panose="02020603050405020304" pitchFamily="18" charset="0"/>
              </a:rPr>
              <a:t>A</a:t>
            </a:r>
            <a:r>
              <a:rPr lang="zh-CN" altLang="en-US" sz="2800" b="1" dirty="0">
                <a:ea typeface="大黑体" charset="-122"/>
                <a:cs typeface="Times New Roman" panose="02020603050405020304" pitchFamily="18" charset="0"/>
              </a:rPr>
              <a:t>＝</a:t>
            </a:r>
            <a:r>
              <a:rPr lang="en-US" altLang="zh-CN" sz="2800" b="1" dirty="0">
                <a:ea typeface="大黑体" charset="-122"/>
                <a:cs typeface="Times New Roman" panose="02020603050405020304" pitchFamily="18" charset="0"/>
              </a:rPr>
              <a:t>2</a:t>
            </a:r>
            <a:r>
              <a:rPr lang="zh-CN" altLang="en-US" sz="2800" b="1" dirty="0">
                <a:ea typeface="大黑体" charset="-122"/>
                <a:cs typeface="Times New Roman" panose="02020603050405020304" pitchFamily="18" charset="0"/>
              </a:rPr>
              <a:t>，</a:t>
            </a:r>
            <a:r>
              <a:rPr lang="en-US" altLang="zh-CN" sz="2800" b="1" dirty="0">
                <a:ea typeface="大黑体" charset="-122"/>
                <a:cs typeface="Times New Roman" panose="02020603050405020304" pitchFamily="18" charset="0"/>
              </a:rPr>
              <a:t>B</a:t>
            </a:r>
            <a:r>
              <a:rPr lang="zh-CN" altLang="en-US" sz="2800" b="1" dirty="0">
                <a:ea typeface="大黑体" charset="-122"/>
                <a:cs typeface="Times New Roman" panose="02020603050405020304" pitchFamily="18" charset="0"/>
              </a:rPr>
              <a:t>＝</a:t>
            </a:r>
            <a:r>
              <a:rPr lang="en-US" altLang="zh-CN" sz="2800" b="1" dirty="0">
                <a:ea typeface="大黑体" charset="-122"/>
                <a:cs typeface="Times New Roman" panose="02020603050405020304" pitchFamily="18" charset="0"/>
              </a:rPr>
              <a:t>2</a:t>
            </a:r>
            <a:r>
              <a:rPr lang="zh-CN" altLang="en-US" sz="2800" b="1" dirty="0">
                <a:ea typeface="大黑体" charset="-122"/>
                <a:cs typeface="Times New Roman" panose="02020603050405020304" pitchFamily="18" charset="0"/>
              </a:rPr>
              <a:t>。</a:t>
            </a:r>
            <a:endParaRPr lang="zh-CN" altLang="el-GR" sz="2800" b="1" dirty="0">
              <a:ea typeface="大黑体" charset="-122"/>
              <a:cs typeface="Times New Roman" panose="02020603050405020304" pitchFamily="18" charset="0"/>
            </a:endParaRPr>
          </a:p>
        </p:txBody>
      </p:sp>
      <p:graphicFrame>
        <p:nvGraphicFramePr>
          <p:cNvPr id="3074" name="Object 5"/>
          <p:cNvGraphicFramePr>
            <a:graphicFrameLocks noGrp="1" noChangeAspect="1"/>
          </p:cNvGraphicFramePr>
          <p:nvPr>
            <p:ph sz="half" idx="2"/>
            <p:extLst>
              <p:ext uri="{D42A27DB-BD31-4B8C-83A1-F6EECF244321}">
                <p14:modId xmlns:p14="http://schemas.microsoft.com/office/powerpoint/2010/main" val="281113643"/>
              </p:ext>
            </p:extLst>
          </p:nvPr>
        </p:nvGraphicFramePr>
        <p:xfrm>
          <a:off x="2444885" y="2283163"/>
          <a:ext cx="3225800" cy="511175"/>
        </p:xfrm>
        <a:graphic>
          <a:graphicData uri="http://schemas.openxmlformats.org/presentationml/2006/ole">
            <mc:AlternateContent xmlns:mc="http://schemas.openxmlformats.org/markup-compatibility/2006">
              <mc:Choice xmlns:v="urn:schemas-microsoft-com:vml" Requires="v">
                <p:oleObj spid="_x0000_s4344" name="公式" r:id="rId3" imgW="1524000" imgH="241300" progId="Equation.3">
                  <p:embed/>
                </p:oleObj>
              </mc:Choice>
              <mc:Fallback>
                <p:oleObj name="公式" r:id="rId3" imgW="1524000" imgH="241300" progId="Equation.3">
                  <p:embed/>
                  <p:pic>
                    <p:nvPicPr>
                      <p:cNvPr id="0" name="Picture 4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885" y="2283163"/>
                        <a:ext cx="322580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9088037"/>
      </p:ext>
    </p:extLst>
  </p:cSld>
  <p:clrMapOvr>
    <a:masterClrMapping/>
  </p:clrMapOvr>
  <p:transition>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571500" y="749300"/>
            <a:ext cx="7772400" cy="609600"/>
          </a:xfrm>
        </p:spPr>
        <p:txBody>
          <a:bodyPr/>
          <a:lstStyle/>
          <a:p>
            <a:pPr eaLnBrk="1" hangingPunct="1"/>
            <a:r>
              <a:rPr lang="zh-CN" altLang="en-US" b="1" dirty="0">
                <a:solidFill>
                  <a:srgbClr val="002060"/>
                </a:solidFill>
                <a:latin typeface="大黑体" charset="-122"/>
                <a:ea typeface="大黑体" charset="-122"/>
              </a:rPr>
              <a:t>幅度分布函数之一：</a:t>
            </a:r>
            <a:r>
              <a:rPr lang="zh-CN" altLang="en-US" b="1" dirty="0">
                <a:solidFill>
                  <a:srgbClr val="002060"/>
                </a:solidFill>
                <a:latin typeface="大黑体" charset="-122"/>
                <a:ea typeface="大黑体" charset="-122"/>
                <a:sym typeface="Symbol" panose="05050102010706020507" pitchFamily="18" charset="2"/>
              </a:rPr>
              <a:t>阴影效应</a:t>
            </a:r>
          </a:p>
        </p:txBody>
      </p:sp>
      <p:sp>
        <p:nvSpPr>
          <p:cNvPr id="4103" name="Rectangle 3"/>
          <p:cNvSpPr>
            <a:spLocks noChangeArrowheads="1"/>
          </p:cNvSpPr>
          <p:nvPr/>
        </p:nvSpPr>
        <p:spPr bwMode="auto">
          <a:xfrm>
            <a:off x="571500" y="3247822"/>
            <a:ext cx="81534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2400" b="1" dirty="0">
                <a:solidFill>
                  <a:schemeClr val="tx1"/>
                </a:solidFill>
                <a:latin typeface="大黑体" charset="-122"/>
                <a:ea typeface="大黑体" charset="-122"/>
              </a:rPr>
              <a:t>对数正态分布是描述阴影效应的一种广泛采用的模型，其分贝尺度的</a:t>
            </a:r>
            <a:r>
              <a:rPr lang="zh-CN" altLang="en-US" sz="2400" b="1" dirty="0">
                <a:latin typeface="大黑体" charset="-122"/>
                <a:ea typeface="大黑体" charset="-122"/>
                <a:sym typeface="Symbol" panose="05050102010706020507" pitchFamily="18" charset="2"/>
              </a:rPr>
              <a:t>概率密度函数可以表示为：</a:t>
            </a:r>
          </a:p>
          <a:p>
            <a:pPr algn="l"/>
            <a:endParaRPr lang="zh-CN" altLang="en-US" sz="2400" b="1" dirty="0">
              <a:latin typeface="大黑体" charset="-122"/>
              <a:ea typeface="大黑体" charset="-122"/>
              <a:sym typeface="Symbol" panose="05050102010706020507" pitchFamily="18" charset="2"/>
            </a:endParaRPr>
          </a:p>
          <a:p>
            <a:pPr algn="l"/>
            <a:endParaRPr lang="zh-CN" altLang="en-US" sz="2400" b="1" dirty="0">
              <a:latin typeface="大黑体" charset="-122"/>
              <a:ea typeface="大黑体" charset="-122"/>
              <a:sym typeface="Symbol" panose="05050102010706020507" pitchFamily="18" charset="2"/>
            </a:endParaRPr>
          </a:p>
          <a:p>
            <a:pPr algn="l"/>
            <a:endParaRPr lang="zh-CN" altLang="en-US" sz="2400" b="1" dirty="0">
              <a:latin typeface="大黑体" charset="-122"/>
              <a:ea typeface="大黑体" charset="-122"/>
              <a:sym typeface="Symbol" panose="05050102010706020507" pitchFamily="18" charset="2"/>
            </a:endParaRPr>
          </a:p>
          <a:p>
            <a:pPr algn="l"/>
            <a:r>
              <a:rPr lang="zh-CN" altLang="en-US" sz="2400" b="1" dirty="0">
                <a:latin typeface="大黑体" charset="-122"/>
                <a:ea typeface="大黑体" charset="-122"/>
                <a:sym typeface="Symbol" panose="05050102010706020507" pitchFamily="18" charset="2"/>
              </a:rPr>
              <a:t>其线性尺度的概率密度函数满足对数正态分布：</a:t>
            </a:r>
          </a:p>
          <a:p>
            <a:pPr algn="l"/>
            <a:endParaRPr lang="zh-CN" altLang="en-US" sz="2400" b="1" dirty="0">
              <a:latin typeface="大黑体" charset="-122"/>
              <a:ea typeface="大黑体" charset="-122"/>
              <a:sym typeface="Symbol" panose="05050102010706020507" pitchFamily="18" charset="2"/>
            </a:endParaRPr>
          </a:p>
          <a:p>
            <a:pPr algn="l"/>
            <a:endParaRPr lang="zh-CN" altLang="en-US" sz="2400" b="1" dirty="0">
              <a:latin typeface="大黑体" charset="-122"/>
              <a:ea typeface="大黑体" charset="-122"/>
              <a:sym typeface="Symbol" panose="05050102010706020507" pitchFamily="18" charset="2"/>
            </a:endParaRPr>
          </a:p>
          <a:p>
            <a:pPr algn="l"/>
            <a:endParaRPr lang="zh-CN" altLang="en-US" sz="2400" b="1" dirty="0">
              <a:latin typeface="大黑体" charset="-122"/>
              <a:ea typeface="大黑体" charset="-122"/>
              <a:sym typeface="Symbol" panose="05050102010706020507" pitchFamily="18" charset="2"/>
            </a:endParaRPr>
          </a:p>
          <a:p>
            <a:pPr algn="l"/>
            <a:r>
              <a:rPr lang="zh-CN" altLang="en-US" sz="2400" b="1" dirty="0">
                <a:latin typeface="大黑体" charset="-122"/>
                <a:ea typeface="大黑体" charset="-122"/>
                <a:sym typeface="Symbol" panose="05050102010706020507" pitchFamily="18" charset="2"/>
              </a:rPr>
              <a:t>对数正态阴影的一阶统计特性由标准方差   决定。根据实际测量，  的典型值为：</a:t>
            </a:r>
            <a:r>
              <a:rPr lang="en-US" altLang="zh-CN" sz="2400" b="1" dirty="0">
                <a:latin typeface="大黑体" charset="-122"/>
                <a:ea typeface="大黑体" charset="-122"/>
                <a:sym typeface="Symbol" panose="05050102010706020507" pitchFamily="18" charset="2"/>
              </a:rPr>
              <a:t>8dB</a:t>
            </a:r>
            <a:r>
              <a:rPr lang="zh-CN" altLang="en-US" sz="2400" b="1" dirty="0">
                <a:latin typeface="大黑体" charset="-122"/>
                <a:ea typeface="大黑体" charset="-122"/>
                <a:sym typeface="Symbol" panose="05050102010706020507" pitchFamily="18" charset="2"/>
              </a:rPr>
              <a:t>（在室外的蜂窝系统中），</a:t>
            </a:r>
            <a:r>
              <a:rPr lang="en-US" altLang="zh-CN" sz="2400" b="1" dirty="0">
                <a:latin typeface="大黑体" charset="-122"/>
                <a:ea typeface="大黑体" charset="-122"/>
                <a:sym typeface="Symbol" panose="05050102010706020507" pitchFamily="18" charset="2"/>
              </a:rPr>
              <a:t>5dB</a:t>
            </a:r>
            <a:r>
              <a:rPr lang="zh-CN" altLang="en-US" sz="2400" b="1" dirty="0">
                <a:latin typeface="大黑体" charset="-122"/>
                <a:ea typeface="大黑体" charset="-122"/>
                <a:sym typeface="Symbol" panose="05050102010706020507" pitchFamily="18" charset="2"/>
              </a:rPr>
              <a:t>（在室内环境下）。</a:t>
            </a:r>
          </a:p>
        </p:txBody>
      </p:sp>
      <p:sp>
        <p:nvSpPr>
          <p:cNvPr id="4104" name="Rectangle 4"/>
          <p:cNvSpPr>
            <a:spLocks noChangeArrowheads="1"/>
          </p:cNvSpPr>
          <p:nvPr/>
        </p:nvSpPr>
        <p:spPr bwMode="auto">
          <a:xfrm>
            <a:off x="6800850" y="2647950"/>
            <a:ext cx="342900" cy="285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4098" name="Object 5"/>
          <p:cNvGraphicFramePr>
            <a:graphicFrameLocks noChangeAspect="1"/>
          </p:cNvGraphicFramePr>
          <p:nvPr>
            <p:extLst>
              <p:ext uri="{D42A27DB-BD31-4B8C-83A1-F6EECF244321}">
                <p14:modId xmlns:p14="http://schemas.microsoft.com/office/powerpoint/2010/main" val="1127344885"/>
              </p:ext>
            </p:extLst>
          </p:nvPr>
        </p:nvGraphicFramePr>
        <p:xfrm>
          <a:off x="2355715" y="2433214"/>
          <a:ext cx="3581400" cy="944563"/>
        </p:xfrm>
        <a:graphic>
          <a:graphicData uri="http://schemas.openxmlformats.org/presentationml/2006/ole">
            <mc:AlternateContent xmlns:mc="http://schemas.openxmlformats.org/markup-compatibility/2006">
              <mc:Choice xmlns:v="urn:schemas-microsoft-com:vml" Requires="v">
                <p:oleObj spid="_x0000_s6106" name="Equation" r:id="rId3" imgW="1828800" imgH="482600" progId="Equation.3">
                  <p:embed/>
                </p:oleObj>
              </mc:Choice>
              <mc:Fallback>
                <p:oleObj name="Equation" r:id="rId3" imgW="1828800" imgH="482600" progId="Equation.3">
                  <p:embed/>
                  <p:pic>
                    <p:nvPicPr>
                      <p:cNvPr id="0" name="Picture 1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715" y="2433214"/>
                        <a:ext cx="3581400"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6"/>
          <p:cNvGraphicFramePr>
            <a:graphicFrameLocks noChangeAspect="1"/>
          </p:cNvGraphicFramePr>
          <p:nvPr>
            <p:extLst>
              <p:ext uri="{D42A27DB-BD31-4B8C-83A1-F6EECF244321}">
                <p14:modId xmlns:p14="http://schemas.microsoft.com/office/powerpoint/2010/main" val="363360639"/>
              </p:ext>
            </p:extLst>
          </p:nvPr>
        </p:nvGraphicFramePr>
        <p:xfrm>
          <a:off x="2508908" y="3919224"/>
          <a:ext cx="3275013" cy="793750"/>
        </p:xfrm>
        <a:graphic>
          <a:graphicData uri="http://schemas.openxmlformats.org/presentationml/2006/ole">
            <mc:AlternateContent xmlns:mc="http://schemas.openxmlformats.org/markup-compatibility/2006">
              <mc:Choice xmlns:v="urn:schemas-microsoft-com:vml" Requires="v">
                <p:oleObj spid="_x0000_s6107" name="Equation" r:id="rId5" imgW="2095500" imgH="508000" progId="Equation.DSMT4">
                  <p:embed/>
                </p:oleObj>
              </mc:Choice>
              <mc:Fallback>
                <p:oleObj name="Equation" r:id="rId5" imgW="2095500" imgH="508000" progId="Equation.DSMT4">
                  <p:embed/>
                  <p:pic>
                    <p:nvPicPr>
                      <p:cNvPr id="0" name="Picture 1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908" y="3919224"/>
                        <a:ext cx="3275013"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7"/>
          <p:cNvGraphicFramePr>
            <a:graphicFrameLocks noChangeAspect="1"/>
          </p:cNvGraphicFramePr>
          <p:nvPr>
            <p:extLst>
              <p:ext uri="{D42A27DB-BD31-4B8C-83A1-F6EECF244321}">
                <p14:modId xmlns:p14="http://schemas.microsoft.com/office/powerpoint/2010/main" val="3494638866"/>
              </p:ext>
            </p:extLst>
          </p:nvPr>
        </p:nvGraphicFramePr>
        <p:xfrm>
          <a:off x="6269477" y="4881282"/>
          <a:ext cx="400050" cy="453323"/>
        </p:xfrm>
        <a:graphic>
          <a:graphicData uri="http://schemas.openxmlformats.org/presentationml/2006/ole">
            <mc:AlternateContent xmlns:mc="http://schemas.openxmlformats.org/markup-compatibility/2006">
              <mc:Choice xmlns:v="urn:schemas-microsoft-com:vml" Requires="v">
                <p:oleObj spid="_x0000_s6108" name="Equation" r:id="rId7" imgW="190500" imgH="228600" progId="">
                  <p:embed/>
                </p:oleObj>
              </mc:Choice>
              <mc:Fallback>
                <p:oleObj name="Equation" r:id="rId7" imgW="190500" imgH="228600" progId="">
                  <p:embed/>
                  <p:pic>
                    <p:nvPicPr>
                      <p:cNvPr id="0" name="Picture 1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9477" y="4881282"/>
                        <a:ext cx="400050" cy="453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8"/>
          <p:cNvGraphicFramePr>
            <a:graphicFrameLocks noChangeAspect="1"/>
          </p:cNvGraphicFramePr>
          <p:nvPr>
            <p:extLst>
              <p:ext uri="{D42A27DB-BD31-4B8C-83A1-F6EECF244321}">
                <p14:modId xmlns:p14="http://schemas.microsoft.com/office/powerpoint/2010/main" val="430556571"/>
              </p:ext>
            </p:extLst>
          </p:nvPr>
        </p:nvGraphicFramePr>
        <p:xfrm>
          <a:off x="1361440" y="5235783"/>
          <a:ext cx="400050" cy="479425"/>
        </p:xfrm>
        <a:graphic>
          <a:graphicData uri="http://schemas.openxmlformats.org/presentationml/2006/ole">
            <mc:AlternateContent xmlns:mc="http://schemas.openxmlformats.org/markup-compatibility/2006">
              <mc:Choice xmlns:v="urn:schemas-microsoft-com:vml" Requires="v">
                <p:oleObj spid="_x0000_s6109" name="Equation" r:id="rId9" imgW="190500" imgH="228600" progId="Equation.3">
                  <p:embed/>
                </p:oleObj>
              </mc:Choice>
              <mc:Fallback>
                <p:oleObj name="Equation" r:id="rId9" imgW="190500" imgH="228600" progId="Equation.3">
                  <p:embed/>
                  <p:pic>
                    <p:nvPicPr>
                      <p:cNvPr id="0" name="Picture 1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1440" y="5235783"/>
                        <a:ext cx="400050"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A52A425A-566B-4A8B-9020-754C9765E48E}" type="slidenum">
              <a:rPr lang="en-US" altLang="zh-CN" smtClean="0"/>
              <a:pPr/>
              <a:t>35</a:t>
            </a:fld>
            <a:endParaRPr lang="en-US" altLang="zh-CN"/>
          </a:p>
        </p:txBody>
      </p:sp>
    </p:spTree>
    <p:extLst>
      <p:ext uri="{BB962C8B-B14F-4D97-AF65-F5344CB8AC3E}">
        <p14:creationId xmlns:p14="http://schemas.microsoft.com/office/powerpoint/2010/main" val="3731737429"/>
      </p:ext>
    </p:extLst>
  </p:cSld>
  <p:clrMapOvr>
    <a:masterClrMapping/>
  </p:clrMapOvr>
  <p:transition>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555285" y="754299"/>
            <a:ext cx="7772400" cy="628650"/>
          </a:xfrm>
        </p:spPr>
        <p:txBody>
          <a:bodyPr/>
          <a:lstStyle/>
          <a:p>
            <a:pPr eaLnBrk="1" hangingPunct="1"/>
            <a:r>
              <a:rPr lang="zh-CN" altLang="en-US" b="1" dirty="0">
                <a:solidFill>
                  <a:srgbClr val="002060"/>
                </a:solidFill>
                <a:latin typeface="大黑体" charset="-122"/>
                <a:ea typeface="大黑体" charset="-122"/>
              </a:rPr>
              <a:t>幅度分布函数之二：</a:t>
            </a:r>
            <a:r>
              <a:rPr lang="zh-CN" altLang="en-US" b="1" dirty="0">
                <a:solidFill>
                  <a:srgbClr val="002060"/>
                </a:solidFill>
                <a:latin typeface="大黑体" charset="-122"/>
                <a:ea typeface="大黑体" charset="-122"/>
                <a:sym typeface="Symbol" panose="05050102010706020507" pitchFamily="18" charset="2"/>
              </a:rPr>
              <a:t>多径效应</a:t>
            </a:r>
          </a:p>
        </p:txBody>
      </p:sp>
      <p:sp>
        <p:nvSpPr>
          <p:cNvPr id="5125" name="Rectangle 3"/>
          <p:cNvSpPr>
            <a:spLocks noGrp="1" noChangeArrowheads="1"/>
          </p:cNvSpPr>
          <p:nvPr>
            <p:ph type="body" sz="half" idx="1"/>
          </p:nvPr>
        </p:nvSpPr>
        <p:spPr>
          <a:xfrm>
            <a:off x="555285" y="1573449"/>
            <a:ext cx="8077200" cy="4648200"/>
          </a:xfrm>
        </p:spPr>
        <p:txBody>
          <a:bodyPr/>
          <a:lstStyle/>
          <a:p>
            <a:pPr eaLnBrk="1" hangingPunct="1">
              <a:lnSpc>
                <a:spcPct val="90000"/>
              </a:lnSpc>
              <a:buFontTx/>
              <a:buNone/>
            </a:pPr>
            <a:r>
              <a:rPr lang="zh-CN" altLang="en-US" sz="1800" b="1" dirty="0">
                <a:ea typeface="大黑体" charset="-122"/>
              </a:rPr>
              <a:t>假定单径信道为平衰落、慢衰落、无噪声，此时的多径接收信号可以表示为：</a:t>
            </a: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pPr>
            <a:endParaRPr lang="zh-CN" altLang="en-US" sz="1800" b="1" dirty="0">
              <a:ea typeface="大黑体" charset="-122"/>
            </a:endParaRPr>
          </a:p>
          <a:p>
            <a:pPr eaLnBrk="1" hangingPunct="1">
              <a:lnSpc>
                <a:spcPct val="90000"/>
              </a:lnSpc>
              <a:buFontTx/>
              <a:buNone/>
            </a:pPr>
            <a:r>
              <a:rPr lang="zh-CN" altLang="en-US" sz="1800" b="1" dirty="0">
                <a:ea typeface="大黑体" charset="-122"/>
                <a:sym typeface="Symbol" panose="05050102010706020507" pitchFamily="18" charset="2"/>
              </a:rPr>
              <a:t></a:t>
            </a:r>
            <a:r>
              <a:rPr lang="en-US" altLang="zh-CN" sz="1800" b="1" dirty="0">
                <a:ea typeface="大黑体" charset="-122"/>
                <a:sym typeface="Symbol" panose="05050102010706020507" pitchFamily="18" charset="2"/>
              </a:rPr>
              <a:t>(t)</a:t>
            </a:r>
            <a:r>
              <a:rPr lang="zh-CN" altLang="en-US" sz="1800" b="1" dirty="0">
                <a:ea typeface="大黑体" charset="-122"/>
                <a:sym typeface="Symbol" panose="05050102010706020507" pitchFamily="18" charset="2"/>
              </a:rPr>
              <a:t>和</a:t>
            </a:r>
            <a:r>
              <a:rPr lang="en-US" altLang="zh-CN" sz="1800" b="1" dirty="0">
                <a:ea typeface="大黑体" charset="-122"/>
                <a:sym typeface="Symbol" panose="05050102010706020507" pitchFamily="18" charset="2"/>
              </a:rPr>
              <a:t>(t)</a:t>
            </a:r>
            <a:r>
              <a:rPr lang="zh-CN" altLang="en-US" sz="1800" b="1" dirty="0">
                <a:ea typeface="大黑体" charset="-122"/>
                <a:sym typeface="Symbol" panose="05050102010706020507" pitchFamily="18" charset="2"/>
              </a:rPr>
              <a:t>是信道引入的幅度衰落及相位失真，都是随机过程，可以用概率密度函数进行研究。</a:t>
            </a:r>
            <a:endParaRPr lang="zh-CN" altLang="en-US" sz="1800" b="1" dirty="0">
              <a:ea typeface="大黑体" charset="-122"/>
            </a:endParaRPr>
          </a:p>
        </p:txBody>
      </p:sp>
      <p:graphicFrame>
        <p:nvGraphicFramePr>
          <p:cNvPr id="5122" name="Object 4"/>
          <p:cNvGraphicFramePr>
            <a:graphicFrameLocks noChangeAspect="1"/>
          </p:cNvGraphicFramePr>
          <p:nvPr>
            <p:extLst>
              <p:ext uri="{D42A27DB-BD31-4B8C-83A1-F6EECF244321}">
                <p14:modId xmlns:p14="http://schemas.microsoft.com/office/powerpoint/2010/main" val="3626568685"/>
              </p:ext>
            </p:extLst>
          </p:nvPr>
        </p:nvGraphicFramePr>
        <p:xfrm>
          <a:off x="993435" y="1954449"/>
          <a:ext cx="7631113" cy="896938"/>
        </p:xfrm>
        <a:graphic>
          <a:graphicData uri="http://schemas.openxmlformats.org/presentationml/2006/ole">
            <mc:AlternateContent xmlns:mc="http://schemas.openxmlformats.org/markup-compatibility/2006">
              <mc:Choice xmlns:v="urn:schemas-microsoft-com:vml" Requires="v">
                <p:oleObj spid="_x0000_s6638" name="Equation" r:id="rId3" imgW="3886200" imgH="457200" progId="Equation.3">
                  <p:embed/>
                </p:oleObj>
              </mc:Choice>
              <mc:Fallback>
                <p:oleObj name="Equation" r:id="rId3" imgW="3886200" imgH="4572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435" y="1954449"/>
                        <a:ext cx="7631113"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5"/>
          <p:cNvGraphicFramePr>
            <a:graphicFrameLocks noChangeAspect="1"/>
          </p:cNvGraphicFramePr>
          <p:nvPr>
            <p:extLst>
              <p:ext uri="{D42A27DB-BD31-4B8C-83A1-F6EECF244321}">
                <p14:modId xmlns:p14="http://schemas.microsoft.com/office/powerpoint/2010/main" val="3929170971"/>
              </p:ext>
            </p:extLst>
          </p:nvPr>
        </p:nvGraphicFramePr>
        <p:xfrm>
          <a:off x="2271946" y="2852570"/>
          <a:ext cx="4044950" cy="2820987"/>
        </p:xfrm>
        <a:graphic>
          <a:graphicData uri="http://schemas.openxmlformats.org/presentationml/2006/ole">
            <mc:AlternateContent xmlns:mc="http://schemas.openxmlformats.org/markup-compatibility/2006">
              <mc:Choice xmlns:v="urn:schemas-microsoft-com:vml" Requires="v">
                <p:oleObj spid="_x0000_s6639" name="Equation" r:id="rId5" imgW="2984500" imgH="2082800" progId="Equation.3">
                  <p:embed/>
                </p:oleObj>
              </mc:Choice>
              <mc:Fallback>
                <p:oleObj name="Equation" r:id="rId5" imgW="2984500" imgH="20828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1946" y="2852570"/>
                        <a:ext cx="4044950" cy="2820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A52A425A-566B-4A8B-9020-754C9765E48E}" type="slidenum">
              <a:rPr lang="en-US" altLang="zh-CN" smtClean="0"/>
              <a:pPr/>
              <a:t>36</a:t>
            </a:fld>
            <a:endParaRPr lang="en-US" altLang="zh-CN"/>
          </a:p>
        </p:txBody>
      </p:sp>
    </p:spTree>
    <p:extLst>
      <p:ext uri="{BB962C8B-B14F-4D97-AF65-F5344CB8AC3E}">
        <p14:creationId xmlns:p14="http://schemas.microsoft.com/office/powerpoint/2010/main" val="96862634"/>
      </p:ext>
    </p:extLst>
  </p:cSld>
  <p:clrMapOvr>
    <a:masterClrMapping/>
  </p:clrMapOvr>
  <p:transition>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574742" y="705425"/>
            <a:ext cx="7772400" cy="628650"/>
          </a:xfrm>
        </p:spPr>
        <p:txBody>
          <a:bodyPr/>
          <a:lstStyle/>
          <a:p>
            <a:pPr eaLnBrk="1" hangingPunct="1"/>
            <a:r>
              <a:rPr lang="zh-CN" altLang="en-US" b="1" dirty="0">
                <a:solidFill>
                  <a:srgbClr val="002060"/>
                </a:solidFill>
                <a:latin typeface="大黑体" charset="-122"/>
                <a:ea typeface="大黑体" charset="-122"/>
              </a:rPr>
              <a:t>幅度分布函数之二：</a:t>
            </a:r>
            <a:r>
              <a:rPr lang="zh-CN" altLang="en-US" b="1" dirty="0">
                <a:solidFill>
                  <a:srgbClr val="002060"/>
                </a:solidFill>
                <a:ea typeface="大黑体" charset="-122"/>
              </a:rPr>
              <a:t>瑞利</a:t>
            </a:r>
            <a:r>
              <a:rPr lang="zh-CN" altLang="en-US" b="1" dirty="0">
                <a:solidFill>
                  <a:srgbClr val="002060"/>
                </a:solidFill>
                <a:latin typeface="大黑体" charset="-122"/>
                <a:ea typeface="大黑体" charset="-122"/>
              </a:rPr>
              <a:t>衰落</a:t>
            </a:r>
          </a:p>
        </p:txBody>
      </p:sp>
      <p:sp>
        <p:nvSpPr>
          <p:cNvPr id="6149" name="Rectangle 3"/>
          <p:cNvSpPr>
            <a:spLocks noGrp="1" noChangeArrowheads="1"/>
          </p:cNvSpPr>
          <p:nvPr>
            <p:ph type="body" sz="half" idx="1"/>
          </p:nvPr>
        </p:nvSpPr>
        <p:spPr>
          <a:xfrm>
            <a:off x="574742" y="1608712"/>
            <a:ext cx="8286750" cy="4648200"/>
          </a:xfrm>
        </p:spPr>
        <p:txBody>
          <a:bodyPr/>
          <a:lstStyle/>
          <a:p>
            <a:pPr eaLnBrk="1" hangingPunct="1">
              <a:buClr>
                <a:schemeClr val="tx1"/>
              </a:buClr>
              <a:buFont typeface="Monotype Sorts" pitchFamily="2" charset="2"/>
              <a:buChar char="l"/>
            </a:pPr>
            <a:r>
              <a:rPr lang="zh-CN" altLang="en-US" sz="2000" b="1" dirty="0">
                <a:ea typeface="大黑体" charset="-122"/>
              </a:rPr>
              <a:t>假定</a:t>
            </a:r>
            <a:r>
              <a:rPr lang="zh-CN" altLang="en-US" sz="2000" b="1" dirty="0">
                <a:ea typeface="大黑体" charset="-122"/>
                <a:sym typeface="Symbol" panose="05050102010706020507" pitchFamily="18" charset="2"/>
              </a:rPr>
              <a:t></a:t>
            </a:r>
            <a:r>
              <a:rPr lang="en-US" altLang="zh-CN" sz="2000" b="1" baseline="-25000" dirty="0">
                <a:ea typeface="大黑体" charset="-122"/>
                <a:sym typeface="Symbol" panose="05050102010706020507" pitchFamily="18" charset="2"/>
              </a:rPr>
              <a:t>n</a:t>
            </a:r>
            <a:r>
              <a:rPr lang="en-US" altLang="zh-CN" sz="2000" b="1" dirty="0">
                <a:ea typeface="大黑体" charset="-122"/>
                <a:sym typeface="Symbol" panose="05050102010706020507" pitchFamily="18" charset="2"/>
              </a:rPr>
              <a:t>(t)</a:t>
            </a:r>
            <a:r>
              <a:rPr lang="zh-CN" altLang="en-US" sz="2000" b="1" dirty="0">
                <a:ea typeface="大黑体" charset="-122"/>
                <a:sym typeface="Symbol" panose="05050102010706020507" pitchFamily="18" charset="2"/>
              </a:rPr>
              <a:t>和</a:t>
            </a:r>
            <a:r>
              <a:rPr lang="en-US" altLang="zh-CN" sz="2000" b="1" baseline="-25000" dirty="0">
                <a:ea typeface="大黑体" charset="-122"/>
                <a:sym typeface="Symbol" panose="05050102010706020507" pitchFamily="18" charset="2"/>
              </a:rPr>
              <a:t>n</a:t>
            </a:r>
            <a:r>
              <a:rPr lang="en-US" altLang="zh-CN" sz="2000" b="1" dirty="0">
                <a:ea typeface="大黑体" charset="-122"/>
                <a:sym typeface="Symbol" panose="05050102010706020507" pitchFamily="18" charset="2"/>
              </a:rPr>
              <a:t>(t)</a:t>
            </a:r>
            <a:r>
              <a:rPr lang="zh-CN" altLang="en-US" sz="2000" b="1" dirty="0">
                <a:ea typeface="大黑体" charset="-122"/>
                <a:sym typeface="Symbol" panose="05050102010706020507" pitchFamily="18" charset="2"/>
              </a:rPr>
              <a:t>对不同路径都相互独立， </a:t>
            </a:r>
            <a:r>
              <a:rPr lang="en-US" altLang="zh-CN" sz="2000" b="1" baseline="-25000" dirty="0">
                <a:ea typeface="大黑体" charset="-122"/>
                <a:sym typeface="Symbol" panose="05050102010706020507" pitchFamily="18" charset="2"/>
              </a:rPr>
              <a:t>n</a:t>
            </a:r>
            <a:r>
              <a:rPr lang="en-US" altLang="zh-CN" sz="2000" b="1" dirty="0">
                <a:ea typeface="大黑体" charset="-122"/>
                <a:sym typeface="Symbol" panose="05050102010706020507" pitchFamily="18" charset="2"/>
              </a:rPr>
              <a:t>(t)</a:t>
            </a:r>
            <a:r>
              <a:rPr lang="zh-CN" altLang="en-US" sz="2000" b="1" dirty="0">
                <a:ea typeface="大黑体" charset="-122"/>
                <a:sym typeface="Symbol" panose="05050102010706020507" pitchFamily="18" charset="2"/>
              </a:rPr>
              <a:t>在</a:t>
            </a:r>
            <a:r>
              <a:rPr lang="en-US" altLang="zh-CN" sz="2000" b="1" dirty="0">
                <a:ea typeface="大黑体" charset="-122"/>
                <a:sym typeface="Symbol" panose="05050102010706020507" pitchFamily="18" charset="2"/>
              </a:rPr>
              <a:t>(0,2)</a:t>
            </a:r>
            <a:r>
              <a:rPr lang="zh-CN" altLang="en-US" sz="2000" b="1" dirty="0">
                <a:ea typeface="大黑体" charset="-122"/>
                <a:sym typeface="Symbol" panose="05050102010706020507" pitchFamily="18" charset="2"/>
              </a:rPr>
              <a:t>上均匀分布，路径数目</a:t>
            </a:r>
            <a:r>
              <a:rPr lang="en-US" altLang="zh-CN" sz="2000" b="1" dirty="0">
                <a:ea typeface="大黑体" charset="-122"/>
                <a:sym typeface="Symbol" panose="05050102010706020507" pitchFamily="18" charset="2"/>
              </a:rPr>
              <a:t>N</a:t>
            </a:r>
            <a:r>
              <a:rPr lang="zh-CN" altLang="en-US" sz="2000" b="1" dirty="0">
                <a:ea typeface="大黑体" charset="-122"/>
                <a:sym typeface="Symbol" panose="05050102010706020507" pitchFamily="18" charset="2"/>
              </a:rPr>
              <a:t>为无限大，就有：</a:t>
            </a:r>
          </a:p>
          <a:p>
            <a:pPr eaLnBrk="1" hangingPunct="1">
              <a:buClr>
                <a:schemeClr val="tx1"/>
              </a:buClr>
              <a:buFont typeface="Wingdings" panose="05000000000000000000" pitchFamily="2" charset="2"/>
              <a:buChar char="ü"/>
            </a:pPr>
            <a:r>
              <a:rPr lang="zh-CN" altLang="en-US" sz="2000" b="1" dirty="0">
                <a:ea typeface="大黑体" charset="-122"/>
                <a:sym typeface="Symbol" panose="05050102010706020507" pitchFamily="18" charset="2"/>
              </a:rPr>
              <a:t>幅度衰落</a:t>
            </a:r>
            <a:r>
              <a:rPr lang="en-US" altLang="zh-CN" sz="2000" b="1" dirty="0">
                <a:ea typeface="大黑体" charset="-122"/>
                <a:sym typeface="Symbol" panose="05050102010706020507" pitchFamily="18" charset="2"/>
              </a:rPr>
              <a:t>(t)</a:t>
            </a:r>
            <a:r>
              <a:rPr lang="zh-CN" altLang="en-US" sz="2000" b="1" dirty="0">
                <a:ea typeface="大黑体" charset="-122"/>
                <a:sym typeface="Symbol" panose="05050102010706020507" pitchFamily="18" charset="2"/>
              </a:rPr>
              <a:t>服从瑞利分布</a:t>
            </a:r>
          </a:p>
          <a:p>
            <a:pPr eaLnBrk="1" hangingPunct="1">
              <a:buClr>
                <a:schemeClr val="tx1"/>
              </a:buClr>
              <a:buFont typeface="Wingdings" panose="05000000000000000000" pitchFamily="2" charset="2"/>
              <a:buChar char="ü"/>
            </a:pPr>
            <a:endParaRPr lang="zh-CN" altLang="en-US" sz="2000" b="1" dirty="0">
              <a:ea typeface="大黑体" charset="-122"/>
              <a:sym typeface="Symbol" panose="05050102010706020507" pitchFamily="18" charset="2"/>
            </a:endParaRPr>
          </a:p>
          <a:p>
            <a:pPr eaLnBrk="1" hangingPunct="1">
              <a:buClr>
                <a:schemeClr val="tx1"/>
              </a:buClr>
              <a:buFont typeface="Wingdings" panose="05000000000000000000" pitchFamily="2" charset="2"/>
              <a:buChar char="ü"/>
            </a:pPr>
            <a:endParaRPr lang="zh-CN" altLang="en-US" sz="2000" b="1" dirty="0">
              <a:ea typeface="大黑体" charset="-122"/>
              <a:sym typeface="Symbol" panose="05050102010706020507" pitchFamily="18" charset="2"/>
            </a:endParaRPr>
          </a:p>
          <a:p>
            <a:pPr eaLnBrk="1" hangingPunct="1">
              <a:buClr>
                <a:schemeClr val="tx1"/>
              </a:buClr>
              <a:buFont typeface="Wingdings" panose="05000000000000000000" pitchFamily="2" charset="2"/>
              <a:buChar char="ü"/>
            </a:pPr>
            <a:endParaRPr lang="zh-CN" altLang="en-US" sz="2000" b="1" dirty="0">
              <a:ea typeface="大黑体" charset="-122"/>
              <a:sym typeface="Symbol" panose="05050102010706020507" pitchFamily="18" charset="2"/>
            </a:endParaRPr>
          </a:p>
          <a:p>
            <a:pPr eaLnBrk="1" hangingPunct="1">
              <a:buClr>
                <a:schemeClr val="tx1"/>
              </a:buClr>
              <a:buFont typeface="Wingdings" panose="05000000000000000000" pitchFamily="2" charset="2"/>
              <a:buChar char="ü"/>
            </a:pPr>
            <a:r>
              <a:rPr lang="zh-CN" altLang="en-US" sz="2000" b="1" dirty="0">
                <a:ea typeface="大黑体" charset="-122"/>
                <a:sym typeface="Symbol" panose="05050102010706020507" pitchFamily="18" charset="2"/>
              </a:rPr>
              <a:t>相位失真</a:t>
            </a:r>
            <a:r>
              <a:rPr lang="en-US" altLang="zh-CN" sz="2000" b="1" dirty="0">
                <a:ea typeface="大黑体" charset="-122"/>
                <a:sym typeface="Symbol" panose="05050102010706020507" pitchFamily="18" charset="2"/>
              </a:rPr>
              <a:t>(t)</a:t>
            </a:r>
            <a:r>
              <a:rPr lang="zh-CN" altLang="en-US" sz="2000" b="1" dirty="0">
                <a:ea typeface="大黑体" charset="-122"/>
                <a:sym typeface="Symbol" panose="05050102010706020507" pitchFamily="18" charset="2"/>
              </a:rPr>
              <a:t>服从均匀分布</a:t>
            </a:r>
          </a:p>
          <a:p>
            <a:pPr eaLnBrk="1" hangingPunct="1">
              <a:buClr>
                <a:schemeClr val="tx1"/>
              </a:buClr>
              <a:buFont typeface="Wingdings" panose="05000000000000000000" pitchFamily="2" charset="2"/>
              <a:buChar char="ü"/>
            </a:pPr>
            <a:endParaRPr lang="zh-CN" altLang="en-US" sz="2000" b="1" dirty="0">
              <a:ea typeface="大黑体" charset="-122"/>
              <a:sym typeface="Symbol" panose="05050102010706020507" pitchFamily="18" charset="2"/>
            </a:endParaRPr>
          </a:p>
          <a:p>
            <a:pPr eaLnBrk="1" hangingPunct="1">
              <a:buClr>
                <a:schemeClr val="tx1"/>
              </a:buClr>
              <a:buFont typeface="Wingdings" panose="05000000000000000000" pitchFamily="2" charset="2"/>
              <a:buChar char="ü"/>
            </a:pPr>
            <a:endParaRPr lang="zh-CN" altLang="en-US" sz="2000" b="1" dirty="0">
              <a:ea typeface="大黑体" charset="-122"/>
              <a:sym typeface="Symbol" panose="05050102010706020507" pitchFamily="18" charset="2"/>
            </a:endParaRPr>
          </a:p>
          <a:p>
            <a:pPr eaLnBrk="1" hangingPunct="1">
              <a:buClr>
                <a:schemeClr val="tx1"/>
              </a:buClr>
              <a:buFont typeface="Wingdings" panose="05000000000000000000" pitchFamily="2" charset="2"/>
              <a:buChar char="ü"/>
            </a:pPr>
            <a:endParaRPr lang="zh-CN" altLang="en-US" sz="2000" b="1" dirty="0">
              <a:ea typeface="大黑体" charset="-122"/>
              <a:sym typeface="Symbol" panose="05050102010706020507" pitchFamily="18" charset="2"/>
            </a:endParaRPr>
          </a:p>
          <a:p>
            <a:pPr eaLnBrk="1" hangingPunct="1">
              <a:buClr>
                <a:schemeClr val="tx1"/>
              </a:buClr>
              <a:buFont typeface="Wingdings" panose="05000000000000000000" pitchFamily="2" charset="2"/>
              <a:buChar char="ü"/>
            </a:pPr>
            <a:r>
              <a:rPr lang="zh-CN" altLang="en-US" sz="2000" b="1" dirty="0">
                <a:ea typeface="大黑体" charset="-122"/>
                <a:sym typeface="Symbol" panose="05050102010706020507" pitchFamily="18" charset="2"/>
              </a:rPr>
              <a:t>幅度衰落和相位失真是相互独立的。</a:t>
            </a:r>
          </a:p>
          <a:p>
            <a:pPr eaLnBrk="1" hangingPunct="1">
              <a:buClr>
                <a:schemeClr val="tx1"/>
              </a:buClr>
              <a:buFont typeface="Monotype Sorts" pitchFamily="2" charset="2"/>
              <a:buChar char="l"/>
            </a:pPr>
            <a:r>
              <a:rPr lang="zh-CN" altLang="en-US" sz="2000" b="1" dirty="0">
                <a:ea typeface="大黑体" charset="-122"/>
                <a:sym typeface="Symbol" panose="05050102010706020507" pitchFamily="18" charset="2"/>
              </a:rPr>
              <a:t>这样的信道称为瑞利衰落信道。</a:t>
            </a:r>
            <a:endParaRPr lang="en-US" altLang="zh-CN" sz="2000" b="1" dirty="0">
              <a:ea typeface="大黑体" charset="-122"/>
              <a:sym typeface="Symbol" panose="05050102010706020507" pitchFamily="18" charset="2"/>
            </a:endParaRPr>
          </a:p>
          <a:p>
            <a:pPr eaLnBrk="1" hangingPunct="1">
              <a:buClr>
                <a:schemeClr val="tx1"/>
              </a:buClr>
              <a:buFont typeface="Monotype Sorts" pitchFamily="2" charset="2"/>
              <a:buChar char="l"/>
            </a:pPr>
            <a:r>
              <a:rPr lang="zh-CN" altLang="en-US" sz="2000" b="1" dirty="0">
                <a:solidFill>
                  <a:srgbClr val="FF0000"/>
                </a:solidFill>
                <a:ea typeface="大黑体" charset="-122"/>
                <a:sym typeface="Symbol" panose="05050102010706020507" pitchFamily="18" charset="2"/>
              </a:rPr>
              <a:t>随着</a:t>
            </a:r>
            <a:r>
              <a:rPr lang="en-US" altLang="zh-CN" sz="2000" b="1" dirty="0">
                <a:solidFill>
                  <a:srgbClr val="FF0000"/>
                </a:solidFill>
                <a:ea typeface="大黑体" charset="-122"/>
                <a:sym typeface="Symbol" panose="05050102010706020507" pitchFamily="18" charset="2"/>
              </a:rPr>
              <a:t>σ</a:t>
            </a:r>
            <a:r>
              <a:rPr lang="zh-CN" altLang="en-US" sz="2000" b="1" dirty="0">
                <a:solidFill>
                  <a:srgbClr val="FF0000"/>
                </a:solidFill>
                <a:ea typeface="大黑体" charset="-122"/>
                <a:sym typeface="Symbol" panose="05050102010706020507" pitchFamily="18" charset="2"/>
              </a:rPr>
              <a:t>的增大，瑞利分布的</a:t>
            </a:r>
            <a:r>
              <a:rPr lang="en-US" altLang="zh-CN" sz="2000" b="1" dirty="0">
                <a:solidFill>
                  <a:srgbClr val="FF0000"/>
                </a:solidFill>
                <a:ea typeface="大黑体" charset="-122"/>
                <a:sym typeface="Symbol" panose="05050102010706020507" pitchFamily="18" charset="2"/>
              </a:rPr>
              <a:t>PDF</a:t>
            </a:r>
            <a:r>
              <a:rPr lang="zh-CN" altLang="en-US" sz="2000" b="1" dirty="0">
                <a:solidFill>
                  <a:srgbClr val="FF0000"/>
                </a:solidFill>
                <a:ea typeface="大黑体" charset="-122"/>
                <a:sym typeface="Symbol" panose="05050102010706020507" pitchFamily="18" charset="2"/>
              </a:rPr>
              <a:t>趋于平坦，峰值位置改变。</a:t>
            </a:r>
          </a:p>
        </p:txBody>
      </p:sp>
      <p:graphicFrame>
        <p:nvGraphicFramePr>
          <p:cNvPr id="6146" name="Object 4"/>
          <p:cNvGraphicFramePr>
            <a:graphicFrameLocks noChangeAspect="1"/>
          </p:cNvGraphicFramePr>
          <p:nvPr>
            <p:extLst>
              <p:ext uri="{D42A27DB-BD31-4B8C-83A1-F6EECF244321}">
                <p14:modId xmlns:p14="http://schemas.microsoft.com/office/powerpoint/2010/main" val="3798954588"/>
              </p:ext>
            </p:extLst>
          </p:nvPr>
        </p:nvGraphicFramePr>
        <p:xfrm>
          <a:off x="1116080" y="2767587"/>
          <a:ext cx="5638800" cy="844550"/>
        </p:xfrm>
        <a:graphic>
          <a:graphicData uri="http://schemas.openxmlformats.org/presentationml/2006/ole">
            <mc:AlternateContent xmlns:mc="http://schemas.openxmlformats.org/markup-compatibility/2006">
              <mc:Choice xmlns:v="urn:schemas-microsoft-com:vml" Requires="v">
                <p:oleObj spid="_x0000_s7662" name="Equation" r:id="rId3" imgW="4572000" imgH="685800" progId="Equation.3">
                  <p:embed/>
                </p:oleObj>
              </mc:Choice>
              <mc:Fallback>
                <p:oleObj name="Equation" r:id="rId3" imgW="4572000" imgH="6858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80" y="2767587"/>
                        <a:ext cx="5638800"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5"/>
          <p:cNvGraphicFramePr>
            <a:graphicFrameLocks noChangeAspect="1"/>
          </p:cNvGraphicFramePr>
          <p:nvPr>
            <p:extLst>
              <p:ext uri="{D42A27DB-BD31-4B8C-83A1-F6EECF244321}">
                <p14:modId xmlns:p14="http://schemas.microsoft.com/office/powerpoint/2010/main" val="667792352"/>
              </p:ext>
            </p:extLst>
          </p:nvPr>
        </p:nvGraphicFramePr>
        <p:xfrm>
          <a:off x="1197042" y="4161412"/>
          <a:ext cx="2581275" cy="890588"/>
        </p:xfrm>
        <a:graphic>
          <a:graphicData uri="http://schemas.openxmlformats.org/presentationml/2006/ole">
            <mc:AlternateContent xmlns:mc="http://schemas.openxmlformats.org/markup-compatibility/2006">
              <mc:Choice xmlns:v="urn:schemas-microsoft-com:vml" Requires="v">
                <p:oleObj spid="_x0000_s7663" name="Equation" r:id="rId5" imgW="1765300" imgH="609600" progId="Equation.3">
                  <p:embed/>
                </p:oleObj>
              </mc:Choice>
              <mc:Fallback>
                <p:oleObj name="Equation" r:id="rId5" imgW="1765300" imgH="6096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7042" y="4161412"/>
                        <a:ext cx="2581275"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37</a:t>
            </a:fld>
            <a:endParaRPr lang="en-US" altLang="zh-CN"/>
          </a:p>
        </p:txBody>
      </p:sp>
      <p:pic>
        <p:nvPicPr>
          <p:cNvPr id="7" name="图片 6" descr="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18" y="3379298"/>
            <a:ext cx="3145429" cy="245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406963"/>
      </p:ext>
    </p:extLst>
  </p:cSld>
  <p:clrMapOvr>
    <a:masterClrMapping/>
  </p:clrMapOvr>
  <p:transition>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595012" y="706202"/>
            <a:ext cx="7772400" cy="628650"/>
          </a:xfrm>
        </p:spPr>
        <p:txBody>
          <a:bodyPr/>
          <a:lstStyle/>
          <a:p>
            <a:pPr eaLnBrk="1" hangingPunct="1"/>
            <a:r>
              <a:rPr lang="zh-CN" altLang="en-US" b="1" dirty="0">
                <a:solidFill>
                  <a:srgbClr val="002060"/>
                </a:solidFill>
                <a:latin typeface="大黑体" charset="-122"/>
                <a:ea typeface="大黑体" charset="-122"/>
              </a:rPr>
              <a:t>幅度分布函数之二：</a:t>
            </a:r>
            <a:r>
              <a:rPr lang="zh-CN" altLang="en-US" b="1" dirty="0">
                <a:solidFill>
                  <a:srgbClr val="002060"/>
                </a:solidFill>
                <a:ea typeface="大黑体" charset="-122"/>
              </a:rPr>
              <a:t>莱斯</a:t>
            </a:r>
            <a:r>
              <a:rPr lang="zh-CN" altLang="en-US" b="1" dirty="0">
                <a:solidFill>
                  <a:srgbClr val="002060"/>
                </a:solidFill>
                <a:latin typeface="大黑体" charset="-122"/>
                <a:ea typeface="大黑体" charset="-122"/>
              </a:rPr>
              <a:t>衰落</a:t>
            </a:r>
          </a:p>
        </p:txBody>
      </p:sp>
      <p:sp>
        <p:nvSpPr>
          <p:cNvPr id="7174" name="Rectangle 3"/>
          <p:cNvSpPr>
            <a:spLocks noGrp="1" noChangeArrowheads="1"/>
          </p:cNvSpPr>
          <p:nvPr>
            <p:ph type="body" sz="half" idx="1"/>
          </p:nvPr>
        </p:nvSpPr>
        <p:spPr>
          <a:xfrm>
            <a:off x="595012" y="1588852"/>
            <a:ext cx="8324850" cy="4648200"/>
          </a:xfrm>
        </p:spPr>
        <p:txBody>
          <a:bodyPr/>
          <a:lstStyle/>
          <a:p>
            <a:pPr eaLnBrk="1" hangingPunct="1">
              <a:buClr>
                <a:schemeClr val="tx1"/>
              </a:buClr>
              <a:buFont typeface="Monotype Sorts" pitchFamily="2" charset="2"/>
              <a:buChar char="l"/>
            </a:pPr>
            <a:r>
              <a:rPr lang="zh-CN" altLang="en-US" sz="2000" b="1" dirty="0">
                <a:ea typeface="大黑体" charset="-122"/>
              </a:rPr>
              <a:t>在前面讨论的无视距传播情况下，加入一条确定的视距路径，则信道增益可以表示为：</a:t>
            </a:r>
          </a:p>
          <a:p>
            <a:pPr eaLnBrk="1" hangingPunct="1">
              <a:buClr>
                <a:schemeClr val="tx1"/>
              </a:buClr>
              <a:buFont typeface="Monotype Sorts" pitchFamily="2" charset="2"/>
              <a:buChar char="l"/>
            </a:pPr>
            <a:endParaRPr lang="zh-CN" altLang="en-US" sz="2000" b="1" dirty="0">
              <a:ea typeface="大黑体" charset="-122"/>
            </a:endParaRPr>
          </a:p>
          <a:p>
            <a:pPr eaLnBrk="1" hangingPunct="1">
              <a:buClr>
                <a:schemeClr val="tx1"/>
              </a:buClr>
              <a:buFont typeface="Monotype Sorts" pitchFamily="2" charset="2"/>
              <a:buChar char="l"/>
            </a:pPr>
            <a:endParaRPr lang="zh-CN" altLang="en-US" sz="2000" b="1" dirty="0">
              <a:ea typeface="大黑体" charset="-122"/>
            </a:endParaRPr>
          </a:p>
          <a:p>
            <a:pPr eaLnBrk="1" hangingPunct="1">
              <a:buClr>
                <a:schemeClr val="tx1"/>
              </a:buClr>
              <a:buFont typeface="Monotype Sorts" pitchFamily="2" charset="2"/>
              <a:buChar char="l"/>
            </a:pPr>
            <a:endParaRPr lang="zh-CN" altLang="en-US" sz="2000" b="1" dirty="0">
              <a:ea typeface="大黑体" charset="-122"/>
            </a:endParaRPr>
          </a:p>
          <a:p>
            <a:pPr eaLnBrk="1" hangingPunct="1">
              <a:buClr>
                <a:schemeClr val="tx1"/>
              </a:buClr>
              <a:buFont typeface="Monotype Sorts" pitchFamily="2" charset="2"/>
              <a:buChar char="l"/>
            </a:pPr>
            <a:r>
              <a:rPr lang="zh-CN" altLang="en-US" sz="2000" b="1" dirty="0">
                <a:ea typeface="大黑体" charset="-122"/>
              </a:rPr>
              <a:t>幅度衰落的概率密度函数为</a:t>
            </a:r>
            <a:r>
              <a:rPr lang="zh-CN" altLang="en-US" sz="1800" b="1" dirty="0">
                <a:solidFill>
                  <a:srgbClr val="FF0000"/>
                </a:solidFill>
                <a:ea typeface="大黑体" charset="-122"/>
              </a:rPr>
              <a:t>莱斯</a:t>
            </a:r>
            <a:r>
              <a:rPr lang="zh-CN" altLang="en-US" sz="2000" b="1" dirty="0">
                <a:solidFill>
                  <a:srgbClr val="FF0000"/>
                </a:solidFill>
                <a:ea typeface="大黑体" charset="-122"/>
              </a:rPr>
              <a:t>分布</a:t>
            </a:r>
            <a:r>
              <a:rPr lang="zh-CN" altLang="en-US" sz="2000" b="1" dirty="0">
                <a:ea typeface="大黑体" charset="-122"/>
              </a:rPr>
              <a:t>：</a:t>
            </a:r>
          </a:p>
          <a:p>
            <a:pPr eaLnBrk="1" hangingPunct="1">
              <a:buClr>
                <a:schemeClr val="tx1"/>
              </a:buClr>
              <a:buFont typeface="Monotype Sorts" pitchFamily="2" charset="2"/>
              <a:buChar char="l"/>
            </a:pPr>
            <a:endParaRPr lang="zh-CN" altLang="en-US" sz="2000" b="1" dirty="0">
              <a:ea typeface="大黑体" charset="-122"/>
            </a:endParaRPr>
          </a:p>
          <a:p>
            <a:pPr eaLnBrk="1" hangingPunct="1">
              <a:buClr>
                <a:schemeClr val="tx1"/>
              </a:buClr>
              <a:buFont typeface="Monotype Sorts" pitchFamily="2" charset="2"/>
              <a:buChar char="l"/>
            </a:pPr>
            <a:endParaRPr lang="en-US" altLang="zh-CN" sz="2000" b="1" dirty="0">
              <a:ea typeface="大黑体" charset="-122"/>
            </a:endParaRPr>
          </a:p>
          <a:p>
            <a:pPr eaLnBrk="1" hangingPunct="1">
              <a:buClr>
                <a:schemeClr val="tx1"/>
              </a:buClr>
              <a:buFont typeface="Monotype Sorts" pitchFamily="2" charset="2"/>
              <a:buChar char="l"/>
            </a:pPr>
            <a:endParaRPr lang="zh-CN" altLang="en-US" sz="2000" b="1" dirty="0">
              <a:ea typeface="大黑体" charset="-122"/>
            </a:endParaRPr>
          </a:p>
          <a:p>
            <a:pPr eaLnBrk="1" hangingPunct="1">
              <a:buClr>
                <a:schemeClr val="tx1"/>
              </a:buClr>
              <a:buFont typeface="Monotype Sorts" pitchFamily="2" charset="2"/>
              <a:buChar char="l"/>
            </a:pPr>
            <a:r>
              <a:rPr lang="zh-CN" altLang="en-US" sz="2000" b="1" dirty="0">
                <a:ea typeface="大黑体" charset="-122"/>
              </a:rPr>
              <a:t>相位失真的概率密度函数：</a:t>
            </a:r>
          </a:p>
          <a:p>
            <a:pPr eaLnBrk="1" hangingPunct="1">
              <a:buClr>
                <a:schemeClr val="tx1"/>
              </a:buClr>
              <a:buFont typeface="Monotype Sorts" pitchFamily="2" charset="2"/>
              <a:buNone/>
            </a:pPr>
            <a:endParaRPr lang="en-US" altLang="zh-CN" sz="2000" b="1" dirty="0">
              <a:ea typeface="大黑体" charset="-122"/>
            </a:endParaRPr>
          </a:p>
        </p:txBody>
      </p:sp>
      <p:graphicFrame>
        <p:nvGraphicFramePr>
          <p:cNvPr id="7170" name="Object 4"/>
          <p:cNvGraphicFramePr>
            <a:graphicFrameLocks noChangeAspect="1"/>
          </p:cNvGraphicFramePr>
          <p:nvPr>
            <p:extLst>
              <p:ext uri="{D42A27DB-BD31-4B8C-83A1-F6EECF244321}">
                <p14:modId xmlns:p14="http://schemas.microsoft.com/office/powerpoint/2010/main" val="1961227869"/>
              </p:ext>
            </p:extLst>
          </p:nvPr>
        </p:nvGraphicFramePr>
        <p:xfrm>
          <a:off x="925212" y="2490552"/>
          <a:ext cx="7997825" cy="787400"/>
        </p:xfrm>
        <a:graphic>
          <a:graphicData uri="http://schemas.openxmlformats.org/presentationml/2006/ole">
            <mc:AlternateContent xmlns:mc="http://schemas.openxmlformats.org/markup-compatibility/2006">
              <mc:Choice xmlns:v="urn:schemas-microsoft-com:vml" Requires="v">
                <p:oleObj spid="_x0000_s8996" name="Equation" r:id="rId3" imgW="4902200" imgH="482600" progId="Equation.3">
                  <p:embed/>
                </p:oleObj>
              </mc:Choice>
              <mc:Fallback>
                <p:oleObj name="Equation" r:id="rId3" imgW="4902200" imgH="482600" progId="Equation.3">
                  <p:embed/>
                  <p:pic>
                    <p:nvPicPr>
                      <p:cNvPr id="0" name="Picture 1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212" y="2490552"/>
                        <a:ext cx="7997825"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5"/>
          <p:cNvGraphicFramePr>
            <a:graphicFrameLocks noChangeAspect="1"/>
          </p:cNvGraphicFramePr>
          <p:nvPr>
            <p:extLst>
              <p:ext uri="{D42A27DB-BD31-4B8C-83A1-F6EECF244321}">
                <p14:modId xmlns:p14="http://schemas.microsoft.com/office/powerpoint/2010/main" val="2682714274"/>
              </p:ext>
            </p:extLst>
          </p:nvPr>
        </p:nvGraphicFramePr>
        <p:xfrm>
          <a:off x="1077612" y="3785952"/>
          <a:ext cx="4264025" cy="733425"/>
        </p:xfrm>
        <a:graphic>
          <a:graphicData uri="http://schemas.openxmlformats.org/presentationml/2006/ole">
            <mc:AlternateContent xmlns:mc="http://schemas.openxmlformats.org/markup-compatibility/2006">
              <mc:Choice xmlns:v="urn:schemas-microsoft-com:vml" Requires="v">
                <p:oleObj spid="_x0000_s8997" name="Equation" r:id="rId5" imgW="2806700" imgH="482600" progId="Equation.3">
                  <p:embed/>
                </p:oleObj>
              </mc:Choice>
              <mc:Fallback>
                <p:oleObj name="Equation" r:id="rId5" imgW="2806700" imgH="482600" progId="Equation.3">
                  <p:embed/>
                  <p:pic>
                    <p:nvPicPr>
                      <p:cNvPr id="0" name="Picture 1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612" y="3785952"/>
                        <a:ext cx="4264025"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6"/>
          <p:cNvGraphicFramePr>
            <a:graphicFrameLocks noChangeAspect="1"/>
          </p:cNvGraphicFramePr>
          <p:nvPr>
            <p:extLst>
              <p:ext uri="{D42A27DB-BD31-4B8C-83A1-F6EECF244321}">
                <p14:modId xmlns:p14="http://schemas.microsoft.com/office/powerpoint/2010/main" val="3922799964"/>
              </p:ext>
            </p:extLst>
          </p:nvPr>
        </p:nvGraphicFramePr>
        <p:xfrm>
          <a:off x="1096662" y="5367102"/>
          <a:ext cx="6502400" cy="711200"/>
        </p:xfrm>
        <a:graphic>
          <a:graphicData uri="http://schemas.openxmlformats.org/presentationml/2006/ole">
            <mc:AlternateContent xmlns:mc="http://schemas.openxmlformats.org/markup-compatibility/2006">
              <mc:Choice xmlns:v="urn:schemas-microsoft-com:vml" Requires="v">
                <p:oleObj spid="_x0000_s8998" name="Equation" r:id="rId7" imgW="4064000" imgH="444500" progId="Equation.3">
                  <p:embed/>
                </p:oleObj>
              </mc:Choice>
              <mc:Fallback>
                <p:oleObj name="Equation" r:id="rId7" imgW="4064000" imgH="444500" progId="Equation.3">
                  <p:embed/>
                  <p:pic>
                    <p:nvPicPr>
                      <p:cNvPr id="0" name="Picture 1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6662" y="5367102"/>
                        <a:ext cx="650240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38</a:t>
            </a:fld>
            <a:endParaRPr lang="en-US" altLang="zh-CN"/>
          </a:p>
        </p:txBody>
      </p:sp>
      <p:graphicFrame>
        <p:nvGraphicFramePr>
          <p:cNvPr id="8" name="Object 4"/>
          <p:cNvGraphicFramePr>
            <a:graphicFrameLocks noChangeAspect="1"/>
          </p:cNvGraphicFramePr>
          <p:nvPr>
            <p:extLst>
              <p:ext uri="{D42A27DB-BD31-4B8C-83A1-F6EECF244321}">
                <p14:modId xmlns:p14="http://schemas.microsoft.com/office/powerpoint/2010/main" val="4226418973"/>
              </p:ext>
            </p:extLst>
          </p:nvPr>
        </p:nvGraphicFramePr>
        <p:xfrm>
          <a:off x="5109162" y="4488279"/>
          <a:ext cx="4160185" cy="896261"/>
        </p:xfrm>
        <a:graphic>
          <a:graphicData uri="http://schemas.openxmlformats.org/presentationml/2006/ole">
            <mc:AlternateContent xmlns:mc="http://schemas.openxmlformats.org/markup-compatibility/2006">
              <mc:Choice xmlns:v="urn:schemas-microsoft-com:vml" Requires="v">
                <p:oleObj spid="_x0000_s8999" name="Equation" r:id="rId9" imgW="2234880" imgH="482400" progId="Equation.DSMT4">
                  <p:embed/>
                </p:oleObj>
              </mc:Choice>
              <mc:Fallback>
                <p:oleObj name="Equation" r:id="rId9" imgW="2234880" imgH="482400" progId="Equation.DSMT4">
                  <p:embed/>
                  <p:pic>
                    <p:nvPicPr>
                      <p:cNvPr id="0" name=""/>
                      <p:cNvPicPr>
                        <a:picLocks noChangeAspect="1" noChangeArrowheads="1"/>
                      </p:cNvPicPr>
                      <p:nvPr/>
                    </p:nvPicPr>
                    <p:blipFill>
                      <a:blip r:embed="rId10"/>
                      <a:srcRect/>
                      <a:stretch>
                        <a:fillRect/>
                      </a:stretch>
                    </p:blipFill>
                    <p:spPr bwMode="auto">
                      <a:xfrm>
                        <a:off x="5109162" y="4488279"/>
                        <a:ext cx="4160185" cy="896261"/>
                      </a:xfrm>
                      <a:prstGeom prst="rect">
                        <a:avLst/>
                      </a:prstGeom>
                      <a:noFill/>
                      <a:extLst/>
                    </p:spPr>
                  </p:pic>
                </p:oleObj>
              </mc:Fallback>
            </mc:AlternateContent>
          </a:graphicData>
        </a:graphic>
      </p:graphicFrame>
      <p:sp>
        <p:nvSpPr>
          <p:cNvPr id="4" name="矩形 3"/>
          <p:cNvSpPr/>
          <p:nvPr/>
        </p:nvSpPr>
        <p:spPr>
          <a:xfrm>
            <a:off x="6349125" y="4034224"/>
            <a:ext cx="1563248" cy="400110"/>
          </a:xfrm>
          <a:prstGeom prst="rect">
            <a:avLst/>
          </a:prstGeom>
        </p:spPr>
        <p:txBody>
          <a:bodyPr wrap="none">
            <a:spAutoFit/>
          </a:bodyPr>
          <a:lstStyle/>
          <a:p>
            <a:pPr marL="342900" lvl="0" indent="-342900">
              <a:spcBef>
                <a:spcPct val="20000"/>
              </a:spcBef>
              <a:buClr>
                <a:srgbClr val="40458C"/>
              </a:buClr>
              <a:buSzPct val="110000"/>
              <a:buFont typeface="Monotype Sorts" pitchFamily="2" charset="2"/>
              <a:buChar char="l"/>
            </a:pPr>
            <a:r>
              <a:rPr lang="zh-CN" altLang="en-US" sz="2000" kern="0" dirty="0">
                <a:solidFill>
                  <a:srgbClr val="FF0000"/>
                </a:solidFill>
                <a:latin typeface="Tahoma"/>
                <a:ea typeface="大黑体" charset="-122"/>
              </a:rPr>
              <a:t>瑞利分布</a:t>
            </a:r>
          </a:p>
        </p:txBody>
      </p:sp>
      <p:sp>
        <p:nvSpPr>
          <p:cNvPr id="3" name="矩形 2"/>
          <p:cNvSpPr/>
          <p:nvPr/>
        </p:nvSpPr>
        <p:spPr bwMode="auto">
          <a:xfrm>
            <a:off x="3549112" y="3785952"/>
            <a:ext cx="960895" cy="733425"/>
          </a:xfrm>
          <a:prstGeom prst="rect">
            <a:avLst/>
          </a:prstGeom>
          <a:noFill/>
          <a:ln>
            <a:solidFill>
              <a:srgbClr val="C7051C"/>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Tree>
    <p:extLst>
      <p:ext uri="{BB962C8B-B14F-4D97-AF65-F5344CB8AC3E}">
        <p14:creationId xmlns:p14="http://schemas.microsoft.com/office/powerpoint/2010/main" val="3544859935"/>
      </p:ext>
    </p:extLst>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灯片编号占位符 3"/>
          <p:cNvSpPr>
            <a:spLocks noGrp="1"/>
          </p:cNvSpPr>
          <p:nvPr>
            <p:ph type="sldNum" sz="quarter" idx="12"/>
          </p:nvPr>
        </p:nvSpPr>
        <p:spPr>
          <a:noFill/>
          <a:ln>
            <a:miter lim="800000"/>
            <a:headEnd/>
            <a:tailEnd/>
          </a:ln>
        </p:spPr>
        <p:txBody>
          <a:bodyPr/>
          <a:lstStyle/>
          <a:p>
            <a:fld id="{4EB7C265-5D6C-4204-A3AD-F02DD502BE62}" type="slidenum">
              <a:rPr lang="zh-CN" altLang="en-GB" smtClean="0"/>
              <a:pPr/>
              <a:t>3</a:t>
            </a:fld>
            <a:endParaRPr lang="en-GB" altLang="zh-CN" dirty="0"/>
          </a:p>
        </p:txBody>
      </p:sp>
      <p:sp>
        <p:nvSpPr>
          <p:cNvPr id="5" name="Rectangle 4"/>
          <p:cNvSpPr txBox="1">
            <a:spLocks noChangeArrowheads="1"/>
          </p:cNvSpPr>
          <p:nvPr/>
        </p:nvSpPr>
        <p:spPr bwMode="auto">
          <a:xfrm>
            <a:off x="780272" y="2182463"/>
            <a:ext cx="6591300" cy="36195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Clr>
                <a:schemeClr val="hlink"/>
              </a:buClr>
              <a:buSzPct val="110000"/>
              <a:buFont typeface="Wingdings" pitchFamily="2" charset="2"/>
              <a:buNone/>
              <a:defRPr sz="2000">
                <a:solidFill>
                  <a:schemeClr val="tx1"/>
                </a:solidFill>
                <a:latin typeface="+mn-lt"/>
                <a:ea typeface="+mn-ea"/>
                <a:cs typeface="+mn-cs"/>
              </a:defRPr>
            </a:lvl1pPr>
            <a:lvl2pPr marL="457200" indent="0" algn="l" rtl="0" eaLnBrk="0" fontAlgn="base" hangingPunct="0">
              <a:spcBef>
                <a:spcPct val="20000"/>
              </a:spcBef>
              <a:spcAft>
                <a:spcPct val="0"/>
              </a:spcAft>
              <a:buClr>
                <a:schemeClr val="tx1"/>
              </a:buClr>
              <a:buSzPct val="60000"/>
              <a:buFont typeface="Wingdings" pitchFamily="2" charset="2"/>
              <a:buNone/>
              <a:defRPr sz="1800">
                <a:solidFill>
                  <a:schemeClr val="tx1"/>
                </a:solidFill>
                <a:latin typeface="+mn-lt"/>
              </a:defRPr>
            </a:lvl2pPr>
            <a:lvl3pPr marL="914400" indent="0" algn="l" rtl="0" eaLnBrk="0" fontAlgn="base" hangingPunct="0">
              <a:spcBef>
                <a:spcPct val="20000"/>
              </a:spcBef>
              <a:spcAft>
                <a:spcPct val="0"/>
              </a:spcAft>
              <a:buClr>
                <a:schemeClr val="hlink"/>
              </a:buClr>
              <a:buSzPct val="95000"/>
              <a:buFont typeface="Wingdings" pitchFamily="2" charset="2"/>
              <a:buNone/>
              <a:defRPr sz="1600">
                <a:solidFill>
                  <a:schemeClr val="tx1"/>
                </a:solidFill>
                <a:latin typeface="+mn-lt"/>
              </a:defRPr>
            </a:lvl3pPr>
            <a:lvl4pPr marL="1371600" indent="0" algn="l" rtl="0" eaLnBrk="0" fontAlgn="base" hangingPunct="0">
              <a:spcBef>
                <a:spcPct val="20000"/>
              </a:spcBef>
              <a:spcAft>
                <a:spcPct val="0"/>
              </a:spcAft>
              <a:buClr>
                <a:schemeClr val="tx1"/>
              </a:buClr>
              <a:buSzPct val="65000"/>
              <a:buFont typeface="Wingdings" pitchFamily="2" charset="2"/>
              <a:buNone/>
              <a:defRPr sz="1400">
                <a:solidFill>
                  <a:schemeClr val="tx1"/>
                </a:solidFill>
                <a:latin typeface="+mn-lt"/>
              </a:defRPr>
            </a:lvl4pPr>
            <a:lvl5pPr marL="1828800" indent="0" algn="l" rtl="0" eaLnBrk="0" fontAlgn="base" hangingPunct="0">
              <a:spcBef>
                <a:spcPct val="20000"/>
              </a:spcBef>
              <a:spcAft>
                <a:spcPct val="0"/>
              </a:spcAft>
              <a:buClr>
                <a:schemeClr val="hlink"/>
              </a:buClr>
              <a:buSzPct val="60000"/>
              <a:buFont typeface="Wingdings" pitchFamily="2" charset="2"/>
              <a:buNone/>
              <a:defRPr sz="1400">
                <a:solidFill>
                  <a:schemeClr val="tx1"/>
                </a:solidFill>
                <a:latin typeface="+mn-lt"/>
              </a:defRPr>
            </a:lvl5pPr>
            <a:lvl6pPr marL="2286000" indent="0" algn="l" rtl="0" fontAlgn="base">
              <a:spcBef>
                <a:spcPct val="20000"/>
              </a:spcBef>
              <a:spcAft>
                <a:spcPct val="0"/>
              </a:spcAft>
              <a:buClr>
                <a:schemeClr val="hlink"/>
              </a:buClr>
              <a:buSzPct val="60000"/>
              <a:buFont typeface="Wingdings" pitchFamily="2" charset="2"/>
              <a:buNone/>
              <a:defRPr sz="1400">
                <a:solidFill>
                  <a:schemeClr val="tx1"/>
                </a:solidFill>
                <a:latin typeface="+mn-lt"/>
              </a:defRPr>
            </a:lvl6pPr>
            <a:lvl7pPr marL="2743200" indent="0" algn="l" rtl="0" fontAlgn="base">
              <a:spcBef>
                <a:spcPct val="20000"/>
              </a:spcBef>
              <a:spcAft>
                <a:spcPct val="0"/>
              </a:spcAft>
              <a:buClr>
                <a:schemeClr val="hlink"/>
              </a:buClr>
              <a:buSzPct val="60000"/>
              <a:buFont typeface="Wingdings" pitchFamily="2" charset="2"/>
              <a:buNone/>
              <a:defRPr sz="1400">
                <a:solidFill>
                  <a:schemeClr val="tx1"/>
                </a:solidFill>
                <a:latin typeface="+mn-lt"/>
              </a:defRPr>
            </a:lvl7pPr>
            <a:lvl8pPr marL="3200400" indent="0" algn="l" rtl="0" fontAlgn="base">
              <a:spcBef>
                <a:spcPct val="20000"/>
              </a:spcBef>
              <a:spcAft>
                <a:spcPct val="0"/>
              </a:spcAft>
              <a:buClr>
                <a:schemeClr val="hlink"/>
              </a:buClr>
              <a:buSzPct val="60000"/>
              <a:buFont typeface="Wingdings" pitchFamily="2" charset="2"/>
              <a:buNone/>
              <a:defRPr sz="1400">
                <a:solidFill>
                  <a:schemeClr val="tx1"/>
                </a:solidFill>
                <a:latin typeface="+mn-lt"/>
              </a:defRPr>
            </a:lvl8pPr>
            <a:lvl9pPr marL="3657600" indent="0" algn="l" rtl="0" fontAlgn="base">
              <a:spcBef>
                <a:spcPct val="20000"/>
              </a:spcBef>
              <a:spcAft>
                <a:spcPct val="0"/>
              </a:spcAft>
              <a:buClr>
                <a:schemeClr val="hlink"/>
              </a:buClr>
              <a:buSzPct val="60000"/>
              <a:buFont typeface="Wingdings" pitchFamily="2" charset="2"/>
              <a:buNone/>
              <a:defRPr sz="1400">
                <a:solidFill>
                  <a:schemeClr val="tx1"/>
                </a:solidFill>
                <a:latin typeface="+mn-lt"/>
              </a:defRPr>
            </a:lvl9pPr>
          </a:lstStyle>
          <a:p>
            <a:pPr eaLnBrk="1" hangingPunct="1">
              <a:lnSpc>
                <a:spcPct val="120000"/>
              </a:lnSpc>
              <a:buClr>
                <a:schemeClr val="tx1"/>
              </a:buClr>
              <a:buFont typeface="Wingdings" pitchFamily="2" charset="2"/>
              <a:buChar char="l"/>
            </a:pPr>
            <a:r>
              <a:rPr lang="zh-CN" altLang="en-US" sz="4000" dirty="0">
                <a:ea typeface="大黑体" charset="-122"/>
              </a:rPr>
              <a:t>引言</a:t>
            </a:r>
          </a:p>
          <a:p>
            <a:pPr eaLnBrk="1" hangingPunct="1">
              <a:lnSpc>
                <a:spcPct val="120000"/>
              </a:lnSpc>
              <a:buClr>
                <a:schemeClr val="tx1"/>
              </a:buClr>
              <a:buFont typeface="Wingdings" pitchFamily="2" charset="2"/>
              <a:buChar char="l"/>
            </a:pPr>
            <a:r>
              <a:rPr lang="zh-CN" altLang="en-US" sz="4000" dirty="0">
                <a:ea typeface="大黑体" charset="-122"/>
              </a:rPr>
              <a:t> 自由空间传播</a:t>
            </a:r>
          </a:p>
          <a:p>
            <a:pPr eaLnBrk="1" hangingPunct="1">
              <a:lnSpc>
                <a:spcPct val="120000"/>
              </a:lnSpc>
              <a:buClr>
                <a:schemeClr val="tx1"/>
              </a:buClr>
              <a:buFont typeface="Wingdings" pitchFamily="2" charset="2"/>
              <a:buChar char="l"/>
            </a:pPr>
            <a:r>
              <a:rPr lang="zh-CN" altLang="en-US" sz="4000" dirty="0">
                <a:ea typeface="大黑体" charset="-122"/>
              </a:rPr>
              <a:t> 信道确定性模型</a:t>
            </a:r>
          </a:p>
          <a:p>
            <a:pPr eaLnBrk="1" hangingPunct="1">
              <a:lnSpc>
                <a:spcPct val="120000"/>
              </a:lnSpc>
              <a:buClr>
                <a:schemeClr val="tx1"/>
              </a:buClr>
              <a:buFont typeface="Wingdings" pitchFamily="2" charset="2"/>
              <a:buChar char="l"/>
            </a:pPr>
            <a:r>
              <a:rPr lang="zh-CN" altLang="en-US" sz="4000" dirty="0">
                <a:ea typeface="大黑体" charset="-122"/>
              </a:rPr>
              <a:t> 信道随机性一阶模型</a:t>
            </a:r>
          </a:p>
          <a:p>
            <a:pPr eaLnBrk="1" hangingPunct="1">
              <a:lnSpc>
                <a:spcPct val="120000"/>
              </a:lnSpc>
              <a:buClr>
                <a:schemeClr val="tx1"/>
              </a:buClr>
              <a:buFont typeface="Wingdings" pitchFamily="2" charset="2"/>
              <a:buChar char="l"/>
            </a:pPr>
            <a:r>
              <a:rPr lang="zh-CN" altLang="en-US" sz="4000" dirty="0">
                <a:ea typeface="大黑体" charset="-122"/>
              </a:rPr>
              <a:t> 信道随机性二阶模型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536641" y="680835"/>
            <a:ext cx="7772400" cy="628650"/>
          </a:xfrm>
        </p:spPr>
        <p:txBody>
          <a:bodyPr/>
          <a:lstStyle/>
          <a:p>
            <a:pPr eaLnBrk="1" hangingPunct="1"/>
            <a:r>
              <a:rPr lang="zh-CN" altLang="en-US" sz="3600" b="1" dirty="0">
                <a:solidFill>
                  <a:srgbClr val="002060"/>
                </a:solidFill>
                <a:latin typeface="大黑体" charset="-122"/>
                <a:ea typeface="大黑体" charset="-122"/>
              </a:rPr>
              <a:t>幅度分布函数之二：</a:t>
            </a:r>
            <a:r>
              <a:rPr lang="zh-CN" altLang="en-US" sz="3600" b="1" dirty="0">
                <a:solidFill>
                  <a:srgbClr val="002060"/>
                </a:solidFill>
                <a:ea typeface="大黑体" charset="-122"/>
              </a:rPr>
              <a:t>莱斯</a:t>
            </a:r>
            <a:r>
              <a:rPr lang="zh-CN" altLang="en-US" sz="3600" b="1" dirty="0">
                <a:solidFill>
                  <a:srgbClr val="002060"/>
                </a:solidFill>
                <a:latin typeface="大黑体" charset="-122"/>
                <a:ea typeface="大黑体" charset="-122"/>
              </a:rPr>
              <a:t>衰落（续）</a:t>
            </a:r>
          </a:p>
        </p:txBody>
      </p:sp>
      <p:sp>
        <p:nvSpPr>
          <p:cNvPr id="8197" name="Rectangle 3"/>
          <p:cNvSpPr>
            <a:spLocks noGrp="1" noChangeArrowheads="1"/>
          </p:cNvSpPr>
          <p:nvPr>
            <p:ph type="body" sz="half" idx="1"/>
          </p:nvPr>
        </p:nvSpPr>
        <p:spPr>
          <a:xfrm>
            <a:off x="536641" y="1666672"/>
            <a:ext cx="8324850" cy="1181100"/>
          </a:xfrm>
        </p:spPr>
        <p:txBody>
          <a:bodyPr/>
          <a:lstStyle/>
          <a:p>
            <a:pPr eaLnBrk="1" hangingPunct="1">
              <a:lnSpc>
                <a:spcPct val="90000"/>
              </a:lnSpc>
              <a:buClr>
                <a:schemeClr val="tx1"/>
              </a:buClr>
              <a:buFont typeface="Monotype Sorts" pitchFamily="2" charset="2"/>
              <a:buChar char="l"/>
            </a:pPr>
            <a:r>
              <a:rPr lang="zh-CN" altLang="en-US" sz="2000" b="1" dirty="0">
                <a:ea typeface="大黑体" charset="-122"/>
              </a:rPr>
              <a:t>前面式子中，</a:t>
            </a:r>
            <a:r>
              <a:rPr lang="en-US" altLang="zh-CN" sz="2000" b="1" dirty="0">
                <a:ea typeface="大黑体" charset="-122"/>
              </a:rPr>
              <a:t>I</a:t>
            </a:r>
            <a:r>
              <a:rPr lang="en-US" altLang="zh-CN" sz="2000" b="1" baseline="-25000" dirty="0">
                <a:ea typeface="大黑体" charset="-122"/>
              </a:rPr>
              <a:t>0</a:t>
            </a:r>
            <a:r>
              <a:rPr lang="en-US" altLang="zh-CN" sz="2000" b="1" dirty="0">
                <a:ea typeface="大黑体" charset="-122"/>
              </a:rPr>
              <a:t>(x)</a:t>
            </a:r>
            <a:r>
              <a:rPr lang="zh-CN" altLang="en-US" sz="2000" b="1" dirty="0">
                <a:ea typeface="大黑体" charset="-122"/>
              </a:rPr>
              <a:t>为零阶修正的第一类贝塞尔函数，</a:t>
            </a:r>
            <a:r>
              <a:rPr lang="en-US" altLang="zh-CN" sz="2000" b="1" dirty="0">
                <a:ea typeface="大黑体" charset="-122"/>
              </a:rPr>
              <a:t>erf(x)</a:t>
            </a:r>
            <a:r>
              <a:rPr lang="zh-CN" altLang="en-US" sz="2000" b="1" dirty="0">
                <a:ea typeface="大黑体" charset="-122"/>
              </a:rPr>
              <a:t>为误差函数，</a:t>
            </a:r>
          </a:p>
          <a:p>
            <a:pPr eaLnBrk="1" hangingPunct="1">
              <a:lnSpc>
                <a:spcPct val="90000"/>
              </a:lnSpc>
              <a:buClr>
                <a:schemeClr val="tx1"/>
              </a:buClr>
              <a:buFont typeface="Monotype Sorts" pitchFamily="2" charset="2"/>
              <a:buNone/>
            </a:pPr>
            <a:r>
              <a:rPr lang="zh-CN" altLang="en-US" sz="2000" b="1" dirty="0">
                <a:ea typeface="大黑体" charset="-122"/>
              </a:rPr>
              <a:t>                                 为视距分量和非视距分量的相对强度，即</a:t>
            </a:r>
            <a:r>
              <a:rPr lang="zh-CN" altLang="zh-CN" sz="2000" dirty="0"/>
              <a:t>确定信号的功率与多径分量方差之比</a:t>
            </a:r>
            <a:r>
              <a:rPr lang="zh-CN" altLang="en-US" sz="2000" b="1" dirty="0">
                <a:ea typeface="大黑体" charset="-122"/>
              </a:rPr>
              <a:t>。</a:t>
            </a:r>
            <a:endParaRPr lang="en-US" altLang="zh-CN" sz="2000" b="1" dirty="0">
              <a:ea typeface="大黑体" charset="-122"/>
            </a:endParaRPr>
          </a:p>
          <a:p>
            <a:pPr eaLnBrk="1" hangingPunct="1">
              <a:lnSpc>
                <a:spcPct val="90000"/>
              </a:lnSpc>
              <a:buClr>
                <a:schemeClr val="tx1"/>
              </a:buClr>
              <a:buFont typeface="Monotype Sorts" pitchFamily="2" charset="2"/>
              <a:buNone/>
            </a:pPr>
            <a:r>
              <a:rPr lang="zh-CN" altLang="en-US" sz="2000" b="1" dirty="0">
                <a:ea typeface="大黑体" charset="-122"/>
              </a:rPr>
              <a:t>通常用</a:t>
            </a:r>
            <a:r>
              <a:rPr lang="en-US" altLang="zh-CN" sz="2000" b="1" dirty="0">
                <a:ea typeface="大黑体" charset="-122"/>
              </a:rPr>
              <a:t>dB</a:t>
            </a:r>
            <a:r>
              <a:rPr lang="zh-CN" altLang="en-US" sz="2000" b="1" dirty="0">
                <a:ea typeface="大黑体" charset="-122"/>
              </a:rPr>
              <a:t>来度量，即：</a:t>
            </a:r>
            <a:endParaRPr lang="en-US" altLang="zh-CN" sz="2000" b="1" dirty="0">
              <a:ea typeface="大黑体" charset="-122"/>
            </a:endParaRPr>
          </a:p>
          <a:p>
            <a:pPr eaLnBrk="1" hangingPunct="1">
              <a:lnSpc>
                <a:spcPct val="90000"/>
              </a:lnSpc>
              <a:buClr>
                <a:schemeClr val="tx1"/>
              </a:buClr>
              <a:buFont typeface="Monotype Sorts" pitchFamily="2" charset="2"/>
              <a:buNone/>
            </a:pPr>
            <a:endParaRPr lang="en-US" altLang="zh-CN" sz="2000" b="1" dirty="0">
              <a:ea typeface="大黑体" charset="-122"/>
            </a:endParaRPr>
          </a:p>
          <a:p>
            <a:pPr marL="0" indent="0">
              <a:buNone/>
            </a:pPr>
            <a:r>
              <a:rPr lang="en-US" altLang="zh-CN" sz="2000" dirty="0"/>
              <a:t>    K</a:t>
            </a:r>
            <a:r>
              <a:rPr lang="zh-CN" altLang="en-US" sz="2000" dirty="0"/>
              <a:t>因此</a:t>
            </a:r>
            <a:r>
              <a:rPr lang="zh-CN" altLang="zh-CN" sz="2000" dirty="0"/>
              <a:t>完全确定了莱斯分布。</a:t>
            </a:r>
            <a:endParaRPr lang="en-US" altLang="zh-CN" sz="2000" dirty="0"/>
          </a:p>
          <a:p>
            <a:pPr marL="0" indent="0">
              <a:buNone/>
            </a:pPr>
            <a:r>
              <a:rPr lang="zh-CN" altLang="zh-CN" sz="2000" dirty="0"/>
              <a:t>当</a:t>
            </a:r>
            <a:r>
              <a:rPr lang="en-US" altLang="zh-CN" sz="2000" dirty="0"/>
              <a:t>    ---&gt;</a:t>
            </a:r>
            <a:r>
              <a:rPr lang="en-US" altLang="zh-CN" sz="2000" dirty="0">
                <a:solidFill>
                  <a:srgbClr val="FF0000"/>
                </a:solidFill>
              </a:rPr>
              <a:t>0,k-&gt;</a:t>
            </a:r>
            <a:r>
              <a:rPr lang="zh-CN" altLang="en-US" sz="2000" dirty="0">
                <a:solidFill>
                  <a:srgbClr val="FF0000"/>
                </a:solidFill>
              </a:rPr>
              <a:t>负</a:t>
            </a:r>
            <a:r>
              <a:rPr lang="zh-CN" altLang="zh-CN" sz="2000" dirty="0">
                <a:solidFill>
                  <a:srgbClr val="FF0000"/>
                </a:solidFill>
              </a:rPr>
              <a:t>无穷大</a:t>
            </a:r>
            <a:r>
              <a:rPr lang="zh-CN" altLang="zh-CN" sz="2000" dirty="0"/>
              <a:t>，且主信号</a:t>
            </a:r>
            <a:endParaRPr lang="en-US" altLang="zh-CN" sz="2000" dirty="0"/>
          </a:p>
          <a:p>
            <a:pPr marL="0" indent="0">
              <a:buNone/>
            </a:pPr>
            <a:r>
              <a:rPr lang="zh-CN" altLang="zh-CN" sz="2000" dirty="0"/>
              <a:t>幅度减小时，莱斯分布转变为</a:t>
            </a:r>
            <a:endParaRPr lang="en-US" altLang="zh-CN" sz="2000" dirty="0"/>
          </a:p>
          <a:p>
            <a:pPr marL="0" indent="0">
              <a:buNone/>
            </a:pPr>
            <a:r>
              <a:rPr lang="zh-CN" altLang="zh-CN" sz="2000" dirty="0"/>
              <a:t>瑞利分布。</a:t>
            </a:r>
            <a:endParaRPr lang="en-US" altLang="zh-CN" sz="2000" dirty="0"/>
          </a:p>
          <a:p>
            <a:pPr marL="0" indent="0">
              <a:buNone/>
            </a:pPr>
            <a:r>
              <a:rPr lang="zh-CN" altLang="en-US" sz="2000" b="1" dirty="0">
                <a:ea typeface="大黑体" charset="-122"/>
              </a:rPr>
              <a:t>而</a:t>
            </a:r>
            <a:r>
              <a:rPr lang="en-US" altLang="zh-CN" sz="2000" b="1" dirty="0">
                <a:solidFill>
                  <a:srgbClr val="FF0000"/>
                </a:solidFill>
                <a:ea typeface="大黑体" charset="-122"/>
              </a:rPr>
              <a:t>K&gt;10dB</a:t>
            </a:r>
            <a:r>
              <a:rPr lang="zh-CN" altLang="en-US" sz="2000" b="1" dirty="0">
                <a:solidFill>
                  <a:srgbClr val="FF0000"/>
                </a:solidFill>
                <a:ea typeface="大黑体" charset="-122"/>
              </a:rPr>
              <a:t>，则通常近似为高斯</a:t>
            </a:r>
            <a:r>
              <a:rPr lang="zh-CN" altLang="en-US" sz="2000" b="1" dirty="0">
                <a:ea typeface="大黑体" charset="-122"/>
              </a:rPr>
              <a:t>！</a:t>
            </a:r>
          </a:p>
          <a:p>
            <a:pPr eaLnBrk="1" hangingPunct="1">
              <a:lnSpc>
                <a:spcPct val="90000"/>
              </a:lnSpc>
              <a:buClr>
                <a:schemeClr val="tx1"/>
              </a:buClr>
              <a:buFont typeface="Monotype Sorts" pitchFamily="2" charset="2"/>
              <a:buChar char="l"/>
            </a:pPr>
            <a:r>
              <a:rPr lang="zh-CN" altLang="en-US" sz="2000" b="1" dirty="0">
                <a:ea typeface="大黑体" charset="-122"/>
              </a:rPr>
              <a:t>瑞利分布及莱斯分布的</a:t>
            </a:r>
          </a:p>
          <a:p>
            <a:pPr eaLnBrk="1" hangingPunct="1">
              <a:lnSpc>
                <a:spcPct val="90000"/>
              </a:lnSpc>
              <a:buClr>
                <a:schemeClr val="tx1"/>
              </a:buClr>
              <a:buFont typeface="Monotype Sorts" pitchFamily="2" charset="2"/>
              <a:buNone/>
            </a:pPr>
            <a:r>
              <a:rPr lang="zh-CN" altLang="en-US" sz="2000" b="1" dirty="0">
                <a:ea typeface="大黑体" charset="-122"/>
              </a:rPr>
              <a:t>     示意图。</a:t>
            </a:r>
          </a:p>
          <a:p>
            <a:pPr eaLnBrk="1" hangingPunct="1">
              <a:lnSpc>
                <a:spcPct val="90000"/>
              </a:lnSpc>
              <a:buClr>
                <a:schemeClr val="tx1"/>
              </a:buClr>
              <a:buFont typeface="Monotype Sorts" pitchFamily="2" charset="2"/>
              <a:buNone/>
            </a:pPr>
            <a:r>
              <a:rPr lang="zh-CN" altLang="en-US" sz="2000" b="1" dirty="0">
                <a:ea typeface="大黑体" charset="-122"/>
              </a:rPr>
              <a:t>                                        </a:t>
            </a:r>
          </a:p>
        </p:txBody>
      </p:sp>
      <p:graphicFrame>
        <p:nvGraphicFramePr>
          <p:cNvPr id="8194" name="Object 4"/>
          <p:cNvGraphicFramePr>
            <a:graphicFrameLocks noChangeAspect="1"/>
          </p:cNvGraphicFramePr>
          <p:nvPr>
            <p:extLst>
              <p:ext uri="{D42A27DB-BD31-4B8C-83A1-F6EECF244321}">
                <p14:modId xmlns:p14="http://schemas.microsoft.com/office/powerpoint/2010/main" val="3875730000"/>
              </p:ext>
            </p:extLst>
          </p:nvPr>
        </p:nvGraphicFramePr>
        <p:xfrm>
          <a:off x="1495425" y="2149475"/>
          <a:ext cx="1543050" cy="450850"/>
        </p:xfrm>
        <a:graphic>
          <a:graphicData uri="http://schemas.openxmlformats.org/presentationml/2006/ole">
            <mc:AlternateContent xmlns:mc="http://schemas.openxmlformats.org/markup-compatibility/2006">
              <mc:Choice xmlns:v="urn:schemas-microsoft-com:vml" Requires="v">
                <p:oleObj spid="_x0000_s9776" name="Equation" r:id="rId3" imgW="825480" imgH="241200" progId="Equation.DSMT4">
                  <p:embed/>
                </p:oleObj>
              </mc:Choice>
              <mc:Fallback>
                <p:oleObj name="Equation" r:id="rId3" imgW="825480" imgH="241200" progId="Equation.DSMT4">
                  <p:embed/>
                  <p:pic>
                    <p:nvPicPr>
                      <p:cNvPr id="0" name="Picture 92"/>
                      <p:cNvPicPr>
                        <a:picLocks noChangeAspect="1" noChangeArrowheads="1"/>
                      </p:cNvPicPr>
                      <p:nvPr/>
                    </p:nvPicPr>
                    <p:blipFill>
                      <a:blip r:embed="rId4"/>
                      <a:srcRect/>
                      <a:stretch>
                        <a:fillRect/>
                      </a:stretch>
                    </p:blipFill>
                    <p:spPr bwMode="auto">
                      <a:xfrm>
                        <a:off x="1495425" y="2149475"/>
                        <a:ext cx="1543050"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 name="Rectangle 5"/>
          <p:cNvSpPr>
            <a:spLocks noChangeArrowheads="1"/>
          </p:cNvSpPr>
          <p:nvPr/>
        </p:nvSpPr>
        <p:spPr bwMode="auto">
          <a:xfrm>
            <a:off x="5527741" y="5819572"/>
            <a:ext cx="590550" cy="36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8199" name="Rectangle 6"/>
          <p:cNvSpPr>
            <a:spLocks noChangeArrowheads="1"/>
          </p:cNvSpPr>
          <p:nvPr/>
        </p:nvSpPr>
        <p:spPr bwMode="auto">
          <a:xfrm>
            <a:off x="2093979" y="175239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8195" name="Object 7"/>
          <p:cNvGraphicFramePr>
            <a:graphicFrameLocks noChangeAspect="1"/>
          </p:cNvGraphicFramePr>
          <p:nvPr>
            <p:extLst>
              <p:ext uri="{D42A27DB-BD31-4B8C-83A1-F6EECF244321}">
                <p14:modId xmlns:p14="http://schemas.microsoft.com/office/powerpoint/2010/main" val="4105471601"/>
              </p:ext>
            </p:extLst>
          </p:nvPr>
        </p:nvGraphicFramePr>
        <p:xfrm>
          <a:off x="4649492" y="2600325"/>
          <a:ext cx="4882101" cy="4186238"/>
        </p:xfrm>
        <a:graphic>
          <a:graphicData uri="http://schemas.openxmlformats.org/presentationml/2006/ole">
            <mc:AlternateContent xmlns:mc="http://schemas.openxmlformats.org/markup-compatibility/2006">
              <mc:Choice xmlns:v="urn:schemas-microsoft-com:vml" Requires="v">
                <p:oleObj spid="_x0000_s9777" r:id="rId5" imgW="6995160" imgH="5646115" progId="">
                  <p:embed/>
                </p:oleObj>
              </mc:Choice>
              <mc:Fallback>
                <p:oleObj r:id="rId5" imgW="6995160" imgH="5646115" progId="">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9492" y="2600325"/>
                        <a:ext cx="4882101" cy="4186238"/>
                      </a:xfrm>
                      <a:prstGeom prst="rect">
                        <a:avLst/>
                      </a:prstGeom>
                      <a:noFill/>
                      <a:extLst/>
                    </p:spPr>
                  </p:pic>
                </p:oleObj>
              </mc:Fallback>
            </mc:AlternateContent>
          </a:graphicData>
        </a:graphic>
      </p:graphicFrame>
      <p:sp>
        <p:nvSpPr>
          <p:cNvPr id="8200" name="Rectangle 8"/>
          <p:cNvSpPr>
            <a:spLocks noChangeArrowheads="1"/>
          </p:cNvSpPr>
          <p:nvPr/>
        </p:nvSpPr>
        <p:spPr bwMode="auto">
          <a:xfrm>
            <a:off x="5235641" y="6127547"/>
            <a:ext cx="2933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en-US" altLang="zh-CN" sz="1400" i="1">
                <a:solidFill>
                  <a:srgbClr val="000000"/>
                </a:solidFill>
              </a:rPr>
              <a:t>σ</a:t>
            </a:r>
            <a:r>
              <a:rPr lang="en-US" altLang="zh-CN" sz="1400" baseline="-30000">
                <a:solidFill>
                  <a:srgbClr val="000000"/>
                </a:solidFill>
              </a:rPr>
              <a:t>z</a:t>
            </a:r>
            <a:r>
              <a:rPr lang="en-US" altLang="zh-CN" sz="1400">
                <a:solidFill>
                  <a:srgbClr val="000000"/>
                </a:solidFill>
              </a:rPr>
              <a:t>=1</a:t>
            </a:r>
            <a:r>
              <a:rPr lang="zh-CN" altLang="en-US" sz="1400">
                <a:solidFill>
                  <a:srgbClr val="000000"/>
                </a:solidFill>
              </a:rPr>
              <a:t>时的瑞利分布和莱斯分布</a:t>
            </a:r>
            <a:r>
              <a:rPr lang="zh-CN" altLang="en-US" sz="1400">
                <a:solidFill>
                  <a:schemeClr val="tx1"/>
                </a:solidFill>
              </a:rPr>
              <a:t> </a:t>
            </a:r>
            <a:endParaRPr lang="zh-CN" altLang="en-US" sz="1400">
              <a:solidFill>
                <a:schemeClr val="tx1"/>
              </a:solidFill>
              <a:ea typeface="仿宋_GB2312" pitchFamily="49"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39</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739782" y="3826346"/>
                <a:ext cx="700769" cy="501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i="1" smtClean="0">
                              <a:latin typeface="Cambria Math" panose="02040503050406030204" pitchFamily="18" charset="0"/>
                            </a:rPr>
                          </m:ctrlPr>
                        </m:sSubSupPr>
                        <m:e>
                          <m:r>
                            <a:rPr lang="zh-CN" altLang="en-US" sz="2400" i="1">
                              <a:latin typeface="Cambria Math" panose="02040503050406030204" pitchFamily="18" charset="0"/>
                            </a:rPr>
                            <m:t>𝛼</m:t>
                          </m:r>
                        </m:e>
                        <m:sub>
                          <m:r>
                            <a:rPr lang="zh-CN" altLang="en-US" sz="2400" i="0">
                              <a:latin typeface="Cambria Math" panose="02040503050406030204" pitchFamily="18" charset="0"/>
                            </a:rPr>
                            <m:t>0</m:t>
                          </m:r>
                          <m:r>
                            <a:rPr lang="en-US" altLang="zh-CN" sz="2400" b="1" i="0" smtClean="0">
                              <a:latin typeface="Cambria Math" panose="02040503050406030204" pitchFamily="18" charset="0"/>
                            </a:rPr>
                            <m:t>  </m:t>
                          </m:r>
                        </m:sub>
                        <m:sup/>
                      </m:sSubSup>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739782" y="3826346"/>
                <a:ext cx="700769" cy="501676"/>
              </a:xfrm>
              <a:prstGeom prst="rect">
                <a:avLst/>
              </a:prstGeom>
              <a:blipFill rotWithShape="0">
                <a:blip r:embed="rId7"/>
                <a:stretch>
                  <a:fillRect/>
                </a:stretch>
              </a:blipFill>
            </p:spPr>
            <p:txBody>
              <a:bodyPr/>
              <a:lstStyle/>
              <a:p>
                <a:r>
                  <a:rPr lang="zh-CN" altLang="en-US">
                    <a:noFill/>
                  </a:rPr>
                  <a:t> </a:t>
                </a:r>
              </a:p>
            </p:txBody>
          </p:sp>
        </mc:Fallback>
      </mc:AlternateContent>
      <p:graphicFrame>
        <p:nvGraphicFramePr>
          <p:cNvPr id="11" name="Object 4"/>
          <p:cNvGraphicFramePr>
            <a:graphicFrameLocks noChangeAspect="1"/>
          </p:cNvGraphicFramePr>
          <p:nvPr>
            <p:extLst>
              <p:ext uri="{D42A27DB-BD31-4B8C-83A1-F6EECF244321}">
                <p14:modId xmlns:p14="http://schemas.microsoft.com/office/powerpoint/2010/main" val="996604670"/>
              </p:ext>
            </p:extLst>
          </p:nvPr>
        </p:nvGraphicFramePr>
        <p:xfrm>
          <a:off x="1055688" y="3173413"/>
          <a:ext cx="2422525" cy="450850"/>
        </p:xfrm>
        <a:graphic>
          <a:graphicData uri="http://schemas.openxmlformats.org/presentationml/2006/ole">
            <mc:AlternateContent xmlns:mc="http://schemas.openxmlformats.org/markup-compatibility/2006">
              <mc:Choice xmlns:v="urn:schemas-microsoft-com:vml" Requires="v">
                <p:oleObj spid="_x0000_s9778" name="Equation" r:id="rId8" imgW="1295280" imgH="241200" progId="Equation.DSMT4">
                  <p:embed/>
                </p:oleObj>
              </mc:Choice>
              <mc:Fallback>
                <p:oleObj name="Equation" r:id="rId8" imgW="1295280" imgH="241200" progId="Equation.DSMT4">
                  <p:embed/>
                  <p:pic>
                    <p:nvPicPr>
                      <p:cNvPr id="0" name=""/>
                      <p:cNvPicPr>
                        <a:picLocks noChangeAspect="1" noChangeArrowheads="1"/>
                      </p:cNvPicPr>
                      <p:nvPr/>
                    </p:nvPicPr>
                    <p:blipFill>
                      <a:blip r:embed="rId9"/>
                      <a:srcRect/>
                      <a:stretch>
                        <a:fillRect/>
                      </a:stretch>
                    </p:blipFill>
                    <p:spPr bwMode="auto">
                      <a:xfrm>
                        <a:off x="1055688" y="3173413"/>
                        <a:ext cx="2422525"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直接箭头连接符 4"/>
          <p:cNvCxnSpPr/>
          <p:nvPr/>
        </p:nvCxnSpPr>
        <p:spPr bwMode="auto">
          <a:xfrm>
            <a:off x="5235641" y="3826346"/>
            <a:ext cx="2126054" cy="1024623"/>
          </a:xfrm>
          <a:prstGeom prst="straightConnector1">
            <a:avLst/>
          </a:prstGeom>
          <a:solidFill>
            <a:schemeClr val="tx1"/>
          </a:solidFill>
          <a:ln w="57150"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28944691"/>
      </p:ext>
    </p:extLst>
  </p:cSld>
  <p:clrMapOvr>
    <a:masterClrMapping/>
  </p:clrMapOvr>
  <p:transition>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solidFill>
                <a:schemeClr val="tx1"/>
              </a:solidFill>
              <a:ea typeface="仿宋_GB2312" pitchFamily="49" charset="-122"/>
            </a:endParaRPr>
          </a:p>
        </p:txBody>
      </p:sp>
      <p:sp>
        <p:nvSpPr>
          <p:cNvPr id="49155" name="Rectangle 3"/>
          <p:cNvSpPr>
            <a:spLocks noGrp="1" noChangeArrowheads="1"/>
          </p:cNvSpPr>
          <p:nvPr>
            <p:ph type="ctrTitle"/>
          </p:nvPr>
        </p:nvSpPr>
        <p:spPr>
          <a:xfrm>
            <a:off x="780240" y="1721391"/>
            <a:ext cx="7772400" cy="952500"/>
          </a:xfrm>
        </p:spPr>
        <p:txBody>
          <a:bodyPr/>
          <a:lstStyle/>
          <a:p>
            <a:pPr eaLnBrk="1" hangingPunct="1"/>
            <a:r>
              <a:rPr lang="zh-CN" altLang="en-US" b="1" dirty="0">
                <a:ea typeface="大黑体" charset="-122"/>
              </a:rPr>
              <a:t>信道随机性二阶模型</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40</a:t>
            </a:fld>
            <a:endParaRPr lang="en-GB" altLang="zh-CN"/>
          </a:p>
        </p:txBody>
      </p:sp>
    </p:spTree>
    <p:extLst>
      <p:ext uri="{BB962C8B-B14F-4D97-AF65-F5344CB8AC3E}">
        <p14:creationId xmlns:p14="http://schemas.microsoft.com/office/powerpoint/2010/main" val="2000296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508000" y="660940"/>
            <a:ext cx="7772400" cy="666750"/>
          </a:xfrm>
        </p:spPr>
        <p:txBody>
          <a:bodyPr/>
          <a:lstStyle/>
          <a:p>
            <a:pPr eaLnBrk="1" hangingPunct="1"/>
            <a:r>
              <a:rPr lang="zh-CN" altLang="en-US" sz="5400" b="1" dirty="0">
                <a:solidFill>
                  <a:srgbClr val="002060"/>
                </a:solidFill>
                <a:latin typeface="大黑体" charset="-122"/>
                <a:ea typeface="大黑体" charset="-122"/>
              </a:rPr>
              <a:t>二阶统计特性的要点</a:t>
            </a:r>
          </a:p>
        </p:txBody>
      </p:sp>
      <p:sp>
        <p:nvSpPr>
          <p:cNvPr id="50179" name="Rectangle 3"/>
          <p:cNvSpPr>
            <a:spLocks noGrp="1" noChangeArrowheads="1"/>
          </p:cNvSpPr>
          <p:nvPr>
            <p:ph type="body" idx="1"/>
          </p:nvPr>
        </p:nvSpPr>
        <p:spPr>
          <a:xfrm>
            <a:off x="508000" y="1504950"/>
            <a:ext cx="8305800" cy="3873500"/>
          </a:xfrm>
        </p:spPr>
        <p:txBody>
          <a:bodyPr/>
          <a:lstStyle/>
          <a:p>
            <a:pPr eaLnBrk="1" hangingPunct="1">
              <a:lnSpc>
                <a:spcPct val="90000"/>
              </a:lnSpc>
              <a:buClr>
                <a:srgbClr val="002060"/>
              </a:buClr>
              <a:buFont typeface="Wingdings" panose="05000000000000000000" pitchFamily="2" charset="2"/>
              <a:buChar char="l"/>
            </a:pPr>
            <a:r>
              <a:rPr lang="zh-CN" altLang="en-US" sz="2000" b="1" dirty="0">
                <a:latin typeface="大黑体" charset="-122"/>
                <a:ea typeface="大黑体" charset="-122"/>
              </a:rPr>
              <a:t>实际信道特性及参数都是随机的，则信道的传递函数 </a:t>
            </a:r>
            <a:r>
              <a:rPr lang="en-US" altLang="zh-CN" sz="2000" b="1" dirty="0">
                <a:latin typeface="大黑体" charset="-122"/>
                <a:ea typeface="大黑体" charset="-122"/>
              </a:rPr>
              <a:t>H</a:t>
            </a:r>
            <a:r>
              <a:rPr lang="en-US" altLang="zh-CN" sz="2000" b="1" baseline="-25000" dirty="0">
                <a:latin typeface="大黑体" charset="-122"/>
                <a:ea typeface="大黑体" charset="-122"/>
              </a:rPr>
              <a:t>1</a:t>
            </a:r>
            <a:r>
              <a:rPr lang="en-US" altLang="zh-CN" sz="2000" b="1" dirty="0">
                <a:latin typeface="大黑体" charset="-122"/>
                <a:ea typeface="大黑体" charset="-122"/>
              </a:rPr>
              <a:t>(</a:t>
            </a:r>
            <a:r>
              <a:rPr lang="el-GR" altLang="zh-CN" sz="2000" dirty="0">
                <a:latin typeface="大黑体" charset="-122"/>
                <a:ea typeface="大黑体" charset="-122"/>
                <a:cs typeface="Times New Roman" panose="02020603050405020304" pitchFamily="18" charset="0"/>
              </a:rPr>
              <a:t>τ</a:t>
            </a:r>
            <a:r>
              <a:rPr lang="en-US" altLang="zh-CN" sz="2000" dirty="0">
                <a:latin typeface="大黑体" charset="-122"/>
                <a:ea typeface="大黑体" charset="-122"/>
                <a:cs typeface="Times New Roman" panose="02020603050405020304" pitchFamily="18" charset="0"/>
              </a:rPr>
              <a:t>,t, </a:t>
            </a:r>
            <a:r>
              <a:rPr lang="el-GR" altLang="zh-CN" sz="2000" dirty="0">
                <a:ea typeface="大黑体" charset="-122"/>
                <a:cs typeface="Times New Roman" panose="02020603050405020304" pitchFamily="18" charset="0"/>
              </a:rPr>
              <a:t>φ</a:t>
            </a:r>
            <a:r>
              <a:rPr lang="en-US" altLang="zh-CN" sz="2000" dirty="0">
                <a:latin typeface="大黑体" charset="-122"/>
                <a:ea typeface="大黑体" charset="-122"/>
                <a:cs typeface="Times New Roman" panose="02020603050405020304" pitchFamily="18" charset="0"/>
              </a:rPr>
              <a:t>)</a:t>
            </a:r>
            <a:r>
              <a:rPr lang="zh-CN" altLang="en-US" sz="2000" b="1" dirty="0">
                <a:latin typeface="大黑体" charset="-122"/>
                <a:ea typeface="大黑体" charset="-122"/>
              </a:rPr>
              <a:t>，</a:t>
            </a:r>
            <a:r>
              <a:rPr lang="en-US" altLang="zh-CN" sz="2000" b="1" dirty="0">
                <a:latin typeface="大黑体" charset="-122"/>
                <a:ea typeface="大黑体" charset="-122"/>
              </a:rPr>
              <a:t>H</a:t>
            </a:r>
            <a:r>
              <a:rPr lang="en-US" altLang="zh-CN" sz="2000" b="1" baseline="-25000" dirty="0">
                <a:latin typeface="大黑体" charset="-122"/>
                <a:ea typeface="大黑体" charset="-122"/>
              </a:rPr>
              <a:t>2</a:t>
            </a:r>
            <a:r>
              <a:rPr lang="en-US" altLang="zh-CN" sz="2000" b="1" dirty="0">
                <a:latin typeface="大黑体" charset="-122"/>
                <a:ea typeface="大黑体" charset="-122"/>
              </a:rPr>
              <a:t>(</a:t>
            </a:r>
            <a:r>
              <a:rPr lang="el-GR" altLang="zh-CN" sz="2000" dirty="0">
                <a:latin typeface="大黑体" charset="-122"/>
                <a:ea typeface="大黑体" charset="-122"/>
              </a:rPr>
              <a:t>τ</a:t>
            </a:r>
            <a:r>
              <a:rPr lang="en-US" altLang="zh-CN" sz="2000" dirty="0">
                <a:latin typeface="大黑体" charset="-122"/>
                <a:ea typeface="大黑体" charset="-122"/>
              </a:rPr>
              <a:t>,</a:t>
            </a:r>
            <a:r>
              <a:rPr lang="en-US" altLang="zh-CN" sz="2000" dirty="0" err="1">
                <a:latin typeface="大黑体" charset="-122"/>
                <a:ea typeface="大黑体" charset="-122"/>
              </a:rPr>
              <a:t>t,r</a:t>
            </a:r>
            <a:r>
              <a:rPr lang="en-US" altLang="zh-CN" sz="2000" dirty="0">
                <a:latin typeface="大黑体" charset="-122"/>
                <a:ea typeface="大黑体" charset="-122"/>
              </a:rPr>
              <a:t>)</a:t>
            </a:r>
            <a:r>
              <a:rPr lang="zh-CN" altLang="en-US" sz="2000" dirty="0">
                <a:latin typeface="大黑体" charset="-122"/>
                <a:ea typeface="大黑体" charset="-122"/>
              </a:rPr>
              <a:t>，</a:t>
            </a:r>
            <a:r>
              <a:rPr lang="en-US" altLang="zh-CN" sz="2000" b="1" dirty="0">
                <a:latin typeface="大黑体" charset="-122"/>
                <a:ea typeface="大黑体" charset="-122"/>
              </a:rPr>
              <a:t>H</a:t>
            </a:r>
            <a:r>
              <a:rPr lang="en-US" altLang="zh-CN" sz="2000" b="1" baseline="-25000" dirty="0">
                <a:latin typeface="大黑体" charset="-122"/>
                <a:ea typeface="大黑体" charset="-122"/>
              </a:rPr>
              <a:t>3</a:t>
            </a:r>
            <a:r>
              <a:rPr lang="en-US" altLang="zh-CN" sz="2000" b="1" dirty="0">
                <a:latin typeface="大黑体" charset="-122"/>
                <a:ea typeface="大黑体" charset="-122"/>
              </a:rPr>
              <a:t>(</a:t>
            </a:r>
            <a:r>
              <a:rPr lang="el-GR" altLang="zh-CN" sz="2000" dirty="0">
                <a:latin typeface="大黑体" charset="-122"/>
                <a:ea typeface="大黑体" charset="-122"/>
              </a:rPr>
              <a:t>τ</a:t>
            </a:r>
            <a:r>
              <a:rPr lang="en-US" altLang="zh-CN" sz="2000" dirty="0">
                <a:latin typeface="大黑体" charset="-122"/>
                <a:ea typeface="大黑体" charset="-122"/>
              </a:rPr>
              <a:t>,</a:t>
            </a:r>
            <a:r>
              <a:rPr lang="el-GR" altLang="zh-CN" sz="2000" dirty="0">
                <a:latin typeface="大黑体" charset="-122"/>
                <a:ea typeface="大黑体" charset="-122"/>
              </a:rPr>
              <a:t>ν</a:t>
            </a:r>
            <a:r>
              <a:rPr lang="en-US" altLang="zh-CN" sz="2000" dirty="0">
                <a:latin typeface="大黑体" charset="-122"/>
                <a:ea typeface="大黑体" charset="-122"/>
              </a:rPr>
              <a:t>,</a:t>
            </a:r>
            <a:r>
              <a:rPr lang="el-GR" altLang="zh-CN" sz="2000" dirty="0">
                <a:latin typeface="大黑体" charset="-122"/>
                <a:ea typeface="大黑体" charset="-122"/>
              </a:rPr>
              <a:t>φ</a:t>
            </a:r>
            <a:r>
              <a:rPr lang="en-US" altLang="zh-CN" sz="2000" dirty="0">
                <a:latin typeface="大黑体" charset="-122"/>
                <a:ea typeface="大黑体" charset="-122"/>
              </a:rPr>
              <a:t>)</a:t>
            </a:r>
            <a:r>
              <a:rPr lang="zh-CN" altLang="en-US" sz="2000" dirty="0">
                <a:latin typeface="大黑体" charset="-122"/>
                <a:ea typeface="大黑体" charset="-122"/>
              </a:rPr>
              <a:t>，</a:t>
            </a:r>
            <a:r>
              <a:rPr lang="en-US" altLang="zh-CN" sz="2000" b="1" dirty="0">
                <a:latin typeface="大黑体" charset="-122"/>
                <a:ea typeface="大黑体" charset="-122"/>
              </a:rPr>
              <a:t>H</a:t>
            </a:r>
            <a:r>
              <a:rPr lang="en-US" altLang="zh-CN" sz="2000" b="1" baseline="-25000" dirty="0">
                <a:latin typeface="大黑体" charset="-122"/>
                <a:ea typeface="大黑体" charset="-122"/>
              </a:rPr>
              <a:t>4</a:t>
            </a:r>
            <a:r>
              <a:rPr lang="en-US" altLang="zh-CN" sz="2000" b="1" dirty="0">
                <a:latin typeface="大黑体" charset="-122"/>
                <a:ea typeface="大黑体" charset="-122"/>
              </a:rPr>
              <a:t>(</a:t>
            </a:r>
            <a:r>
              <a:rPr lang="el-GR" altLang="zh-CN" sz="2000" dirty="0">
                <a:latin typeface="大黑体" charset="-122"/>
                <a:ea typeface="大黑体" charset="-122"/>
              </a:rPr>
              <a:t>τ</a:t>
            </a:r>
            <a:r>
              <a:rPr lang="en-US" altLang="zh-CN" sz="2000" dirty="0">
                <a:latin typeface="大黑体" charset="-122"/>
                <a:ea typeface="大黑体" charset="-122"/>
              </a:rPr>
              <a:t>,</a:t>
            </a:r>
            <a:r>
              <a:rPr lang="el-GR" altLang="zh-CN" sz="2000" dirty="0">
                <a:latin typeface="大黑体" charset="-122"/>
                <a:ea typeface="大黑体" charset="-122"/>
              </a:rPr>
              <a:t>ν</a:t>
            </a:r>
            <a:r>
              <a:rPr lang="en-US" altLang="zh-CN" sz="2000" dirty="0">
                <a:latin typeface="大黑体" charset="-122"/>
                <a:ea typeface="大黑体" charset="-122"/>
              </a:rPr>
              <a:t>,r)</a:t>
            </a:r>
            <a:r>
              <a:rPr lang="zh-CN" altLang="en-US" sz="2000" dirty="0">
                <a:latin typeface="大黑体" charset="-122"/>
                <a:ea typeface="大黑体" charset="-122"/>
              </a:rPr>
              <a:t>，</a:t>
            </a:r>
            <a:r>
              <a:rPr lang="en-US" altLang="zh-CN" sz="2000" b="1" dirty="0">
                <a:latin typeface="大黑体" charset="-122"/>
                <a:ea typeface="大黑体" charset="-122"/>
              </a:rPr>
              <a:t>H</a:t>
            </a:r>
            <a:r>
              <a:rPr lang="en-US" altLang="zh-CN" sz="2000" b="1" baseline="-25000" dirty="0">
                <a:latin typeface="大黑体" charset="-122"/>
                <a:ea typeface="大黑体" charset="-122"/>
              </a:rPr>
              <a:t>5</a:t>
            </a:r>
            <a:r>
              <a:rPr lang="en-US" altLang="zh-CN" sz="2000" b="1" dirty="0">
                <a:latin typeface="大黑体" charset="-122"/>
                <a:ea typeface="大黑体" charset="-122"/>
              </a:rPr>
              <a:t>( </a:t>
            </a:r>
            <a:r>
              <a:rPr lang="en-US" altLang="zh-CN" sz="2000" dirty="0" err="1">
                <a:latin typeface="大黑体" charset="-122"/>
                <a:ea typeface="大黑体" charset="-122"/>
              </a:rPr>
              <a:t>f,t</a:t>
            </a:r>
            <a:r>
              <a:rPr lang="en-US" altLang="zh-CN" sz="2000" dirty="0">
                <a:latin typeface="大黑体" charset="-122"/>
                <a:ea typeface="大黑体" charset="-122"/>
              </a:rPr>
              <a:t>,</a:t>
            </a:r>
            <a:r>
              <a:rPr lang="el-GR" altLang="zh-CN" sz="2000" dirty="0">
                <a:latin typeface="大黑体" charset="-122"/>
                <a:ea typeface="大黑体" charset="-122"/>
              </a:rPr>
              <a:t>φ</a:t>
            </a:r>
            <a:r>
              <a:rPr lang="en-US" altLang="zh-CN" sz="2000" dirty="0">
                <a:latin typeface="大黑体" charset="-122"/>
                <a:ea typeface="大黑体" charset="-122"/>
              </a:rPr>
              <a:t>)</a:t>
            </a:r>
            <a:r>
              <a:rPr lang="zh-CN" altLang="en-US" sz="2000" dirty="0">
                <a:latin typeface="大黑体" charset="-122"/>
                <a:ea typeface="大黑体" charset="-122"/>
              </a:rPr>
              <a:t>，</a:t>
            </a:r>
            <a:r>
              <a:rPr lang="en-US" altLang="zh-CN" sz="2000" b="1" dirty="0">
                <a:latin typeface="大黑体" charset="-122"/>
                <a:ea typeface="大黑体" charset="-122"/>
              </a:rPr>
              <a:t>H</a:t>
            </a:r>
            <a:r>
              <a:rPr lang="en-US" altLang="zh-CN" sz="2000" b="1" baseline="-25000" dirty="0">
                <a:latin typeface="大黑体" charset="-122"/>
                <a:ea typeface="大黑体" charset="-122"/>
              </a:rPr>
              <a:t>6</a:t>
            </a:r>
            <a:r>
              <a:rPr lang="en-US" altLang="zh-CN" sz="2000" b="1" dirty="0">
                <a:latin typeface="大黑体" charset="-122"/>
                <a:ea typeface="大黑体" charset="-122"/>
              </a:rPr>
              <a:t>( </a:t>
            </a:r>
            <a:r>
              <a:rPr lang="en-US" altLang="zh-CN" sz="2000" dirty="0" err="1">
                <a:latin typeface="大黑体" charset="-122"/>
                <a:ea typeface="大黑体" charset="-122"/>
              </a:rPr>
              <a:t>f,t</a:t>
            </a:r>
            <a:r>
              <a:rPr lang="en-US" altLang="zh-CN" sz="2000" dirty="0">
                <a:latin typeface="大黑体" charset="-122"/>
                <a:ea typeface="大黑体" charset="-122"/>
              </a:rPr>
              <a:t>, r)</a:t>
            </a:r>
            <a:r>
              <a:rPr lang="zh-CN" altLang="en-US" sz="2000" dirty="0">
                <a:latin typeface="大黑体" charset="-122"/>
                <a:ea typeface="大黑体" charset="-122"/>
              </a:rPr>
              <a:t>，</a:t>
            </a:r>
            <a:r>
              <a:rPr lang="en-US" altLang="zh-CN" sz="2000" b="1" dirty="0">
                <a:latin typeface="大黑体" charset="-122"/>
                <a:ea typeface="大黑体" charset="-122"/>
              </a:rPr>
              <a:t>H</a:t>
            </a:r>
            <a:r>
              <a:rPr lang="en-US" altLang="zh-CN" sz="2000" b="1" baseline="-25000" dirty="0">
                <a:latin typeface="大黑体" charset="-122"/>
                <a:ea typeface="大黑体" charset="-122"/>
              </a:rPr>
              <a:t>7</a:t>
            </a:r>
            <a:r>
              <a:rPr lang="en-US" altLang="zh-CN" sz="2000" b="1" dirty="0">
                <a:latin typeface="大黑体" charset="-122"/>
                <a:ea typeface="大黑体" charset="-122"/>
              </a:rPr>
              <a:t>( </a:t>
            </a:r>
            <a:r>
              <a:rPr lang="en-US" altLang="zh-CN" sz="2000" dirty="0">
                <a:latin typeface="大黑体" charset="-122"/>
                <a:ea typeface="大黑体" charset="-122"/>
              </a:rPr>
              <a:t>f,</a:t>
            </a:r>
            <a:r>
              <a:rPr lang="el-GR" altLang="zh-CN" sz="2000" dirty="0">
                <a:latin typeface="大黑体" charset="-122"/>
                <a:ea typeface="大黑体" charset="-122"/>
              </a:rPr>
              <a:t>ν</a:t>
            </a:r>
            <a:r>
              <a:rPr lang="en-US" altLang="zh-CN" sz="2000" dirty="0">
                <a:latin typeface="大黑体" charset="-122"/>
                <a:ea typeface="大黑体" charset="-122"/>
              </a:rPr>
              <a:t>,</a:t>
            </a:r>
            <a:r>
              <a:rPr lang="el-GR" altLang="zh-CN" sz="2000" dirty="0">
                <a:latin typeface="大黑体" charset="-122"/>
                <a:ea typeface="大黑体" charset="-122"/>
              </a:rPr>
              <a:t>φ</a:t>
            </a:r>
            <a:r>
              <a:rPr lang="en-US" altLang="zh-CN" sz="2000" dirty="0">
                <a:latin typeface="大黑体" charset="-122"/>
                <a:ea typeface="大黑体" charset="-122"/>
              </a:rPr>
              <a:t>)</a:t>
            </a:r>
            <a:r>
              <a:rPr lang="zh-CN" altLang="en-US" sz="2000" dirty="0">
                <a:latin typeface="大黑体" charset="-122"/>
                <a:ea typeface="大黑体" charset="-122"/>
              </a:rPr>
              <a:t>，</a:t>
            </a:r>
            <a:r>
              <a:rPr lang="en-US" altLang="zh-CN" sz="2000" b="1" dirty="0">
                <a:latin typeface="大黑体" charset="-122"/>
                <a:ea typeface="大黑体" charset="-122"/>
              </a:rPr>
              <a:t>H</a:t>
            </a:r>
            <a:r>
              <a:rPr lang="en-US" altLang="zh-CN" sz="2000" b="1" baseline="-25000" dirty="0">
                <a:latin typeface="大黑体" charset="-122"/>
                <a:ea typeface="大黑体" charset="-122"/>
              </a:rPr>
              <a:t>8</a:t>
            </a:r>
            <a:r>
              <a:rPr lang="en-US" altLang="zh-CN" sz="2000" b="1" dirty="0">
                <a:latin typeface="大黑体" charset="-122"/>
                <a:ea typeface="大黑体" charset="-122"/>
              </a:rPr>
              <a:t>( </a:t>
            </a:r>
            <a:r>
              <a:rPr lang="en-US" altLang="zh-CN" sz="2000" dirty="0">
                <a:latin typeface="大黑体" charset="-122"/>
                <a:ea typeface="大黑体" charset="-122"/>
              </a:rPr>
              <a:t>f,</a:t>
            </a:r>
            <a:r>
              <a:rPr lang="el-GR" altLang="zh-CN" sz="2000" dirty="0">
                <a:latin typeface="大黑体" charset="-122"/>
                <a:ea typeface="大黑体" charset="-122"/>
              </a:rPr>
              <a:t>ν</a:t>
            </a:r>
            <a:r>
              <a:rPr lang="en-US" altLang="zh-CN" sz="2000" dirty="0">
                <a:latin typeface="大黑体" charset="-122"/>
                <a:ea typeface="大黑体" charset="-122"/>
              </a:rPr>
              <a:t>,r)</a:t>
            </a:r>
            <a:r>
              <a:rPr lang="zh-CN" altLang="en-US" sz="2000" b="1" dirty="0">
                <a:latin typeface="大黑体" charset="-122"/>
                <a:ea typeface="大黑体" charset="-122"/>
                <a:sym typeface="Symbol" panose="05050102010706020507" pitchFamily="18" charset="2"/>
              </a:rPr>
              <a:t>都是随机过程，我们必须研究他们的统计特性。</a:t>
            </a:r>
            <a:r>
              <a:rPr lang="zh-CN" altLang="en-US" sz="2000" b="1" dirty="0">
                <a:latin typeface="大黑体" charset="-122"/>
                <a:ea typeface="大黑体" charset="-122"/>
              </a:rPr>
              <a:t>这些过程的均值为一阶统计特性，前面已经研究，本节只研究二阶统计特性，即：相关函数。</a:t>
            </a:r>
          </a:p>
          <a:p>
            <a:pPr eaLnBrk="1" hangingPunct="1">
              <a:lnSpc>
                <a:spcPct val="90000"/>
              </a:lnSpc>
              <a:buClr>
                <a:srgbClr val="002060"/>
              </a:buClr>
              <a:buFont typeface="Wingdings" panose="05000000000000000000" pitchFamily="2" charset="2"/>
              <a:buChar char="l"/>
            </a:pPr>
            <a:r>
              <a:rPr lang="zh-CN" altLang="en-US" sz="2000" b="1" dirty="0">
                <a:latin typeface="大黑体" charset="-122"/>
                <a:ea typeface="大黑体" charset="-122"/>
              </a:rPr>
              <a:t>为了便于研究，先不考虑传播的弥散效应，只考虑色散和时变效应。这时时变多径信道的冲激效应可以用</a:t>
            </a:r>
            <a:r>
              <a:rPr lang="en-US" altLang="zh-CN" sz="2000" b="1" dirty="0">
                <a:latin typeface="大黑体" charset="-122"/>
                <a:ea typeface="大黑体" charset="-122"/>
              </a:rPr>
              <a:t>h(</a:t>
            </a:r>
            <a:r>
              <a:rPr lang="en-US" altLang="zh-CN" sz="2000" b="1" dirty="0">
                <a:latin typeface="大黑体" charset="-122"/>
                <a:ea typeface="大黑体" charset="-122"/>
                <a:sym typeface="Symbol" panose="05050102010706020507" pitchFamily="18" charset="2"/>
              </a:rPr>
              <a:t>,t)</a:t>
            </a:r>
            <a:r>
              <a:rPr lang="zh-CN" altLang="en-US" sz="2000" b="1" dirty="0">
                <a:latin typeface="大黑体" charset="-122"/>
                <a:ea typeface="大黑体" charset="-122"/>
                <a:sym typeface="Symbol" panose="05050102010706020507" pitchFamily="18" charset="2"/>
              </a:rPr>
              <a:t>表示。</a:t>
            </a:r>
            <a:endParaRPr lang="zh-CN" altLang="en-US" sz="20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000" b="1" dirty="0">
                <a:latin typeface="大黑体" charset="-122"/>
                <a:ea typeface="大黑体" charset="-122"/>
              </a:rPr>
              <a:t>两点假定：</a:t>
            </a:r>
          </a:p>
          <a:p>
            <a:pPr eaLnBrk="1" hangingPunct="1">
              <a:lnSpc>
                <a:spcPct val="90000"/>
              </a:lnSpc>
              <a:buFontTx/>
              <a:buNone/>
            </a:pPr>
            <a:r>
              <a:rPr lang="zh-CN" altLang="en-US" sz="2000" b="1" dirty="0">
                <a:latin typeface="大黑体" charset="-122"/>
                <a:ea typeface="大黑体" charset="-122"/>
              </a:rPr>
              <a:t>	－信道的冲激响应</a:t>
            </a:r>
            <a:r>
              <a:rPr lang="en-US" altLang="zh-CN" sz="2000" b="1" dirty="0">
                <a:latin typeface="大黑体" charset="-122"/>
                <a:ea typeface="大黑体" charset="-122"/>
              </a:rPr>
              <a:t>h(</a:t>
            </a:r>
            <a:r>
              <a:rPr lang="en-US" altLang="zh-CN" sz="2000" b="1" dirty="0">
                <a:latin typeface="大黑体" charset="-122"/>
                <a:ea typeface="大黑体" charset="-122"/>
                <a:sym typeface="Symbol" panose="05050102010706020507" pitchFamily="18" charset="2"/>
              </a:rPr>
              <a:t>,t)</a:t>
            </a:r>
            <a:r>
              <a:rPr lang="zh-CN" altLang="en-US" sz="2000" b="1" dirty="0">
                <a:latin typeface="大黑体" charset="-122"/>
                <a:ea typeface="大黑体" charset="-122"/>
                <a:sym typeface="Symbol" panose="05050102010706020507" pitchFamily="18" charset="2"/>
              </a:rPr>
              <a:t>是广义平稳的</a:t>
            </a:r>
            <a:r>
              <a:rPr lang="zh-CN" altLang="en-US" sz="2000" b="1" dirty="0">
                <a:solidFill>
                  <a:srgbClr val="FF0000"/>
                </a:solidFill>
                <a:latin typeface="大黑体" charset="-122"/>
                <a:ea typeface="大黑体" charset="-122"/>
                <a:sym typeface="Symbol" panose="05050102010706020507" pitchFamily="18" charset="2"/>
              </a:rPr>
              <a:t>随机过程</a:t>
            </a:r>
            <a:r>
              <a:rPr lang="zh-CN" altLang="en-US" sz="2000" b="1" dirty="0">
                <a:latin typeface="大黑体" charset="-122"/>
                <a:ea typeface="大黑体" charset="-122"/>
                <a:sym typeface="Symbol" panose="05050102010706020507" pitchFamily="18" charset="2"/>
              </a:rPr>
              <a:t>；</a:t>
            </a:r>
          </a:p>
          <a:p>
            <a:pPr eaLnBrk="1" hangingPunct="1">
              <a:lnSpc>
                <a:spcPct val="90000"/>
              </a:lnSpc>
              <a:buFontTx/>
              <a:buNone/>
            </a:pPr>
            <a:r>
              <a:rPr lang="zh-CN" altLang="en-US" sz="2000" b="1" dirty="0">
                <a:latin typeface="大黑体" charset="-122"/>
                <a:ea typeface="大黑体" charset="-122"/>
                <a:sym typeface="Symbol" panose="05050102010706020507" pitchFamily="18" charset="2"/>
              </a:rPr>
              <a:t>	－对任意 </a:t>
            </a:r>
            <a:r>
              <a:rPr lang="en-US" altLang="zh-CN" sz="2000" b="1" dirty="0">
                <a:latin typeface="大黑体" charset="-122"/>
                <a:ea typeface="大黑体" charset="-122"/>
                <a:sym typeface="Symbol" panose="05050102010706020507" pitchFamily="18" charset="2"/>
              </a:rPr>
              <a:t>t </a:t>
            </a:r>
            <a:r>
              <a:rPr lang="zh-CN" altLang="en-US" sz="2000" b="1" dirty="0">
                <a:latin typeface="大黑体" charset="-122"/>
                <a:ea typeface="大黑体" charset="-122"/>
                <a:sym typeface="Symbol" panose="05050102010706020507" pitchFamily="18" charset="2"/>
              </a:rPr>
              <a:t>及</a:t>
            </a:r>
            <a:r>
              <a:rPr lang="en-US" altLang="zh-CN" sz="2000" b="1" baseline="-25000" dirty="0">
                <a:latin typeface="大黑体" charset="-122"/>
                <a:ea typeface="大黑体" charset="-122"/>
                <a:sym typeface="Symbol" panose="05050102010706020507" pitchFamily="18" charset="2"/>
              </a:rPr>
              <a:t>1</a:t>
            </a:r>
            <a:r>
              <a:rPr lang="en-US" altLang="zh-CN" sz="2000" b="1" dirty="0">
                <a:latin typeface="大黑体" charset="-122"/>
                <a:ea typeface="大黑体" charset="-122"/>
                <a:sym typeface="Symbol" panose="05050102010706020507" pitchFamily="18" charset="2"/>
              </a:rPr>
              <a:t>  </a:t>
            </a:r>
            <a:r>
              <a:rPr lang="en-US" altLang="zh-CN" sz="2000" b="1" baseline="-25000" dirty="0">
                <a:latin typeface="大黑体" charset="-122"/>
                <a:ea typeface="大黑体" charset="-122"/>
                <a:sym typeface="Symbol" panose="05050102010706020507" pitchFamily="18" charset="2"/>
              </a:rPr>
              <a:t>2</a:t>
            </a:r>
            <a:r>
              <a:rPr lang="zh-CN" altLang="en-US" sz="2000" b="1" dirty="0">
                <a:latin typeface="大黑体" charset="-122"/>
                <a:ea typeface="大黑体" charset="-122"/>
                <a:sym typeface="Symbol" panose="05050102010706020507" pitchFamily="18" charset="2"/>
              </a:rPr>
              <a:t>， </a:t>
            </a:r>
            <a:r>
              <a:rPr lang="en-US" altLang="zh-CN" sz="2000" b="1" dirty="0">
                <a:latin typeface="大黑体" charset="-122"/>
                <a:ea typeface="大黑体" charset="-122"/>
              </a:rPr>
              <a:t>h(</a:t>
            </a:r>
            <a:r>
              <a:rPr lang="en-US" altLang="zh-CN" sz="2000" b="1" dirty="0">
                <a:latin typeface="大黑体" charset="-122"/>
                <a:ea typeface="大黑体" charset="-122"/>
                <a:sym typeface="Symbol" panose="05050102010706020507" pitchFamily="18" charset="2"/>
              </a:rPr>
              <a:t></a:t>
            </a:r>
            <a:r>
              <a:rPr lang="en-US" altLang="zh-CN" sz="2000" b="1" baseline="-25000" dirty="0">
                <a:latin typeface="大黑体" charset="-122"/>
                <a:ea typeface="大黑体" charset="-122"/>
                <a:sym typeface="Symbol" panose="05050102010706020507" pitchFamily="18" charset="2"/>
              </a:rPr>
              <a:t>1</a:t>
            </a:r>
            <a:r>
              <a:rPr lang="en-US" altLang="zh-CN" sz="2000" b="1" dirty="0">
                <a:latin typeface="大黑体" charset="-122"/>
                <a:ea typeface="大黑体" charset="-122"/>
                <a:sym typeface="Symbol" panose="05050102010706020507" pitchFamily="18" charset="2"/>
              </a:rPr>
              <a:t>,t)</a:t>
            </a:r>
            <a:r>
              <a:rPr lang="zh-CN" altLang="en-US" sz="2000" b="1" dirty="0">
                <a:latin typeface="大黑体" charset="-122"/>
                <a:ea typeface="大黑体" charset="-122"/>
                <a:sym typeface="Symbol" panose="05050102010706020507" pitchFamily="18" charset="2"/>
              </a:rPr>
              <a:t>和</a:t>
            </a:r>
            <a:r>
              <a:rPr lang="en-US" altLang="zh-CN" sz="2000" b="1" dirty="0">
                <a:latin typeface="大黑体" charset="-122"/>
                <a:ea typeface="大黑体" charset="-122"/>
              </a:rPr>
              <a:t>h(</a:t>
            </a:r>
            <a:r>
              <a:rPr lang="en-US" altLang="zh-CN" sz="2000" b="1" dirty="0">
                <a:latin typeface="大黑体" charset="-122"/>
                <a:ea typeface="大黑体" charset="-122"/>
                <a:sym typeface="Symbol" panose="05050102010706020507" pitchFamily="18" charset="2"/>
              </a:rPr>
              <a:t></a:t>
            </a:r>
            <a:r>
              <a:rPr lang="en-US" altLang="zh-CN" sz="2000" b="1" baseline="-25000" dirty="0">
                <a:latin typeface="大黑体" charset="-122"/>
                <a:ea typeface="大黑体" charset="-122"/>
                <a:sym typeface="Symbol" panose="05050102010706020507" pitchFamily="18" charset="2"/>
              </a:rPr>
              <a:t>2</a:t>
            </a:r>
            <a:r>
              <a:rPr lang="en-US" altLang="zh-CN" sz="2000" b="1" dirty="0">
                <a:latin typeface="大黑体" charset="-122"/>
                <a:ea typeface="大黑体" charset="-122"/>
                <a:sym typeface="Symbol" panose="05050102010706020507" pitchFamily="18" charset="2"/>
              </a:rPr>
              <a:t>,t)</a:t>
            </a:r>
            <a:r>
              <a:rPr lang="zh-CN" altLang="en-US" sz="2000" b="1" dirty="0">
                <a:latin typeface="大黑体" charset="-122"/>
                <a:ea typeface="大黑体" charset="-122"/>
                <a:sym typeface="Symbol" panose="05050102010706020507" pitchFamily="18" charset="2"/>
              </a:rPr>
              <a:t>是不相关的。</a:t>
            </a:r>
          </a:p>
          <a:p>
            <a:pPr eaLnBrk="1" hangingPunct="1">
              <a:lnSpc>
                <a:spcPct val="90000"/>
              </a:lnSpc>
              <a:buFontTx/>
              <a:buNone/>
            </a:pPr>
            <a:r>
              <a:rPr lang="zh-CN" altLang="en-US" sz="2000" b="1" dirty="0">
                <a:latin typeface="大黑体" charset="-122"/>
                <a:ea typeface="大黑体" charset="-122"/>
                <a:sym typeface="Symbol" panose="05050102010706020507" pitchFamily="18" charset="2"/>
              </a:rPr>
              <a:t>	以上信道称为</a:t>
            </a:r>
            <a:r>
              <a:rPr lang="zh-CN" altLang="en-US" sz="2000" b="1" dirty="0">
                <a:solidFill>
                  <a:srgbClr val="CC0000"/>
                </a:solidFill>
                <a:latin typeface="大黑体" charset="-122"/>
                <a:ea typeface="大黑体" charset="-122"/>
                <a:sym typeface="Symbol" panose="05050102010706020507" pitchFamily="18" charset="2"/>
              </a:rPr>
              <a:t>广义平稳非相关散射（</a:t>
            </a:r>
            <a:r>
              <a:rPr lang="en-US" altLang="zh-CN" sz="2000" b="1" dirty="0">
                <a:solidFill>
                  <a:srgbClr val="CC0000"/>
                </a:solidFill>
                <a:latin typeface="大黑体" charset="-122"/>
                <a:ea typeface="大黑体" charset="-122"/>
                <a:sym typeface="Symbol" panose="05050102010706020507" pitchFamily="18" charset="2"/>
              </a:rPr>
              <a:t>WSSUS</a:t>
            </a:r>
            <a:r>
              <a:rPr lang="zh-CN" altLang="en-US" sz="2000" b="1" dirty="0">
                <a:solidFill>
                  <a:srgbClr val="CC0000"/>
                </a:solidFill>
                <a:latin typeface="大黑体" charset="-122"/>
                <a:ea typeface="大黑体" charset="-122"/>
                <a:sym typeface="Symbol" panose="05050102010706020507" pitchFamily="18" charset="2"/>
              </a:rPr>
              <a:t>）信道。</a:t>
            </a:r>
            <a:endParaRPr lang="el-GR" altLang="zh-CN" sz="2000" b="1" dirty="0">
              <a:solidFill>
                <a:srgbClr val="CC0000"/>
              </a:solidFill>
              <a:ea typeface="大黑体" charset="-122"/>
            </a:endParaRP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41</a:t>
            </a:fld>
            <a:endParaRPr lang="en-GB" altLang="zh-CN"/>
          </a:p>
        </p:txBody>
      </p:sp>
    </p:spTree>
    <p:extLst>
      <p:ext uri="{BB962C8B-B14F-4D97-AF65-F5344CB8AC3E}">
        <p14:creationId xmlns:p14="http://schemas.microsoft.com/office/powerpoint/2010/main" val="3247957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764431" y="583117"/>
            <a:ext cx="7772400" cy="666750"/>
          </a:xfrm>
        </p:spPr>
        <p:txBody>
          <a:bodyPr/>
          <a:lstStyle/>
          <a:p>
            <a:pPr eaLnBrk="1" hangingPunct="1"/>
            <a:r>
              <a:rPr lang="zh-CN" altLang="en-US" sz="4800" b="1" dirty="0">
                <a:solidFill>
                  <a:srgbClr val="002060"/>
                </a:solidFill>
                <a:latin typeface="大黑体" charset="-122"/>
                <a:ea typeface="大黑体" charset="-122"/>
              </a:rPr>
              <a:t>二阶统计特性的要点（续）</a:t>
            </a:r>
          </a:p>
        </p:txBody>
      </p:sp>
      <p:sp>
        <p:nvSpPr>
          <p:cNvPr id="51203" name="Rectangle 3"/>
          <p:cNvSpPr>
            <a:spLocks noGrp="1" noChangeArrowheads="1"/>
          </p:cNvSpPr>
          <p:nvPr>
            <p:ph type="body" idx="1"/>
          </p:nvPr>
        </p:nvSpPr>
        <p:spPr>
          <a:xfrm>
            <a:off x="624731" y="1516567"/>
            <a:ext cx="8305800" cy="1435100"/>
          </a:xfrm>
        </p:spPr>
        <p:txBody>
          <a:bodyPr/>
          <a:lstStyle/>
          <a:p>
            <a:pPr eaLnBrk="1" hangingPunct="1">
              <a:buFontTx/>
              <a:buNone/>
            </a:pPr>
            <a:r>
              <a:rPr lang="zh-CN" altLang="en-US" sz="2400" b="1" dirty="0">
                <a:latin typeface="大黑体" charset="-122"/>
                <a:ea typeface="大黑体" charset="-122"/>
                <a:sym typeface="Symbol" panose="05050102010706020507" pitchFamily="18" charset="2"/>
              </a:rPr>
              <a:t>对广义平稳非相关散射（</a:t>
            </a:r>
            <a:r>
              <a:rPr lang="en-US" altLang="zh-CN" sz="2400" b="1" dirty="0">
                <a:latin typeface="大黑体" charset="-122"/>
                <a:ea typeface="大黑体" charset="-122"/>
                <a:sym typeface="Symbol" panose="05050102010706020507" pitchFamily="18" charset="2"/>
              </a:rPr>
              <a:t>WSSUS</a:t>
            </a:r>
            <a:r>
              <a:rPr lang="zh-CN" altLang="en-US" sz="2400" b="1" dirty="0">
                <a:latin typeface="大黑体" charset="-122"/>
                <a:ea typeface="大黑体" charset="-122"/>
                <a:sym typeface="Symbol" panose="05050102010706020507" pitchFamily="18" charset="2"/>
              </a:rPr>
              <a:t>）信道的说明：</a:t>
            </a:r>
            <a:endParaRPr lang="el-GR" altLang="zh-CN" sz="2400" b="1" dirty="0">
              <a:ea typeface="大黑体" charset="-122"/>
            </a:endParaRP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信道的冲激响应</a:t>
            </a:r>
            <a:r>
              <a:rPr lang="en-US" altLang="zh-CN" sz="2400" b="1" dirty="0">
                <a:latin typeface="大黑体" charset="-122"/>
                <a:ea typeface="大黑体" charset="-122"/>
              </a:rPr>
              <a:t>h(</a:t>
            </a:r>
            <a:r>
              <a:rPr lang="en-US" altLang="zh-CN" sz="2400" b="1" dirty="0">
                <a:latin typeface="大黑体" charset="-122"/>
                <a:ea typeface="大黑体" charset="-122"/>
                <a:sym typeface="Symbol" panose="05050102010706020507" pitchFamily="18" charset="2"/>
              </a:rPr>
              <a:t>,t)</a:t>
            </a:r>
            <a:r>
              <a:rPr lang="zh-CN" altLang="en-US" sz="2400" b="1" dirty="0">
                <a:latin typeface="大黑体" charset="-122"/>
                <a:ea typeface="大黑体" charset="-122"/>
                <a:sym typeface="Symbol" panose="05050102010706020507" pitchFamily="18" charset="2"/>
              </a:rPr>
              <a:t>是广义平稳的随机过程。</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sym typeface="Symbol" panose="05050102010706020507" pitchFamily="18" charset="2"/>
              </a:rPr>
              <a:t>对任意 </a:t>
            </a:r>
            <a:r>
              <a:rPr lang="en-US" altLang="zh-CN" sz="2400" b="1" dirty="0">
                <a:latin typeface="大黑体" charset="-122"/>
                <a:ea typeface="大黑体" charset="-122"/>
                <a:sym typeface="Symbol" panose="05050102010706020507" pitchFamily="18" charset="2"/>
              </a:rPr>
              <a:t>t </a:t>
            </a:r>
            <a:r>
              <a:rPr lang="zh-CN" altLang="en-US" sz="2400" b="1" dirty="0">
                <a:latin typeface="大黑体" charset="-122"/>
                <a:ea typeface="大黑体" charset="-122"/>
                <a:sym typeface="Symbol" panose="05050102010706020507" pitchFamily="18" charset="2"/>
              </a:rPr>
              <a:t>及</a:t>
            </a:r>
            <a:r>
              <a:rPr lang="en-US" altLang="zh-CN" sz="2400" b="1" baseline="-25000" dirty="0">
                <a:latin typeface="大黑体" charset="-122"/>
                <a:ea typeface="大黑体" charset="-122"/>
                <a:sym typeface="Symbol" panose="05050102010706020507" pitchFamily="18" charset="2"/>
              </a:rPr>
              <a:t>1</a:t>
            </a:r>
            <a:r>
              <a:rPr lang="en-US" altLang="zh-CN" sz="2400" b="1" dirty="0">
                <a:latin typeface="大黑体" charset="-122"/>
                <a:ea typeface="大黑体" charset="-122"/>
                <a:sym typeface="Symbol" panose="05050102010706020507" pitchFamily="18" charset="2"/>
              </a:rPr>
              <a:t>  </a:t>
            </a:r>
            <a:r>
              <a:rPr lang="en-US" altLang="zh-CN" sz="2400" b="1" baseline="-25000" dirty="0">
                <a:latin typeface="大黑体" charset="-122"/>
                <a:ea typeface="大黑体" charset="-122"/>
                <a:sym typeface="Symbol" panose="05050102010706020507" pitchFamily="18" charset="2"/>
              </a:rPr>
              <a:t>2</a:t>
            </a:r>
            <a:r>
              <a:rPr lang="zh-CN" altLang="en-US" sz="2400" b="1" dirty="0">
                <a:latin typeface="大黑体" charset="-122"/>
                <a:ea typeface="大黑体" charset="-122"/>
                <a:sym typeface="Symbol" panose="05050102010706020507" pitchFamily="18" charset="2"/>
              </a:rPr>
              <a:t>， </a:t>
            </a:r>
            <a:r>
              <a:rPr lang="en-US" altLang="zh-CN" sz="2400" b="1" dirty="0">
                <a:latin typeface="大黑体" charset="-122"/>
                <a:ea typeface="大黑体" charset="-122"/>
              </a:rPr>
              <a:t>h(</a:t>
            </a:r>
            <a:r>
              <a:rPr lang="en-US" altLang="zh-CN" sz="2400" b="1" dirty="0">
                <a:latin typeface="大黑体" charset="-122"/>
                <a:ea typeface="大黑体" charset="-122"/>
                <a:sym typeface="Symbol" panose="05050102010706020507" pitchFamily="18" charset="2"/>
              </a:rPr>
              <a:t></a:t>
            </a:r>
            <a:r>
              <a:rPr lang="en-US" altLang="zh-CN" sz="2400" b="1" baseline="-25000" dirty="0">
                <a:latin typeface="大黑体" charset="-122"/>
                <a:ea typeface="大黑体" charset="-122"/>
                <a:sym typeface="Symbol" panose="05050102010706020507" pitchFamily="18" charset="2"/>
              </a:rPr>
              <a:t>1</a:t>
            </a:r>
            <a:r>
              <a:rPr lang="en-US" altLang="zh-CN" sz="2400" b="1" dirty="0">
                <a:latin typeface="大黑体" charset="-122"/>
                <a:ea typeface="大黑体" charset="-122"/>
                <a:sym typeface="Symbol" panose="05050102010706020507" pitchFamily="18" charset="2"/>
              </a:rPr>
              <a:t>,t)</a:t>
            </a:r>
            <a:r>
              <a:rPr lang="zh-CN" altLang="en-US" sz="2400" b="1" dirty="0">
                <a:latin typeface="大黑体" charset="-122"/>
                <a:ea typeface="大黑体" charset="-122"/>
                <a:sym typeface="Symbol" panose="05050102010706020507" pitchFamily="18" charset="2"/>
              </a:rPr>
              <a:t>和</a:t>
            </a:r>
            <a:r>
              <a:rPr lang="en-US" altLang="zh-CN" sz="2400" b="1" dirty="0">
                <a:latin typeface="大黑体" charset="-122"/>
                <a:ea typeface="大黑体" charset="-122"/>
              </a:rPr>
              <a:t>h(</a:t>
            </a:r>
            <a:r>
              <a:rPr lang="en-US" altLang="zh-CN" sz="2400" b="1" dirty="0">
                <a:latin typeface="大黑体" charset="-122"/>
                <a:ea typeface="大黑体" charset="-122"/>
                <a:sym typeface="Symbol" panose="05050102010706020507" pitchFamily="18" charset="2"/>
              </a:rPr>
              <a:t></a:t>
            </a:r>
            <a:r>
              <a:rPr lang="en-US" altLang="zh-CN" sz="2400" b="1" baseline="-25000" dirty="0">
                <a:latin typeface="大黑体" charset="-122"/>
                <a:ea typeface="大黑体" charset="-122"/>
                <a:sym typeface="Symbol" panose="05050102010706020507" pitchFamily="18" charset="2"/>
              </a:rPr>
              <a:t>2</a:t>
            </a:r>
            <a:r>
              <a:rPr lang="en-US" altLang="zh-CN" sz="2400" b="1" dirty="0">
                <a:latin typeface="大黑体" charset="-122"/>
                <a:ea typeface="大黑体" charset="-122"/>
                <a:sym typeface="Symbol" panose="05050102010706020507" pitchFamily="18" charset="2"/>
              </a:rPr>
              <a:t>,t)</a:t>
            </a:r>
            <a:r>
              <a:rPr lang="zh-CN" altLang="en-US" sz="2400" b="1" dirty="0">
                <a:latin typeface="大黑体" charset="-122"/>
                <a:ea typeface="大黑体" charset="-122"/>
                <a:sym typeface="Symbol" panose="05050102010706020507" pitchFamily="18" charset="2"/>
              </a:rPr>
              <a:t>是不相关的。</a:t>
            </a:r>
          </a:p>
          <a:p>
            <a:pPr eaLnBrk="1" hangingPunct="1">
              <a:buFontTx/>
              <a:buNone/>
            </a:pPr>
            <a:endParaRPr lang="el-GR" altLang="zh-CN" sz="2400" b="1" dirty="0">
              <a:latin typeface="大黑体" charset="-122"/>
              <a:ea typeface="大黑体" charset="-122"/>
              <a:sym typeface="Symbol" panose="05050102010706020507" pitchFamily="18" charset="2"/>
            </a:endParaRPr>
          </a:p>
        </p:txBody>
      </p:sp>
      <p:sp>
        <p:nvSpPr>
          <p:cNvPr id="51204" name="Rectangle 6"/>
          <p:cNvSpPr>
            <a:spLocks noChangeArrowheads="1"/>
          </p:cNvSpPr>
          <p:nvPr/>
        </p:nvSpPr>
        <p:spPr bwMode="auto">
          <a:xfrm>
            <a:off x="1132731" y="3478717"/>
            <a:ext cx="6578600" cy="393700"/>
          </a:xfrm>
          <a:prstGeom prst="rect">
            <a:avLst/>
          </a:prstGeom>
          <a:solidFill>
            <a:srgbClr val="808080">
              <a:alpha val="50980"/>
            </a:srgbClr>
          </a:solidFill>
          <a:ln w="9525" algn="ctr">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51205" name="Line 7"/>
          <p:cNvSpPr>
            <a:spLocks noChangeShapeType="1"/>
          </p:cNvSpPr>
          <p:nvPr/>
        </p:nvSpPr>
        <p:spPr bwMode="auto">
          <a:xfrm flipV="1">
            <a:off x="1653431" y="3897817"/>
            <a:ext cx="2362200" cy="17272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6" name="Line 8"/>
          <p:cNvSpPr>
            <a:spLocks noChangeShapeType="1"/>
          </p:cNvSpPr>
          <p:nvPr/>
        </p:nvSpPr>
        <p:spPr bwMode="auto">
          <a:xfrm>
            <a:off x="4002931" y="3885117"/>
            <a:ext cx="2552700" cy="17018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7" name="Line 9"/>
          <p:cNvSpPr>
            <a:spLocks noChangeShapeType="1"/>
          </p:cNvSpPr>
          <p:nvPr/>
        </p:nvSpPr>
        <p:spPr bwMode="auto">
          <a:xfrm flipV="1">
            <a:off x="1640731" y="3872417"/>
            <a:ext cx="2743200" cy="17780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8" name="Line 10"/>
          <p:cNvSpPr>
            <a:spLocks noChangeShapeType="1"/>
          </p:cNvSpPr>
          <p:nvPr/>
        </p:nvSpPr>
        <p:spPr bwMode="auto">
          <a:xfrm>
            <a:off x="4333131" y="3885117"/>
            <a:ext cx="2184400" cy="16637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9" name="Text Box 11"/>
          <p:cNvSpPr txBox="1">
            <a:spLocks noChangeArrowheads="1"/>
          </p:cNvSpPr>
          <p:nvPr/>
        </p:nvSpPr>
        <p:spPr bwMode="auto">
          <a:xfrm>
            <a:off x="2815481" y="4170867"/>
            <a:ext cx="342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sym typeface="Symbol" panose="05050102010706020507" pitchFamily="18" charset="2"/>
              </a:rPr>
              <a:t></a:t>
            </a:r>
            <a:r>
              <a:rPr lang="en-US" altLang="zh-CN" b="1" baseline="-25000">
                <a:sym typeface="Symbol" panose="05050102010706020507" pitchFamily="18" charset="2"/>
              </a:rPr>
              <a:t>1</a:t>
            </a:r>
          </a:p>
        </p:txBody>
      </p:sp>
      <p:sp>
        <p:nvSpPr>
          <p:cNvPr id="51210" name="Text Box 12"/>
          <p:cNvSpPr txBox="1">
            <a:spLocks noChangeArrowheads="1"/>
          </p:cNvSpPr>
          <p:nvPr/>
        </p:nvSpPr>
        <p:spPr bwMode="auto">
          <a:xfrm>
            <a:off x="3310781" y="4501067"/>
            <a:ext cx="342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sym typeface="Symbol" panose="05050102010706020507" pitchFamily="18" charset="2"/>
              </a:rPr>
              <a:t></a:t>
            </a:r>
            <a:r>
              <a:rPr lang="en-US" altLang="zh-CN" b="1" baseline="-25000">
                <a:sym typeface="Symbol" panose="05050102010706020507" pitchFamily="18" charset="2"/>
              </a:rPr>
              <a:t>2</a:t>
            </a:r>
          </a:p>
        </p:txBody>
      </p:sp>
      <p:sp>
        <p:nvSpPr>
          <p:cNvPr id="51211" name="Text Box 13"/>
          <p:cNvSpPr txBox="1">
            <a:spLocks noChangeArrowheads="1"/>
          </p:cNvSpPr>
          <p:nvPr/>
        </p:nvSpPr>
        <p:spPr bwMode="auto">
          <a:xfrm>
            <a:off x="1205756" y="5255130"/>
            <a:ext cx="311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A</a:t>
            </a:r>
          </a:p>
        </p:txBody>
      </p:sp>
      <p:sp>
        <p:nvSpPr>
          <p:cNvPr id="51212" name="Text Box 14"/>
          <p:cNvSpPr txBox="1">
            <a:spLocks noChangeArrowheads="1"/>
          </p:cNvSpPr>
          <p:nvPr/>
        </p:nvSpPr>
        <p:spPr bwMode="auto">
          <a:xfrm>
            <a:off x="6642944" y="5358317"/>
            <a:ext cx="311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B</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42</a:t>
            </a:fld>
            <a:endParaRPr lang="en-GB" altLang="zh-CN"/>
          </a:p>
        </p:txBody>
      </p:sp>
      <p:sp>
        <p:nvSpPr>
          <p:cNvPr id="3" name="文本框 2"/>
          <p:cNvSpPr txBox="1"/>
          <p:nvPr/>
        </p:nvSpPr>
        <p:spPr>
          <a:xfrm>
            <a:off x="1591644" y="5740568"/>
            <a:ext cx="4873450" cy="1126462"/>
          </a:xfrm>
          <a:prstGeom prst="rect">
            <a:avLst/>
          </a:prstGeom>
          <a:noFill/>
        </p:spPr>
        <p:txBody>
          <a:bodyPr wrap="none" rtlCol="0">
            <a:spAutoFit/>
          </a:bodyPr>
          <a:lstStyle/>
          <a:p>
            <a:pPr>
              <a:lnSpc>
                <a:spcPct val="120000"/>
              </a:lnSpc>
            </a:pPr>
            <a:r>
              <a:rPr lang="zh-CN" altLang="en-US" sz="2800" dirty="0"/>
              <a:t>随机过程，不是信号与系统！</a:t>
            </a:r>
            <a:endParaRPr lang="en-US" altLang="zh-CN" sz="2800" dirty="0"/>
          </a:p>
          <a:p>
            <a:pPr>
              <a:lnSpc>
                <a:spcPct val="120000"/>
              </a:lnSpc>
            </a:pPr>
            <a:r>
              <a:rPr lang="zh-CN" altLang="en-US" sz="2800" dirty="0">
                <a:solidFill>
                  <a:srgbClr val="FF0000"/>
                </a:solidFill>
              </a:rPr>
              <a:t>宽</a:t>
            </a:r>
            <a:r>
              <a:rPr lang="zh-CN" altLang="en-US" sz="2800" dirty="0"/>
              <a:t>平稳、</a:t>
            </a:r>
            <a:r>
              <a:rPr lang="zh-CN" altLang="en-US" sz="2800" dirty="0">
                <a:solidFill>
                  <a:srgbClr val="FF0000"/>
                </a:solidFill>
              </a:rPr>
              <a:t>严</a:t>
            </a:r>
            <a:r>
              <a:rPr lang="zh-CN" altLang="en-US" sz="2800" dirty="0"/>
              <a:t>平稳？</a:t>
            </a:r>
          </a:p>
        </p:txBody>
      </p:sp>
    </p:spTree>
    <p:extLst>
      <p:ext uri="{BB962C8B-B14F-4D97-AF65-F5344CB8AC3E}">
        <p14:creationId xmlns:p14="http://schemas.microsoft.com/office/powerpoint/2010/main" val="881164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647700" y="636148"/>
            <a:ext cx="7772400" cy="666750"/>
          </a:xfrm>
        </p:spPr>
        <p:txBody>
          <a:bodyPr/>
          <a:lstStyle/>
          <a:p>
            <a:pPr eaLnBrk="1" hangingPunct="1"/>
            <a:r>
              <a:rPr lang="zh-CN" altLang="en-US" sz="5400" b="1" dirty="0">
                <a:solidFill>
                  <a:srgbClr val="002060"/>
                </a:solidFill>
                <a:latin typeface="大黑体" charset="-122"/>
                <a:ea typeface="大黑体" charset="-122"/>
              </a:rPr>
              <a:t>全时域的相关函数</a:t>
            </a:r>
          </a:p>
        </p:txBody>
      </p:sp>
      <p:sp>
        <p:nvSpPr>
          <p:cNvPr id="9221" name="Rectangle 3"/>
          <p:cNvSpPr>
            <a:spLocks noGrp="1" noChangeArrowheads="1"/>
          </p:cNvSpPr>
          <p:nvPr>
            <p:ph type="body" idx="1"/>
          </p:nvPr>
        </p:nvSpPr>
        <p:spPr>
          <a:xfrm>
            <a:off x="647700" y="1504950"/>
            <a:ext cx="7772400" cy="2895600"/>
          </a:xfrm>
        </p:spPr>
        <p:txBody>
          <a:bodyPr/>
          <a:lstStyle/>
          <a:p>
            <a:pPr eaLnBrk="1" hangingPunct="1">
              <a:lnSpc>
                <a:spcPct val="90000"/>
              </a:lnSpc>
              <a:buClr>
                <a:srgbClr val="002060"/>
              </a:buClr>
              <a:buFont typeface="Wingdings" panose="05000000000000000000" pitchFamily="2" charset="2"/>
              <a:buChar char="l"/>
            </a:pPr>
            <a:r>
              <a:rPr lang="zh-CN" altLang="en-US" sz="2400" b="1" dirty="0">
                <a:ea typeface="大黑体" charset="-122"/>
              </a:rPr>
              <a:t>先求全时域，即时变的时延扩展函数</a:t>
            </a:r>
            <a:r>
              <a:rPr lang="en-US" altLang="zh-CN" sz="2400" b="1" dirty="0">
                <a:ea typeface="大黑体" charset="-122"/>
              </a:rPr>
              <a:t>h(</a:t>
            </a:r>
            <a:r>
              <a:rPr lang="en-US" altLang="zh-CN" sz="2400" b="1" dirty="0">
                <a:ea typeface="大黑体" charset="-122"/>
                <a:sym typeface="Symbol" panose="05050102010706020507" pitchFamily="18" charset="2"/>
              </a:rPr>
              <a:t>,t)</a:t>
            </a:r>
            <a:r>
              <a:rPr lang="en-US" altLang="zh-CN" sz="2400" b="1" dirty="0">
                <a:ea typeface="大黑体" charset="-122"/>
              </a:rPr>
              <a:t> </a:t>
            </a:r>
            <a:r>
              <a:rPr lang="zh-CN" altLang="en-US" sz="2400" b="1" dirty="0">
                <a:ea typeface="大黑体" charset="-122"/>
              </a:rPr>
              <a:t>的自相关函数：</a:t>
            </a:r>
          </a:p>
          <a:p>
            <a:pPr eaLnBrk="1" hangingPunct="1">
              <a:lnSpc>
                <a:spcPct val="90000"/>
              </a:lnSpc>
              <a:buFontTx/>
              <a:buNone/>
            </a:pPr>
            <a:r>
              <a:rPr lang="zh-CN" altLang="en-US" sz="2400" b="1" dirty="0">
                <a:ea typeface="大黑体" charset="-122"/>
              </a:rPr>
              <a:t>	</a:t>
            </a:r>
          </a:p>
          <a:p>
            <a:pPr eaLnBrk="1" hangingPunct="1">
              <a:lnSpc>
                <a:spcPct val="90000"/>
              </a:lnSpc>
              <a:buFontTx/>
              <a:buNone/>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其中：</a:t>
            </a:r>
          </a:p>
          <a:p>
            <a:pPr eaLnBrk="1" hangingPunct="1">
              <a:lnSpc>
                <a:spcPct val="90000"/>
              </a:lnSpc>
              <a:buClr>
                <a:srgbClr val="002060"/>
              </a:buClr>
            </a:pPr>
            <a:endParaRPr lang="zh-CN" altLang="en-US" sz="24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以上用了两点假定：</a:t>
            </a:r>
          </a:p>
          <a:p>
            <a:pPr eaLnBrk="1" hangingPunct="1">
              <a:lnSpc>
                <a:spcPct val="90000"/>
              </a:lnSpc>
              <a:buFontTx/>
              <a:buNone/>
            </a:pPr>
            <a:r>
              <a:rPr lang="zh-CN" altLang="en-US" sz="2400" b="1" dirty="0">
                <a:latin typeface="大黑体" charset="-122"/>
                <a:ea typeface="大黑体" charset="-122"/>
              </a:rPr>
              <a:t>	－信道的冲激响应</a:t>
            </a:r>
            <a:r>
              <a:rPr lang="en-US" altLang="zh-CN" sz="2400" b="1" dirty="0">
                <a:ea typeface="大黑体" charset="-122"/>
              </a:rPr>
              <a:t>h(</a:t>
            </a:r>
            <a:r>
              <a:rPr lang="en-US" altLang="zh-CN" sz="2400" b="1" dirty="0">
                <a:ea typeface="大黑体" charset="-122"/>
                <a:sym typeface="Symbol" panose="05050102010706020507" pitchFamily="18" charset="2"/>
              </a:rPr>
              <a:t>,t)</a:t>
            </a:r>
            <a:r>
              <a:rPr lang="zh-CN" altLang="en-US" sz="2400" b="1" dirty="0">
                <a:ea typeface="大黑体" charset="-122"/>
                <a:sym typeface="Symbol" panose="05050102010706020507" pitchFamily="18" charset="2"/>
              </a:rPr>
              <a:t>是广义平稳的随机过程；</a:t>
            </a:r>
          </a:p>
          <a:p>
            <a:pPr eaLnBrk="1" hangingPunct="1">
              <a:lnSpc>
                <a:spcPct val="90000"/>
              </a:lnSpc>
              <a:buFontTx/>
              <a:buNone/>
            </a:pPr>
            <a:r>
              <a:rPr lang="zh-CN" altLang="en-US" sz="2400" b="1" dirty="0">
                <a:ea typeface="大黑体" charset="-122"/>
                <a:sym typeface="Symbol" panose="05050102010706020507" pitchFamily="18" charset="2"/>
              </a:rPr>
              <a:t>	－对任意 </a:t>
            </a:r>
            <a:r>
              <a:rPr lang="en-US" altLang="zh-CN" sz="2400" b="1" dirty="0">
                <a:ea typeface="大黑体" charset="-122"/>
                <a:sym typeface="Symbol" panose="05050102010706020507" pitchFamily="18" charset="2"/>
              </a:rPr>
              <a:t>t </a:t>
            </a:r>
            <a:r>
              <a:rPr lang="zh-CN" altLang="en-US" sz="2400" b="1" dirty="0">
                <a:ea typeface="大黑体" charset="-122"/>
                <a:sym typeface="Symbol" panose="05050102010706020507" pitchFamily="18" charset="2"/>
              </a:rPr>
              <a:t>及</a:t>
            </a:r>
            <a:r>
              <a:rPr lang="en-US" altLang="zh-CN" sz="2400" b="1" baseline="-25000" dirty="0">
                <a:ea typeface="大黑体" charset="-122"/>
                <a:sym typeface="Symbol" panose="05050102010706020507" pitchFamily="18" charset="2"/>
              </a:rPr>
              <a:t>1</a:t>
            </a:r>
            <a:r>
              <a:rPr lang="en-US" altLang="zh-CN" sz="2400" b="1" dirty="0">
                <a:ea typeface="大黑体" charset="-122"/>
                <a:sym typeface="Symbol" panose="05050102010706020507" pitchFamily="18" charset="2"/>
              </a:rPr>
              <a:t>  </a:t>
            </a:r>
            <a:r>
              <a:rPr lang="en-US" altLang="zh-CN" sz="2400" b="1" baseline="-25000" dirty="0">
                <a:ea typeface="大黑体" charset="-122"/>
                <a:sym typeface="Symbol" panose="05050102010706020507" pitchFamily="18" charset="2"/>
              </a:rPr>
              <a:t>2</a:t>
            </a:r>
            <a:r>
              <a:rPr lang="zh-CN" altLang="en-US" sz="2400" b="1" dirty="0">
                <a:ea typeface="大黑体" charset="-122"/>
                <a:sym typeface="Symbol" panose="05050102010706020507" pitchFamily="18" charset="2"/>
              </a:rPr>
              <a:t>， </a:t>
            </a:r>
            <a:r>
              <a:rPr lang="en-US" altLang="zh-CN" sz="2400" b="1" dirty="0">
                <a:ea typeface="大黑体" charset="-122"/>
              </a:rPr>
              <a:t>h(</a:t>
            </a:r>
            <a:r>
              <a:rPr lang="en-US" altLang="zh-CN" sz="2400" b="1" dirty="0">
                <a:ea typeface="大黑体" charset="-122"/>
                <a:sym typeface="Symbol" panose="05050102010706020507" pitchFamily="18" charset="2"/>
              </a:rPr>
              <a:t></a:t>
            </a:r>
            <a:r>
              <a:rPr lang="en-US" altLang="zh-CN" sz="2400" b="1" baseline="-25000" dirty="0">
                <a:ea typeface="大黑体" charset="-122"/>
                <a:sym typeface="Symbol" panose="05050102010706020507" pitchFamily="18" charset="2"/>
              </a:rPr>
              <a:t>1</a:t>
            </a:r>
            <a:r>
              <a:rPr lang="en-US" altLang="zh-CN" sz="2400" b="1" dirty="0">
                <a:ea typeface="大黑体" charset="-122"/>
                <a:sym typeface="Symbol" panose="05050102010706020507" pitchFamily="18" charset="2"/>
              </a:rPr>
              <a:t>,t)</a:t>
            </a:r>
            <a:r>
              <a:rPr lang="zh-CN" altLang="en-US" sz="2400" b="1" dirty="0">
                <a:ea typeface="大黑体" charset="-122"/>
                <a:sym typeface="Symbol" panose="05050102010706020507" pitchFamily="18" charset="2"/>
              </a:rPr>
              <a:t>和</a:t>
            </a:r>
            <a:r>
              <a:rPr lang="en-US" altLang="zh-CN" sz="2400" b="1" dirty="0">
                <a:ea typeface="大黑体" charset="-122"/>
              </a:rPr>
              <a:t>h(</a:t>
            </a:r>
            <a:r>
              <a:rPr lang="en-US" altLang="zh-CN" sz="2400" b="1" dirty="0">
                <a:ea typeface="大黑体" charset="-122"/>
                <a:sym typeface="Symbol" panose="05050102010706020507" pitchFamily="18" charset="2"/>
              </a:rPr>
              <a:t></a:t>
            </a:r>
            <a:r>
              <a:rPr lang="en-US" altLang="zh-CN" sz="2400" b="1" baseline="-25000" dirty="0">
                <a:ea typeface="大黑体" charset="-122"/>
                <a:sym typeface="Symbol" panose="05050102010706020507" pitchFamily="18" charset="2"/>
              </a:rPr>
              <a:t>2</a:t>
            </a:r>
            <a:r>
              <a:rPr lang="en-US" altLang="zh-CN" sz="2400" b="1" dirty="0">
                <a:ea typeface="大黑体" charset="-122"/>
                <a:sym typeface="Symbol" panose="05050102010706020507" pitchFamily="18" charset="2"/>
              </a:rPr>
              <a:t>,t)</a:t>
            </a:r>
            <a:r>
              <a:rPr lang="zh-CN" altLang="en-US" sz="2400" b="1" dirty="0">
                <a:ea typeface="大黑体" charset="-122"/>
                <a:sym typeface="Symbol" panose="05050102010706020507" pitchFamily="18" charset="2"/>
              </a:rPr>
              <a:t>是不相关的。</a:t>
            </a:r>
          </a:p>
          <a:p>
            <a:pPr eaLnBrk="1" hangingPunct="1">
              <a:lnSpc>
                <a:spcPct val="90000"/>
              </a:lnSpc>
              <a:buFontTx/>
              <a:buNone/>
            </a:pPr>
            <a:r>
              <a:rPr lang="zh-CN" altLang="en-US" sz="2400" b="1" dirty="0">
                <a:ea typeface="大黑体" charset="-122"/>
                <a:sym typeface="Symbol" panose="05050102010706020507" pitchFamily="18" charset="2"/>
              </a:rPr>
              <a:t>	</a:t>
            </a:r>
            <a:r>
              <a:rPr lang="zh-CN" altLang="en-US" sz="2400" b="1" dirty="0">
                <a:latin typeface="大黑体" charset="-122"/>
                <a:ea typeface="大黑体" charset="-122"/>
              </a:rPr>
              <a:t>	</a:t>
            </a:r>
          </a:p>
        </p:txBody>
      </p:sp>
      <p:graphicFrame>
        <p:nvGraphicFramePr>
          <p:cNvPr id="9218" name="Object 4"/>
          <p:cNvGraphicFramePr>
            <a:graphicFrameLocks noChangeAspect="1"/>
          </p:cNvGraphicFramePr>
          <p:nvPr>
            <p:extLst>
              <p:ext uri="{D42A27DB-BD31-4B8C-83A1-F6EECF244321}">
                <p14:modId xmlns:p14="http://schemas.microsoft.com/office/powerpoint/2010/main" val="4186021386"/>
              </p:ext>
            </p:extLst>
          </p:nvPr>
        </p:nvGraphicFramePr>
        <p:xfrm>
          <a:off x="1128712" y="2381250"/>
          <a:ext cx="7291388" cy="1320800"/>
        </p:xfrm>
        <a:graphic>
          <a:graphicData uri="http://schemas.openxmlformats.org/presentationml/2006/ole">
            <mc:AlternateContent xmlns:mc="http://schemas.openxmlformats.org/markup-compatibility/2006">
              <mc:Choice xmlns:v="urn:schemas-microsoft-com:vml" Requires="v">
                <p:oleObj spid="_x0000_s10734" name="Equation" r:id="rId3" imgW="3505200" imgH="635000" progId="Equation.3">
                  <p:embed/>
                </p:oleObj>
              </mc:Choice>
              <mc:Fallback>
                <p:oleObj name="Equation" r:id="rId3" imgW="3505200" imgH="6350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712" y="2381250"/>
                        <a:ext cx="7291388" cy="132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5"/>
          <p:cNvGraphicFramePr>
            <a:graphicFrameLocks noChangeAspect="1"/>
          </p:cNvGraphicFramePr>
          <p:nvPr>
            <p:extLst>
              <p:ext uri="{D42A27DB-BD31-4B8C-83A1-F6EECF244321}">
                <p14:modId xmlns:p14="http://schemas.microsoft.com/office/powerpoint/2010/main" val="3066154100"/>
              </p:ext>
            </p:extLst>
          </p:nvPr>
        </p:nvGraphicFramePr>
        <p:xfrm>
          <a:off x="2189956" y="3943350"/>
          <a:ext cx="4687888" cy="1071562"/>
        </p:xfrm>
        <a:graphic>
          <a:graphicData uri="http://schemas.openxmlformats.org/presentationml/2006/ole">
            <mc:AlternateContent xmlns:mc="http://schemas.openxmlformats.org/markup-compatibility/2006">
              <mc:Choice xmlns:v="urn:schemas-microsoft-com:vml" Requires="v">
                <p:oleObj spid="_x0000_s10735" name="Equation" r:id="rId5" imgW="2057400" imgH="469900" progId="Equation.3">
                  <p:embed/>
                </p:oleObj>
              </mc:Choice>
              <mc:Fallback>
                <p:oleObj name="Equation" r:id="rId5" imgW="2057400" imgH="4699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9956" y="3943350"/>
                        <a:ext cx="4687888"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43</a:t>
            </a:fld>
            <a:endParaRPr lang="en-GB" altLang="zh-CN"/>
          </a:p>
        </p:txBody>
      </p:sp>
    </p:spTree>
    <p:extLst>
      <p:ext uri="{BB962C8B-B14F-4D97-AF65-F5344CB8AC3E}">
        <p14:creationId xmlns:p14="http://schemas.microsoft.com/office/powerpoint/2010/main" val="62848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685800" y="655401"/>
            <a:ext cx="7772400" cy="666750"/>
          </a:xfrm>
        </p:spPr>
        <p:txBody>
          <a:bodyPr/>
          <a:lstStyle/>
          <a:p>
            <a:pPr eaLnBrk="1" hangingPunct="1"/>
            <a:r>
              <a:rPr lang="zh-CN" altLang="en-US" sz="5400" b="1" dirty="0">
                <a:solidFill>
                  <a:srgbClr val="002060"/>
                </a:solidFill>
                <a:latin typeface="大黑体" charset="-122"/>
                <a:ea typeface="大黑体" charset="-122"/>
              </a:rPr>
              <a:t>全时域的相关函数（续）</a:t>
            </a:r>
          </a:p>
        </p:txBody>
      </p:sp>
      <p:sp>
        <p:nvSpPr>
          <p:cNvPr id="10245" name="Rectangle 3"/>
          <p:cNvSpPr>
            <a:spLocks noGrp="1" noChangeArrowheads="1"/>
          </p:cNvSpPr>
          <p:nvPr>
            <p:ph type="body" idx="1"/>
          </p:nvPr>
        </p:nvSpPr>
        <p:spPr>
          <a:xfrm>
            <a:off x="533400" y="1626951"/>
            <a:ext cx="4800600" cy="2895600"/>
          </a:xfrm>
        </p:spPr>
        <p:txBody>
          <a:bodyPr/>
          <a:lstStyle/>
          <a:p>
            <a:pPr eaLnBrk="1" hangingPunct="1">
              <a:lnSpc>
                <a:spcPct val="90000"/>
              </a:lnSpc>
              <a:buClr>
                <a:srgbClr val="002060"/>
              </a:buClr>
              <a:buFont typeface="Wingdings" panose="05000000000000000000" pitchFamily="2" charset="2"/>
              <a:buChar char="l"/>
            </a:pPr>
            <a:r>
              <a:rPr lang="zh-CN" altLang="en-US" sz="2400" b="1" dirty="0">
                <a:ea typeface="大黑体" charset="-122"/>
              </a:rPr>
              <a:t>令：</a:t>
            </a:r>
            <a:r>
              <a:rPr lang="zh-CN" altLang="en-US" sz="2400" b="1" dirty="0">
                <a:ea typeface="大黑体" charset="-122"/>
                <a:sym typeface="Symbol" panose="05050102010706020507" pitchFamily="18" charset="2"/>
              </a:rPr>
              <a:t></a:t>
            </a:r>
            <a:r>
              <a:rPr lang="en-US" altLang="zh-CN" sz="2400" b="1" dirty="0">
                <a:ea typeface="大黑体" charset="-122"/>
                <a:sym typeface="Symbol" panose="05050102010706020507" pitchFamily="18" charset="2"/>
              </a:rPr>
              <a:t>t = 0</a:t>
            </a:r>
            <a:r>
              <a:rPr lang="zh-CN" altLang="en-US" sz="2400" b="1" dirty="0">
                <a:ea typeface="大黑体" charset="-122"/>
                <a:sym typeface="Symbol" panose="05050102010706020507" pitchFamily="18" charset="2"/>
              </a:rPr>
              <a:t>，</a:t>
            </a:r>
            <a:r>
              <a:rPr lang="en-US" altLang="zh-CN" sz="2400" b="1" baseline="-25000" dirty="0">
                <a:ea typeface="大黑体" charset="-122"/>
                <a:sym typeface="Symbol" panose="05050102010706020507" pitchFamily="18" charset="2"/>
              </a:rPr>
              <a:t>h</a:t>
            </a:r>
            <a:r>
              <a:rPr lang="en-US" altLang="zh-CN" sz="2400" b="1" dirty="0">
                <a:ea typeface="大黑体" charset="-122"/>
                <a:sym typeface="Symbol" panose="05050102010706020507" pitchFamily="18" charset="2"/>
              </a:rPr>
              <a:t>(,0) = </a:t>
            </a:r>
            <a:r>
              <a:rPr lang="en-US" altLang="zh-CN" sz="2400" b="1" baseline="-25000" dirty="0">
                <a:ea typeface="大黑体" charset="-122"/>
                <a:sym typeface="Symbol" panose="05050102010706020507" pitchFamily="18" charset="2"/>
              </a:rPr>
              <a:t>h</a:t>
            </a:r>
            <a:r>
              <a:rPr lang="en-US" altLang="zh-CN" sz="2400" b="1" dirty="0">
                <a:ea typeface="大黑体" charset="-122"/>
                <a:sym typeface="Symbol" panose="05050102010706020507" pitchFamily="18" charset="2"/>
              </a:rPr>
              <a:t>()</a:t>
            </a:r>
            <a:r>
              <a:rPr lang="zh-CN" altLang="en-US" sz="2400" b="1" dirty="0">
                <a:ea typeface="大黑体" charset="-122"/>
                <a:sym typeface="Symbol" panose="05050102010706020507" pitchFamily="18" charset="2"/>
              </a:rPr>
              <a:t>就是信道的平均功率输出，它是信道时延扩展的函数，称为多径强度分布，或时延功率谱。</a:t>
            </a:r>
            <a:endParaRPr lang="zh-CN" altLang="en-US" sz="2400" b="1" dirty="0">
              <a:ea typeface="大黑体" charset="-122"/>
            </a:endParaRPr>
          </a:p>
          <a:p>
            <a:pPr eaLnBrk="1" hangingPunct="1">
              <a:lnSpc>
                <a:spcPct val="90000"/>
              </a:lnSpc>
              <a:buClr>
                <a:srgbClr val="002060"/>
              </a:buClr>
              <a:buFontTx/>
              <a:buNone/>
            </a:pPr>
            <a:r>
              <a:rPr lang="zh-CN" altLang="en-US" sz="2400" b="1" dirty="0">
                <a:ea typeface="大黑体" charset="-122"/>
              </a:rPr>
              <a:t>	</a:t>
            </a:r>
          </a:p>
          <a:p>
            <a:pPr eaLnBrk="1" hangingPunct="1">
              <a:lnSpc>
                <a:spcPct val="90000"/>
              </a:lnSpc>
              <a:buClr>
                <a:srgbClr val="002060"/>
              </a:buClr>
              <a:buFont typeface="Wingdings" panose="05000000000000000000" pitchFamily="2" charset="2"/>
              <a:buChar char="l"/>
            </a:pPr>
            <a:r>
              <a:rPr lang="zh-CN" altLang="en-US" sz="2400" b="1" dirty="0">
                <a:solidFill>
                  <a:srgbClr val="FF0000"/>
                </a:solidFill>
                <a:latin typeface="大黑体" charset="-122"/>
                <a:ea typeface="大黑体" charset="-122"/>
              </a:rPr>
              <a:t>平均</a:t>
            </a:r>
            <a:r>
              <a:rPr lang="zh-CN" altLang="en-US" sz="2400" b="1" dirty="0">
                <a:latin typeface="大黑体" charset="-122"/>
                <a:ea typeface="大黑体" charset="-122"/>
              </a:rPr>
              <a:t>时延扩展</a:t>
            </a:r>
          </a:p>
          <a:p>
            <a:pPr eaLnBrk="1" hangingPunct="1">
              <a:lnSpc>
                <a:spcPct val="90000"/>
              </a:lnSpc>
              <a:buClr>
                <a:srgbClr val="002060"/>
              </a:buClr>
              <a:buFontTx/>
              <a:buNone/>
            </a:pPr>
            <a:endParaRPr lang="zh-CN" altLang="en-US" sz="2400" b="1" dirty="0">
              <a:latin typeface="大黑体" charset="-122"/>
              <a:ea typeface="大黑体" charset="-122"/>
            </a:endParaRPr>
          </a:p>
          <a:p>
            <a:pPr eaLnBrk="1" hangingPunct="1">
              <a:lnSpc>
                <a:spcPct val="90000"/>
              </a:lnSpc>
              <a:buClr>
                <a:srgbClr val="002060"/>
              </a:buClr>
              <a:buFontTx/>
              <a:buNone/>
            </a:pPr>
            <a:endParaRPr lang="zh-CN" altLang="en-US" sz="24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400" b="1" dirty="0">
                <a:solidFill>
                  <a:srgbClr val="FF0000"/>
                </a:solidFill>
                <a:latin typeface="大黑体" charset="-122"/>
                <a:ea typeface="大黑体" charset="-122"/>
              </a:rPr>
              <a:t>均方根</a:t>
            </a:r>
            <a:r>
              <a:rPr lang="zh-CN" altLang="en-US" sz="2400" b="1" dirty="0">
                <a:latin typeface="大黑体" charset="-122"/>
                <a:ea typeface="大黑体" charset="-122"/>
              </a:rPr>
              <a:t>时延扩展</a:t>
            </a:r>
          </a:p>
          <a:p>
            <a:pPr eaLnBrk="1" hangingPunct="1">
              <a:lnSpc>
                <a:spcPct val="90000"/>
              </a:lnSpc>
            </a:pPr>
            <a:endParaRPr lang="zh-CN" altLang="en-US" sz="2400" b="1" dirty="0">
              <a:latin typeface="大黑体" charset="-122"/>
              <a:ea typeface="大黑体" charset="-122"/>
            </a:endParaRPr>
          </a:p>
          <a:p>
            <a:pPr eaLnBrk="1" hangingPunct="1">
              <a:lnSpc>
                <a:spcPct val="90000"/>
              </a:lnSpc>
              <a:buFontTx/>
              <a:buNone/>
            </a:pPr>
            <a:r>
              <a:rPr lang="zh-CN" altLang="en-US" sz="2400" b="1" dirty="0">
                <a:latin typeface="大黑体" charset="-122"/>
                <a:ea typeface="大黑体" charset="-122"/>
              </a:rPr>
              <a:t>  其中</a:t>
            </a:r>
            <a:r>
              <a:rPr lang="en-US" altLang="zh-CN" sz="2400" b="1" dirty="0">
                <a:latin typeface="大黑体" charset="-122"/>
                <a:ea typeface="大黑体" charset="-122"/>
              </a:rPr>
              <a:t>T</a:t>
            </a:r>
            <a:r>
              <a:rPr lang="en-US" altLang="zh-CN" sz="2400" b="1" baseline="-25000" dirty="0">
                <a:latin typeface="大黑体" charset="-122"/>
                <a:ea typeface="大黑体" charset="-122"/>
              </a:rPr>
              <a:t>m</a:t>
            </a:r>
            <a:r>
              <a:rPr lang="zh-CN" altLang="en-US" sz="2400" b="1" dirty="0">
                <a:latin typeface="大黑体" charset="-122"/>
                <a:ea typeface="大黑体" charset="-122"/>
              </a:rPr>
              <a:t>为多径时延扩展的</a:t>
            </a:r>
            <a:r>
              <a:rPr lang="zh-CN" altLang="en-US" sz="2400" b="1" dirty="0">
                <a:solidFill>
                  <a:srgbClr val="FF0000"/>
                </a:solidFill>
                <a:latin typeface="大黑体" charset="-122"/>
                <a:ea typeface="大黑体" charset="-122"/>
              </a:rPr>
              <a:t>标称值</a:t>
            </a:r>
            <a:r>
              <a:rPr lang="zh-CN" altLang="en-US" sz="2400" b="1" dirty="0">
                <a:latin typeface="大黑体" charset="-122"/>
                <a:ea typeface="大黑体" charset="-122"/>
              </a:rPr>
              <a:t>。</a:t>
            </a:r>
          </a:p>
        </p:txBody>
      </p:sp>
      <p:graphicFrame>
        <p:nvGraphicFramePr>
          <p:cNvPr id="10242" name="Object 5"/>
          <p:cNvGraphicFramePr>
            <a:graphicFrameLocks noChangeAspect="1"/>
          </p:cNvGraphicFramePr>
          <p:nvPr>
            <p:extLst>
              <p:ext uri="{D42A27DB-BD31-4B8C-83A1-F6EECF244321}">
                <p14:modId xmlns:p14="http://schemas.microsoft.com/office/powerpoint/2010/main" val="2671435175"/>
              </p:ext>
            </p:extLst>
          </p:nvPr>
        </p:nvGraphicFramePr>
        <p:xfrm>
          <a:off x="3124200" y="3074751"/>
          <a:ext cx="2257425" cy="1273175"/>
        </p:xfrm>
        <a:graphic>
          <a:graphicData uri="http://schemas.openxmlformats.org/presentationml/2006/ole">
            <mc:AlternateContent xmlns:mc="http://schemas.openxmlformats.org/markup-compatibility/2006">
              <mc:Choice xmlns:v="urn:schemas-microsoft-com:vml" Requires="v">
                <p:oleObj spid="_x0000_s11758" name="Equation" r:id="rId3" imgW="990600" imgH="558800" progId="Equation.3">
                  <p:embed/>
                </p:oleObj>
              </mc:Choice>
              <mc:Fallback>
                <p:oleObj name="Equation" r:id="rId3" imgW="990600" imgH="5588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074751"/>
                        <a:ext cx="2257425"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46" name="Picture 6" descr="Image3"/>
          <p:cNvPicPr>
            <a:picLocks noChangeAspect="1" noChangeArrowheads="1"/>
          </p:cNvPicPr>
          <p:nvPr/>
        </p:nvPicPr>
        <p:blipFill>
          <a:blip r:embed="rId5" cstate="print">
            <a:lum contrast="18000"/>
            <a:extLst>
              <a:ext uri="{28A0092B-C50C-407E-A947-70E740481C1C}">
                <a14:useLocalDpi xmlns:a14="http://schemas.microsoft.com/office/drawing/2010/main" val="0"/>
              </a:ext>
            </a:extLst>
          </a:blip>
          <a:srcRect/>
          <a:stretch>
            <a:fillRect/>
          </a:stretch>
        </p:blipFill>
        <p:spPr bwMode="auto">
          <a:xfrm>
            <a:off x="5747310" y="1590626"/>
            <a:ext cx="300672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3" name="Object 7"/>
          <p:cNvGraphicFramePr>
            <a:graphicFrameLocks noChangeAspect="1"/>
          </p:cNvGraphicFramePr>
          <p:nvPr>
            <p:extLst>
              <p:ext uri="{D42A27DB-BD31-4B8C-83A1-F6EECF244321}">
                <p14:modId xmlns:p14="http://schemas.microsoft.com/office/powerpoint/2010/main" val="3847860211"/>
              </p:ext>
            </p:extLst>
          </p:nvPr>
        </p:nvGraphicFramePr>
        <p:xfrm>
          <a:off x="3373438" y="4424126"/>
          <a:ext cx="4121150" cy="1268413"/>
        </p:xfrm>
        <a:graphic>
          <a:graphicData uri="http://schemas.openxmlformats.org/presentationml/2006/ole">
            <mc:AlternateContent xmlns:mc="http://schemas.openxmlformats.org/markup-compatibility/2006">
              <mc:Choice xmlns:v="urn:schemas-microsoft-com:vml" Requires="v">
                <p:oleObj spid="_x0000_s11759" name="Equation" r:id="rId6" imgW="2476500" imgH="762000" progId="Equation.3">
                  <p:embed/>
                </p:oleObj>
              </mc:Choice>
              <mc:Fallback>
                <p:oleObj name="Equation" r:id="rId6" imgW="2476500" imgH="762000" progId="Equation.3">
                  <p:embed/>
                  <p:pic>
                    <p:nvPicPr>
                      <p:cNvPr id="0" name="Picture 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3438" y="4424126"/>
                        <a:ext cx="4121150" cy="1268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44</a:t>
            </a:fld>
            <a:endParaRPr lang="en-GB" altLang="zh-CN"/>
          </a:p>
        </p:txBody>
      </p:sp>
    </p:spTree>
    <p:extLst>
      <p:ext uri="{BB962C8B-B14F-4D97-AF65-F5344CB8AC3E}">
        <p14:creationId xmlns:p14="http://schemas.microsoft.com/office/powerpoint/2010/main" val="41123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647700" y="457200"/>
            <a:ext cx="7772400" cy="666750"/>
          </a:xfrm>
        </p:spPr>
        <p:txBody>
          <a:bodyPr/>
          <a:lstStyle/>
          <a:p>
            <a:pPr eaLnBrk="1" hangingPunct="1"/>
            <a:r>
              <a:rPr lang="zh-CN" altLang="en-US" sz="5400" b="1" dirty="0">
                <a:solidFill>
                  <a:srgbClr val="002060"/>
                </a:solidFill>
                <a:latin typeface="大黑体" charset="-122"/>
                <a:ea typeface="大黑体" charset="-122"/>
              </a:rPr>
              <a:t>全频域的相关函数</a:t>
            </a:r>
          </a:p>
        </p:txBody>
      </p:sp>
      <p:sp>
        <p:nvSpPr>
          <p:cNvPr id="11269" name="Rectangle 3"/>
          <p:cNvSpPr>
            <a:spLocks noGrp="1" noChangeArrowheads="1"/>
          </p:cNvSpPr>
          <p:nvPr>
            <p:ph type="body" idx="1"/>
          </p:nvPr>
        </p:nvSpPr>
        <p:spPr>
          <a:xfrm>
            <a:off x="647700" y="1504950"/>
            <a:ext cx="7772400" cy="2895600"/>
          </a:xfrm>
        </p:spPr>
        <p:txBody>
          <a:bodyPr/>
          <a:lstStyle/>
          <a:p>
            <a:pPr eaLnBrk="1" hangingPunct="1">
              <a:lnSpc>
                <a:spcPct val="90000"/>
              </a:lnSpc>
              <a:buClr>
                <a:srgbClr val="002060"/>
              </a:buClr>
              <a:buFont typeface="Wingdings" panose="05000000000000000000" pitchFamily="2" charset="2"/>
              <a:buChar char="l"/>
            </a:pPr>
            <a:r>
              <a:rPr lang="zh-CN" altLang="en-US" sz="2400" b="1" dirty="0">
                <a:ea typeface="大黑体" charset="-122"/>
              </a:rPr>
              <a:t>再求全频域，即</a:t>
            </a:r>
            <a:r>
              <a:rPr lang="zh-CN" altLang="en-US" sz="2400" b="1" dirty="0">
                <a:ea typeface="大黑体" charset="-122"/>
                <a:sym typeface="Symbol" panose="05050102010706020507" pitchFamily="18" charset="2"/>
              </a:rPr>
              <a:t>频率传递</a:t>
            </a:r>
            <a:r>
              <a:rPr lang="en-US" altLang="zh-CN" sz="2400" b="1" dirty="0">
                <a:ea typeface="大黑体" charset="-122"/>
                <a:sym typeface="Symbol" panose="05050102010706020507" pitchFamily="18" charset="2"/>
              </a:rPr>
              <a:t>/</a:t>
            </a:r>
            <a:r>
              <a:rPr lang="zh-CN" altLang="en-US" sz="2400" b="1" dirty="0">
                <a:ea typeface="大黑体" charset="-122"/>
                <a:sym typeface="Symbol" panose="05050102010706020507" pitchFamily="18" charset="2"/>
              </a:rPr>
              <a:t>多普勒扩展函数</a:t>
            </a:r>
            <a:r>
              <a:rPr lang="en-US" altLang="zh-CN" sz="2400" b="1" dirty="0">
                <a:ea typeface="大黑体" charset="-122"/>
                <a:sym typeface="Symbol" panose="05050102010706020507" pitchFamily="18" charset="2"/>
              </a:rPr>
              <a:t>H(f, )</a:t>
            </a:r>
            <a:r>
              <a:rPr lang="zh-CN" altLang="en-US" sz="2400" b="1" dirty="0">
                <a:ea typeface="大黑体" charset="-122"/>
              </a:rPr>
              <a:t>的自相关函数：</a:t>
            </a:r>
          </a:p>
          <a:p>
            <a:pPr eaLnBrk="1" hangingPunct="1">
              <a:lnSpc>
                <a:spcPct val="90000"/>
              </a:lnSpc>
              <a:buClr>
                <a:srgbClr val="002060"/>
              </a:buClr>
              <a:buFontTx/>
              <a:buNone/>
            </a:pPr>
            <a:r>
              <a:rPr lang="zh-CN" altLang="en-US" sz="2400" b="1" dirty="0">
                <a:ea typeface="大黑体" charset="-122"/>
              </a:rPr>
              <a:t>	</a:t>
            </a:r>
          </a:p>
          <a:p>
            <a:pPr eaLnBrk="1" hangingPunct="1">
              <a:lnSpc>
                <a:spcPct val="90000"/>
              </a:lnSpc>
              <a:buClr>
                <a:srgbClr val="002060"/>
              </a:buClr>
              <a:buFontTx/>
              <a:buNone/>
            </a:pPr>
            <a:endParaRPr lang="zh-CN" altLang="en-US" sz="2400" b="1" dirty="0">
              <a:latin typeface="大黑体" charset="-122"/>
              <a:ea typeface="大黑体" charset="-122"/>
            </a:endParaRPr>
          </a:p>
          <a:p>
            <a:pPr eaLnBrk="1" hangingPunct="1">
              <a:lnSpc>
                <a:spcPct val="90000"/>
              </a:lnSpc>
              <a:buClr>
                <a:srgbClr val="002060"/>
              </a:buClr>
            </a:pPr>
            <a:endParaRPr lang="zh-CN" altLang="en-US" sz="24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其中：</a:t>
            </a:r>
          </a:p>
          <a:p>
            <a:pPr eaLnBrk="1" hangingPunct="1">
              <a:lnSpc>
                <a:spcPct val="90000"/>
              </a:lnSpc>
              <a:buClr>
                <a:srgbClr val="002060"/>
              </a:buClr>
            </a:pPr>
            <a:endParaRPr lang="zh-CN" altLang="en-US" sz="24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以上也用了两点假定：</a:t>
            </a:r>
          </a:p>
          <a:p>
            <a:pPr eaLnBrk="1" hangingPunct="1">
              <a:lnSpc>
                <a:spcPct val="90000"/>
              </a:lnSpc>
              <a:buFontTx/>
              <a:buNone/>
            </a:pPr>
            <a:r>
              <a:rPr lang="zh-CN" altLang="en-US" sz="2400" b="1" dirty="0">
                <a:latin typeface="大黑体" charset="-122"/>
                <a:ea typeface="大黑体" charset="-122"/>
              </a:rPr>
              <a:t>	－信道的冲激响应</a:t>
            </a:r>
            <a:r>
              <a:rPr lang="en-US" altLang="zh-CN" sz="2400" b="1" dirty="0">
                <a:ea typeface="大黑体" charset="-122"/>
              </a:rPr>
              <a:t>h(</a:t>
            </a:r>
            <a:r>
              <a:rPr lang="en-US" altLang="zh-CN" sz="2400" b="1" dirty="0">
                <a:ea typeface="大黑体" charset="-122"/>
                <a:sym typeface="Symbol" panose="05050102010706020507" pitchFamily="18" charset="2"/>
              </a:rPr>
              <a:t>,t)</a:t>
            </a:r>
            <a:r>
              <a:rPr lang="zh-CN" altLang="en-US" sz="2400" b="1" dirty="0">
                <a:ea typeface="大黑体" charset="-122"/>
                <a:sym typeface="Symbol" panose="05050102010706020507" pitchFamily="18" charset="2"/>
              </a:rPr>
              <a:t>是广义平稳的随机过程；</a:t>
            </a:r>
          </a:p>
          <a:p>
            <a:pPr eaLnBrk="1" hangingPunct="1">
              <a:lnSpc>
                <a:spcPct val="90000"/>
              </a:lnSpc>
              <a:buFontTx/>
              <a:buNone/>
            </a:pPr>
            <a:r>
              <a:rPr lang="zh-CN" altLang="en-US" sz="2400" b="1" dirty="0">
                <a:ea typeface="大黑体" charset="-122"/>
                <a:sym typeface="Symbol" panose="05050102010706020507" pitchFamily="18" charset="2"/>
              </a:rPr>
              <a:t>	－对任意 </a:t>
            </a:r>
            <a:r>
              <a:rPr lang="en-US" altLang="zh-CN" sz="2400" b="1" dirty="0">
                <a:ea typeface="大黑体" charset="-122"/>
                <a:sym typeface="Symbol" panose="05050102010706020507" pitchFamily="18" charset="2"/>
              </a:rPr>
              <a:t>t </a:t>
            </a:r>
            <a:r>
              <a:rPr lang="zh-CN" altLang="en-US" sz="2400" b="1" dirty="0">
                <a:ea typeface="大黑体" charset="-122"/>
                <a:sym typeface="Symbol" panose="05050102010706020507" pitchFamily="18" charset="2"/>
              </a:rPr>
              <a:t>及</a:t>
            </a:r>
            <a:r>
              <a:rPr lang="en-US" altLang="zh-CN" sz="2400" b="1" baseline="-25000" dirty="0">
                <a:ea typeface="大黑体" charset="-122"/>
                <a:sym typeface="Symbol" panose="05050102010706020507" pitchFamily="18" charset="2"/>
              </a:rPr>
              <a:t>1</a:t>
            </a:r>
            <a:r>
              <a:rPr lang="en-US" altLang="zh-CN" sz="2400" b="1" dirty="0">
                <a:ea typeface="大黑体" charset="-122"/>
                <a:sym typeface="Symbol" panose="05050102010706020507" pitchFamily="18" charset="2"/>
              </a:rPr>
              <a:t>  </a:t>
            </a:r>
            <a:r>
              <a:rPr lang="en-US" altLang="zh-CN" sz="2400" b="1" baseline="-25000" dirty="0">
                <a:ea typeface="大黑体" charset="-122"/>
                <a:sym typeface="Symbol" panose="05050102010706020507" pitchFamily="18" charset="2"/>
              </a:rPr>
              <a:t>2</a:t>
            </a:r>
            <a:r>
              <a:rPr lang="zh-CN" altLang="en-US" sz="2400" b="1" dirty="0">
                <a:ea typeface="大黑体" charset="-122"/>
                <a:sym typeface="Symbol" panose="05050102010706020507" pitchFamily="18" charset="2"/>
              </a:rPr>
              <a:t>， </a:t>
            </a:r>
            <a:r>
              <a:rPr lang="en-US" altLang="zh-CN" sz="2400" b="1" dirty="0">
                <a:ea typeface="大黑体" charset="-122"/>
              </a:rPr>
              <a:t>h(</a:t>
            </a:r>
            <a:r>
              <a:rPr lang="en-US" altLang="zh-CN" sz="2400" b="1" dirty="0">
                <a:ea typeface="大黑体" charset="-122"/>
                <a:sym typeface="Symbol" panose="05050102010706020507" pitchFamily="18" charset="2"/>
              </a:rPr>
              <a:t></a:t>
            </a:r>
            <a:r>
              <a:rPr lang="en-US" altLang="zh-CN" sz="2400" b="1" baseline="-25000" dirty="0">
                <a:ea typeface="大黑体" charset="-122"/>
                <a:sym typeface="Symbol" panose="05050102010706020507" pitchFamily="18" charset="2"/>
              </a:rPr>
              <a:t>1</a:t>
            </a:r>
            <a:r>
              <a:rPr lang="en-US" altLang="zh-CN" sz="2400" b="1" dirty="0">
                <a:ea typeface="大黑体" charset="-122"/>
                <a:sym typeface="Symbol" panose="05050102010706020507" pitchFamily="18" charset="2"/>
              </a:rPr>
              <a:t>,t)</a:t>
            </a:r>
            <a:r>
              <a:rPr lang="zh-CN" altLang="en-US" sz="2400" b="1" dirty="0">
                <a:ea typeface="大黑体" charset="-122"/>
                <a:sym typeface="Symbol" panose="05050102010706020507" pitchFamily="18" charset="2"/>
              </a:rPr>
              <a:t>和</a:t>
            </a:r>
            <a:r>
              <a:rPr lang="en-US" altLang="zh-CN" sz="2400" b="1" dirty="0">
                <a:ea typeface="大黑体" charset="-122"/>
              </a:rPr>
              <a:t>h(</a:t>
            </a:r>
            <a:r>
              <a:rPr lang="en-US" altLang="zh-CN" sz="2400" b="1" dirty="0">
                <a:ea typeface="大黑体" charset="-122"/>
                <a:sym typeface="Symbol" panose="05050102010706020507" pitchFamily="18" charset="2"/>
              </a:rPr>
              <a:t></a:t>
            </a:r>
            <a:r>
              <a:rPr lang="en-US" altLang="zh-CN" sz="2400" b="1" baseline="-25000" dirty="0">
                <a:ea typeface="大黑体" charset="-122"/>
                <a:sym typeface="Symbol" panose="05050102010706020507" pitchFamily="18" charset="2"/>
              </a:rPr>
              <a:t>2</a:t>
            </a:r>
            <a:r>
              <a:rPr lang="en-US" altLang="zh-CN" sz="2400" b="1" dirty="0">
                <a:ea typeface="大黑体" charset="-122"/>
                <a:sym typeface="Symbol" panose="05050102010706020507" pitchFamily="18" charset="2"/>
              </a:rPr>
              <a:t>,t)</a:t>
            </a:r>
            <a:r>
              <a:rPr lang="zh-CN" altLang="en-US" sz="2400" b="1" dirty="0">
                <a:ea typeface="大黑体" charset="-122"/>
                <a:sym typeface="Symbol" panose="05050102010706020507" pitchFamily="18" charset="2"/>
              </a:rPr>
              <a:t>是不相关的。</a:t>
            </a:r>
          </a:p>
          <a:p>
            <a:pPr eaLnBrk="1" hangingPunct="1">
              <a:lnSpc>
                <a:spcPct val="90000"/>
              </a:lnSpc>
              <a:buFontTx/>
              <a:buNone/>
            </a:pPr>
            <a:r>
              <a:rPr lang="zh-CN" altLang="en-US" sz="2400" b="1" dirty="0">
                <a:ea typeface="大黑体" charset="-122"/>
                <a:sym typeface="Symbol" panose="05050102010706020507" pitchFamily="18" charset="2"/>
              </a:rPr>
              <a:t>	</a:t>
            </a:r>
            <a:r>
              <a:rPr lang="zh-CN" altLang="en-US" sz="2400" b="1" dirty="0">
                <a:latin typeface="大黑体" charset="-122"/>
                <a:ea typeface="大黑体" charset="-122"/>
              </a:rPr>
              <a:t>	</a:t>
            </a:r>
          </a:p>
        </p:txBody>
      </p:sp>
      <p:graphicFrame>
        <p:nvGraphicFramePr>
          <p:cNvPr id="11266" name="Object 4"/>
          <p:cNvGraphicFramePr>
            <a:graphicFrameLocks noChangeAspect="1"/>
          </p:cNvGraphicFramePr>
          <p:nvPr/>
        </p:nvGraphicFramePr>
        <p:xfrm>
          <a:off x="2089150" y="2178050"/>
          <a:ext cx="5283200" cy="1320800"/>
        </p:xfrm>
        <a:graphic>
          <a:graphicData uri="http://schemas.openxmlformats.org/presentationml/2006/ole">
            <mc:AlternateContent xmlns:mc="http://schemas.openxmlformats.org/markup-compatibility/2006">
              <mc:Choice xmlns:v="urn:schemas-microsoft-com:vml" Requires="v">
                <p:oleObj spid="_x0000_s12782" name="Equation" r:id="rId3" imgW="2540000" imgH="635000" progId="Equation.3">
                  <p:embed/>
                </p:oleObj>
              </mc:Choice>
              <mc:Fallback>
                <p:oleObj name="Equation" r:id="rId3" imgW="2540000" imgH="6350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178050"/>
                        <a:ext cx="5283200" cy="132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5"/>
          <p:cNvGraphicFramePr>
            <a:graphicFrameLocks noChangeAspect="1"/>
          </p:cNvGraphicFramePr>
          <p:nvPr>
            <p:extLst>
              <p:ext uri="{D42A27DB-BD31-4B8C-83A1-F6EECF244321}">
                <p14:modId xmlns:p14="http://schemas.microsoft.com/office/powerpoint/2010/main" val="1771817507"/>
              </p:ext>
            </p:extLst>
          </p:nvPr>
        </p:nvGraphicFramePr>
        <p:xfrm>
          <a:off x="2252122" y="3498850"/>
          <a:ext cx="4816475" cy="1028700"/>
        </p:xfrm>
        <a:graphic>
          <a:graphicData uri="http://schemas.openxmlformats.org/presentationml/2006/ole">
            <mc:AlternateContent xmlns:mc="http://schemas.openxmlformats.org/markup-compatibility/2006">
              <mc:Choice xmlns:v="urn:schemas-microsoft-com:vml" Requires="v">
                <p:oleObj spid="_x0000_s12783" name="Equation" r:id="rId5" imgW="2197100" imgH="469900" progId="Equation.3">
                  <p:embed/>
                </p:oleObj>
              </mc:Choice>
              <mc:Fallback>
                <p:oleObj name="Equation" r:id="rId5" imgW="2197100" imgH="4699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2122" y="3498850"/>
                        <a:ext cx="4816475"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45</a:t>
            </a:fld>
            <a:endParaRPr lang="en-GB" altLang="zh-CN"/>
          </a:p>
        </p:txBody>
      </p:sp>
    </p:spTree>
    <p:extLst>
      <p:ext uri="{BB962C8B-B14F-4D97-AF65-F5344CB8AC3E}">
        <p14:creationId xmlns:p14="http://schemas.microsoft.com/office/powerpoint/2010/main" val="181002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588524" y="636756"/>
            <a:ext cx="7772400" cy="666750"/>
          </a:xfrm>
        </p:spPr>
        <p:txBody>
          <a:bodyPr/>
          <a:lstStyle/>
          <a:p>
            <a:pPr eaLnBrk="1" hangingPunct="1"/>
            <a:r>
              <a:rPr lang="zh-CN" altLang="en-US" sz="5400" b="1" dirty="0">
                <a:solidFill>
                  <a:srgbClr val="002060"/>
                </a:solidFill>
                <a:latin typeface="大黑体" charset="-122"/>
                <a:ea typeface="大黑体" charset="-122"/>
              </a:rPr>
              <a:t>全频域的相关函数（续）</a:t>
            </a:r>
          </a:p>
        </p:txBody>
      </p:sp>
      <p:sp>
        <p:nvSpPr>
          <p:cNvPr id="12293" name="Rectangle 3"/>
          <p:cNvSpPr>
            <a:spLocks noGrp="1" noChangeArrowheads="1"/>
          </p:cNvSpPr>
          <p:nvPr>
            <p:ph type="body" idx="1"/>
          </p:nvPr>
        </p:nvSpPr>
        <p:spPr>
          <a:xfrm>
            <a:off x="531374" y="1589256"/>
            <a:ext cx="4800600" cy="2895600"/>
          </a:xfrm>
        </p:spPr>
        <p:txBody>
          <a:bodyPr/>
          <a:lstStyle/>
          <a:p>
            <a:pPr eaLnBrk="1" hangingPunct="1">
              <a:lnSpc>
                <a:spcPct val="90000"/>
              </a:lnSpc>
              <a:buClr>
                <a:srgbClr val="002060"/>
              </a:buClr>
              <a:buFont typeface="Wingdings" panose="05000000000000000000" pitchFamily="2" charset="2"/>
              <a:buChar char="l"/>
            </a:pPr>
            <a:r>
              <a:rPr lang="zh-CN" altLang="en-US" sz="2400" b="1" dirty="0">
                <a:ea typeface="大黑体" charset="-122"/>
              </a:rPr>
              <a:t>令：</a:t>
            </a:r>
            <a:r>
              <a:rPr lang="zh-CN" altLang="en-US" sz="2400" b="1" dirty="0">
                <a:ea typeface="大黑体" charset="-122"/>
                <a:sym typeface="Symbol" panose="05050102010706020507" pitchFamily="18" charset="2"/>
              </a:rPr>
              <a:t></a:t>
            </a:r>
            <a:r>
              <a:rPr lang="en-US" altLang="zh-CN" sz="2400" b="1" dirty="0">
                <a:ea typeface="大黑体" charset="-122"/>
                <a:sym typeface="Symbol" panose="05050102010706020507" pitchFamily="18" charset="2"/>
              </a:rPr>
              <a:t>f = 0</a:t>
            </a:r>
            <a:r>
              <a:rPr lang="zh-CN" altLang="en-US" sz="2400" b="1" dirty="0">
                <a:ea typeface="大黑体" charset="-122"/>
                <a:sym typeface="Symbol" panose="05050102010706020507" pitchFamily="18" charset="2"/>
              </a:rPr>
              <a:t>，</a:t>
            </a:r>
            <a:r>
              <a:rPr lang="en-US" altLang="zh-CN" sz="2400" b="1" baseline="-25000" dirty="0">
                <a:ea typeface="大黑体" charset="-122"/>
                <a:sym typeface="Symbol" panose="05050102010706020507" pitchFamily="18" charset="2"/>
              </a:rPr>
              <a:t>H</a:t>
            </a:r>
            <a:r>
              <a:rPr lang="en-US" altLang="zh-CN" sz="2400" b="1" dirty="0">
                <a:ea typeface="大黑体" charset="-122"/>
                <a:sym typeface="Symbol" panose="05050102010706020507" pitchFamily="18" charset="2"/>
              </a:rPr>
              <a:t>(0,) = </a:t>
            </a:r>
            <a:r>
              <a:rPr lang="en-US" altLang="zh-CN" sz="2400" b="1" baseline="-25000" dirty="0">
                <a:ea typeface="大黑体" charset="-122"/>
                <a:sym typeface="Symbol" panose="05050102010706020507" pitchFamily="18" charset="2"/>
              </a:rPr>
              <a:t>H</a:t>
            </a:r>
            <a:r>
              <a:rPr lang="en-US" altLang="zh-CN" sz="2400" b="1" dirty="0">
                <a:ea typeface="大黑体" charset="-122"/>
                <a:sym typeface="Symbol" panose="05050102010706020507" pitchFamily="18" charset="2"/>
              </a:rPr>
              <a:t>()</a:t>
            </a:r>
            <a:r>
              <a:rPr lang="zh-CN" altLang="en-US" sz="2400" b="1" dirty="0">
                <a:ea typeface="大黑体" charset="-122"/>
                <a:sym typeface="Symbol" panose="05050102010706020507" pitchFamily="18" charset="2"/>
              </a:rPr>
              <a:t>就是信道由于时变引起的多普勒功率谱。</a:t>
            </a:r>
            <a:endParaRPr lang="zh-CN" altLang="en-US" sz="2400" b="1" dirty="0">
              <a:ea typeface="大黑体" charset="-122"/>
            </a:endParaRPr>
          </a:p>
          <a:p>
            <a:pPr eaLnBrk="1" hangingPunct="1">
              <a:lnSpc>
                <a:spcPct val="90000"/>
              </a:lnSpc>
              <a:buClr>
                <a:srgbClr val="002060"/>
              </a:buClr>
              <a:buFontTx/>
              <a:buNone/>
            </a:pPr>
            <a:r>
              <a:rPr lang="zh-CN" altLang="en-US" sz="2400" b="1" dirty="0">
                <a:ea typeface="大黑体" charset="-122"/>
              </a:rPr>
              <a:t>	</a:t>
            </a:r>
          </a:p>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平均多普勒频移</a:t>
            </a:r>
          </a:p>
          <a:p>
            <a:pPr eaLnBrk="1" hangingPunct="1">
              <a:lnSpc>
                <a:spcPct val="90000"/>
              </a:lnSpc>
              <a:buClr>
                <a:srgbClr val="002060"/>
              </a:buClr>
              <a:buFontTx/>
              <a:buNone/>
            </a:pPr>
            <a:endParaRPr lang="zh-CN" altLang="en-US" sz="2400" b="1" dirty="0">
              <a:latin typeface="大黑体" charset="-122"/>
              <a:ea typeface="大黑体" charset="-122"/>
            </a:endParaRPr>
          </a:p>
          <a:p>
            <a:pPr eaLnBrk="1" hangingPunct="1">
              <a:lnSpc>
                <a:spcPct val="90000"/>
              </a:lnSpc>
              <a:buClr>
                <a:srgbClr val="002060"/>
              </a:buClr>
              <a:buFontTx/>
              <a:buNone/>
            </a:pPr>
            <a:endParaRPr lang="zh-CN" altLang="en-US" sz="24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均方根多普勒扩展</a:t>
            </a:r>
          </a:p>
          <a:p>
            <a:pPr eaLnBrk="1" hangingPunct="1">
              <a:lnSpc>
                <a:spcPct val="90000"/>
              </a:lnSpc>
              <a:buFontTx/>
              <a:buNone/>
            </a:pPr>
            <a:endParaRPr lang="zh-CN" altLang="en-US" sz="2400" b="1" dirty="0">
              <a:latin typeface="大黑体" charset="-122"/>
              <a:ea typeface="大黑体" charset="-122"/>
            </a:endParaRPr>
          </a:p>
          <a:p>
            <a:pPr eaLnBrk="1" hangingPunct="1">
              <a:lnSpc>
                <a:spcPct val="90000"/>
              </a:lnSpc>
              <a:buFontTx/>
              <a:buNone/>
            </a:pPr>
            <a:r>
              <a:rPr lang="zh-CN" altLang="en-US" sz="2400" b="1" dirty="0">
                <a:latin typeface="大黑体" charset="-122"/>
                <a:ea typeface="大黑体" charset="-122"/>
              </a:rPr>
              <a:t>  其中</a:t>
            </a:r>
            <a:r>
              <a:rPr lang="en-US" altLang="zh-CN" sz="2400" b="1" dirty="0" err="1">
                <a:latin typeface="大黑体" charset="-122"/>
                <a:ea typeface="大黑体" charset="-122"/>
              </a:rPr>
              <a:t>B</a:t>
            </a:r>
            <a:r>
              <a:rPr lang="en-US" altLang="zh-CN" sz="2400" b="1" baseline="-25000" dirty="0" err="1">
                <a:latin typeface="大黑体" charset="-122"/>
                <a:ea typeface="大黑体" charset="-122"/>
              </a:rPr>
              <a:t>d</a:t>
            </a:r>
            <a:r>
              <a:rPr lang="zh-CN" altLang="en-US" sz="2400" b="1" dirty="0">
                <a:latin typeface="大黑体" charset="-122"/>
                <a:ea typeface="大黑体" charset="-122"/>
              </a:rPr>
              <a:t>多普勒扩展的标称值。</a:t>
            </a:r>
          </a:p>
        </p:txBody>
      </p:sp>
      <p:graphicFrame>
        <p:nvGraphicFramePr>
          <p:cNvPr id="12290" name="Object 4"/>
          <p:cNvGraphicFramePr>
            <a:graphicFrameLocks noChangeAspect="1"/>
          </p:cNvGraphicFramePr>
          <p:nvPr>
            <p:extLst>
              <p:ext uri="{D42A27DB-BD31-4B8C-83A1-F6EECF244321}">
                <p14:modId xmlns:p14="http://schemas.microsoft.com/office/powerpoint/2010/main" val="119548172"/>
              </p:ext>
            </p:extLst>
          </p:nvPr>
        </p:nvGraphicFramePr>
        <p:xfrm>
          <a:off x="3536207" y="2934984"/>
          <a:ext cx="2430463" cy="1160362"/>
        </p:xfrm>
        <a:graphic>
          <a:graphicData uri="http://schemas.openxmlformats.org/presentationml/2006/ole">
            <mc:AlternateContent xmlns:mc="http://schemas.openxmlformats.org/markup-compatibility/2006">
              <mc:Choice xmlns:v="urn:schemas-microsoft-com:vml" Requires="v">
                <p:oleObj spid="_x0000_s13806" name="Equation" r:id="rId4" imgW="1066800" imgH="558800" progId="Equation.3">
                  <p:embed/>
                </p:oleObj>
              </mc:Choice>
              <mc:Fallback>
                <p:oleObj name="Equation" r:id="rId4" imgW="1066800" imgH="558800" progId="Equation.3">
                  <p:embed/>
                  <p:pic>
                    <p:nvPicPr>
                      <p:cNvPr id="0" name="Picture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207" y="2934984"/>
                        <a:ext cx="2430463" cy="1160362"/>
                      </a:xfrm>
                      <a:prstGeom prst="rect">
                        <a:avLst/>
                      </a:prstGeom>
                      <a:noFill/>
                    </p:spPr>
                  </p:pic>
                </p:oleObj>
              </mc:Fallback>
            </mc:AlternateContent>
          </a:graphicData>
        </a:graphic>
      </p:graphicFrame>
      <p:graphicFrame>
        <p:nvGraphicFramePr>
          <p:cNvPr id="12291" name="Object 6"/>
          <p:cNvGraphicFramePr>
            <a:graphicFrameLocks noChangeAspect="1"/>
          </p:cNvGraphicFramePr>
          <p:nvPr>
            <p:extLst>
              <p:ext uri="{D42A27DB-BD31-4B8C-83A1-F6EECF244321}">
                <p14:modId xmlns:p14="http://schemas.microsoft.com/office/powerpoint/2010/main" val="1124304901"/>
              </p:ext>
            </p:extLst>
          </p:nvPr>
        </p:nvGraphicFramePr>
        <p:xfrm>
          <a:off x="3800526" y="4302933"/>
          <a:ext cx="4332287" cy="1261287"/>
        </p:xfrm>
        <a:graphic>
          <a:graphicData uri="http://schemas.openxmlformats.org/presentationml/2006/ole">
            <mc:AlternateContent xmlns:mc="http://schemas.openxmlformats.org/markup-compatibility/2006">
              <mc:Choice xmlns:v="urn:schemas-microsoft-com:vml" Requires="v">
                <p:oleObj spid="_x0000_s13807" name="Equation" r:id="rId6" imgW="2603500" imgH="762000" progId="Equation.3">
                  <p:embed/>
                </p:oleObj>
              </mc:Choice>
              <mc:Fallback>
                <p:oleObj name="Equation" r:id="rId6" imgW="2603500" imgH="762000" progId="Equation.3">
                  <p:embed/>
                  <p:pic>
                    <p:nvPicPr>
                      <p:cNvPr id="0" name="Picture 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0526" y="4302933"/>
                        <a:ext cx="4332287" cy="1261287"/>
                      </a:xfrm>
                      <a:prstGeom prst="rect">
                        <a:avLst/>
                      </a:prstGeom>
                      <a:noFill/>
                    </p:spPr>
                  </p:pic>
                </p:oleObj>
              </mc:Fallback>
            </mc:AlternateContent>
          </a:graphicData>
        </a:graphic>
      </p:graphicFrame>
      <p:pic>
        <p:nvPicPr>
          <p:cNvPr id="12294" name="Picture 7" descr="Image6"/>
          <p:cNvPicPr>
            <a:picLocks noChangeAspect="1" noChangeArrowheads="1"/>
          </p:cNvPicPr>
          <p:nvPr/>
        </p:nvPicPr>
        <p:blipFill>
          <a:blip r:embed="rId8" cstate="print">
            <a:lum contrast="24000"/>
            <a:extLst>
              <a:ext uri="{28A0092B-C50C-407E-A947-70E740481C1C}">
                <a14:useLocalDpi xmlns:a14="http://schemas.microsoft.com/office/drawing/2010/main" val="0"/>
              </a:ext>
            </a:extLst>
          </a:blip>
          <a:srcRect/>
          <a:stretch>
            <a:fillRect/>
          </a:stretch>
        </p:blipFill>
        <p:spPr bwMode="auto">
          <a:xfrm>
            <a:off x="5983940" y="1356641"/>
            <a:ext cx="2837331" cy="197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46</a:t>
            </a:fld>
            <a:endParaRPr lang="en-GB" altLang="zh-CN"/>
          </a:p>
        </p:txBody>
      </p:sp>
    </p:spTree>
    <p:extLst>
      <p:ext uri="{BB962C8B-B14F-4D97-AF65-F5344CB8AC3E}">
        <p14:creationId xmlns:p14="http://schemas.microsoft.com/office/powerpoint/2010/main" val="3959335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92462" y="585788"/>
            <a:ext cx="7772400" cy="666750"/>
          </a:xfrm>
        </p:spPr>
        <p:txBody>
          <a:bodyPr/>
          <a:lstStyle/>
          <a:p>
            <a:pPr eaLnBrk="1" hangingPunct="1"/>
            <a:r>
              <a:rPr lang="zh-CN" altLang="en-US" sz="5400" b="1" dirty="0">
                <a:solidFill>
                  <a:srgbClr val="002060"/>
                </a:solidFill>
                <a:latin typeface="大黑体" charset="-122"/>
                <a:ea typeface="大黑体" charset="-122"/>
              </a:rPr>
              <a:t>频率</a:t>
            </a:r>
            <a:r>
              <a:rPr lang="en-US" altLang="zh-CN" sz="5400" b="1" dirty="0">
                <a:solidFill>
                  <a:srgbClr val="002060"/>
                </a:solidFill>
                <a:latin typeface="大黑体" charset="-122"/>
                <a:ea typeface="大黑体" charset="-122"/>
              </a:rPr>
              <a:t>-</a:t>
            </a:r>
            <a:r>
              <a:rPr lang="zh-CN" altLang="en-US" sz="5400" b="1" dirty="0">
                <a:solidFill>
                  <a:srgbClr val="002060"/>
                </a:solidFill>
                <a:latin typeface="大黑体" charset="-122"/>
                <a:ea typeface="大黑体" charset="-122"/>
              </a:rPr>
              <a:t>时间相关函数</a:t>
            </a:r>
          </a:p>
        </p:txBody>
      </p:sp>
      <p:sp>
        <p:nvSpPr>
          <p:cNvPr id="13317" name="Rectangle 3"/>
          <p:cNvSpPr>
            <a:spLocks noGrp="1" noChangeArrowheads="1"/>
          </p:cNvSpPr>
          <p:nvPr>
            <p:ph type="body" idx="1"/>
          </p:nvPr>
        </p:nvSpPr>
        <p:spPr>
          <a:xfrm>
            <a:off x="647700" y="1504950"/>
            <a:ext cx="7772400" cy="2895600"/>
          </a:xfrm>
        </p:spPr>
        <p:txBody>
          <a:bodyPr/>
          <a:lstStyle/>
          <a:p>
            <a:pPr eaLnBrk="1" hangingPunct="1">
              <a:lnSpc>
                <a:spcPct val="90000"/>
              </a:lnSpc>
              <a:buClr>
                <a:srgbClr val="002060"/>
              </a:buClr>
              <a:buFont typeface="Wingdings" panose="05000000000000000000" pitchFamily="2" charset="2"/>
              <a:buChar char="l"/>
            </a:pPr>
            <a:r>
              <a:rPr lang="zh-CN" altLang="en-US" sz="2400" b="1" dirty="0">
                <a:ea typeface="大黑体" charset="-122"/>
              </a:rPr>
              <a:t>考虑</a:t>
            </a:r>
            <a:r>
              <a:rPr lang="zh-CN" altLang="en-US" sz="2400" b="1" dirty="0">
                <a:ea typeface="大黑体" charset="-122"/>
                <a:sym typeface="Symbol" panose="05050102010706020507" pitchFamily="18" charset="2"/>
              </a:rPr>
              <a:t>时变的频率传递函数</a:t>
            </a:r>
            <a:r>
              <a:rPr lang="en-US" altLang="zh-CN" sz="2400" b="1" dirty="0">
                <a:ea typeface="大黑体" charset="-122"/>
                <a:sym typeface="Symbol" panose="05050102010706020507" pitchFamily="18" charset="2"/>
              </a:rPr>
              <a:t>H(</a:t>
            </a:r>
            <a:r>
              <a:rPr lang="en-US" altLang="zh-CN" sz="2400" b="1" dirty="0" err="1">
                <a:ea typeface="大黑体" charset="-122"/>
                <a:sym typeface="Symbol" panose="05050102010706020507" pitchFamily="18" charset="2"/>
              </a:rPr>
              <a:t>f,t</a:t>
            </a:r>
            <a:r>
              <a:rPr lang="en-US" altLang="zh-CN" sz="2400" b="1" dirty="0">
                <a:ea typeface="大黑体" charset="-122"/>
                <a:sym typeface="Symbol" panose="05050102010706020507" pitchFamily="18" charset="2"/>
              </a:rPr>
              <a:t>)</a:t>
            </a:r>
            <a:r>
              <a:rPr lang="zh-CN" altLang="en-US" sz="2400" b="1" dirty="0">
                <a:ea typeface="大黑体" charset="-122"/>
                <a:sym typeface="Symbol" panose="05050102010706020507" pitchFamily="18" charset="2"/>
              </a:rPr>
              <a:t>的相关函数</a:t>
            </a:r>
          </a:p>
          <a:p>
            <a:pPr eaLnBrk="1" hangingPunct="1">
              <a:lnSpc>
                <a:spcPct val="90000"/>
              </a:lnSpc>
              <a:buClr>
                <a:srgbClr val="002060"/>
              </a:buClr>
              <a:buFontTx/>
              <a:buNone/>
            </a:pPr>
            <a:endParaRPr lang="zh-CN" altLang="en-US" sz="2400" b="1" dirty="0">
              <a:ea typeface="大黑体" charset="-122"/>
            </a:endParaRPr>
          </a:p>
          <a:p>
            <a:pPr eaLnBrk="1" hangingPunct="1">
              <a:lnSpc>
                <a:spcPct val="90000"/>
              </a:lnSpc>
              <a:buClr>
                <a:srgbClr val="002060"/>
              </a:buClr>
              <a:buFontTx/>
              <a:buNone/>
            </a:pPr>
            <a:r>
              <a:rPr lang="zh-CN" altLang="en-US" sz="2400" b="1" dirty="0">
                <a:ea typeface="大黑体" charset="-122"/>
              </a:rPr>
              <a:t>	</a:t>
            </a:r>
          </a:p>
          <a:p>
            <a:pPr eaLnBrk="1" hangingPunct="1">
              <a:lnSpc>
                <a:spcPct val="90000"/>
              </a:lnSpc>
              <a:buClr>
                <a:srgbClr val="002060"/>
              </a:buClr>
              <a:buFontTx/>
              <a:buNone/>
            </a:pPr>
            <a:endParaRPr lang="zh-CN" altLang="en-US" sz="2400" b="1" dirty="0">
              <a:latin typeface="大黑体" charset="-122"/>
              <a:ea typeface="大黑体" charset="-122"/>
            </a:endParaRPr>
          </a:p>
          <a:p>
            <a:pPr eaLnBrk="1" hangingPunct="1">
              <a:lnSpc>
                <a:spcPct val="90000"/>
              </a:lnSpc>
              <a:buClr>
                <a:srgbClr val="002060"/>
              </a:buClr>
            </a:pPr>
            <a:endParaRPr lang="zh-CN" altLang="en-US" sz="24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其中：           为信道的频率</a:t>
            </a:r>
            <a:r>
              <a:rPr lang="en-US" altLang="zh-CN" sz="2400" b="1" dirty="0">
                <a:latin typeface="大黑体" charset="-122"/>
                <a:ea typeface="大黑体" charset="-122"/>
              </a:rPr>
              <a:t>-</a:t>
            </a:r>
            <a:r>
              <a:rPr lang="zh-CN" altLang="en-US" sz="2400" b="1" dirty="0">
                <a:latin typeface="大黑体" charset="-122"/>
                <a:ea typeface="大黑体" charset="-122"/>
              </a:rPr>
              <a:t>时间相关函数。</a:t>
            </a:r>
            <a:endParaRPr lang="en-US" altLang="zh-CN" sz="24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endParaRPr lang="zh-CN" altLang="en-US" sz="24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以上用了两点假定：</a:t>
            </a:r>
          </a:p>
          <a:p>
            <a:pPr eaLnBrk="1" hangingPunct="1">
              <a:lnSpc>
                <a:spcPct val="90000"/>
              </a:lnSpc>
              <a:buFontTx/>
              <a:buNone/>
            </a:pPr>
            <a:r>
              <a:rPr lang="zh-CN" altLang="en-US" sz="2400" b="1" dirty="0">
                <a:latin typeface="大黑体" charset="-122"/>
                <a:ea typeface="大黑体" charset="-122"/>
              </a:rPr>
              <a:t>	－信道的冲激响应</a:t>
            </a:r>
            <a:r>
              <a:rPr lang="en-US" altLang="zh-CN" sz="2400" b="1" dirty="0">
                <a:ea typeface="大黑体" charset="-122"/>
              </a:rPr>
              <a:t>h(</a:t>
            </a:r>
            <a:r>
              <a:rPr lang="en-US" altLang="zh-CN" sz="2400" b="1" dirty="0">
                <a:ea typeface="大黑体" charset="-122"/>
                <a:sym typeface="Symbol" panose="05050102010706020507" pitchFamily="18" charset="2"/>
              </a:rPr>
              <a:t>,t)</a:t>
            </a:r>
            <a:r>
              <a:rPr lang="zh-CN" altLang="en-US" sz="2400" b="1" dirty="0">
                <a:ea typeface="大黑体" charset="-122"/>
                <a:sym typeface="Symbol" panose="05050102010706020507" pitchFamily="18" charset="2"/>
              </a:rPr>
              <a:t>是广义平稳的随机过程；</a:t>
            </a:r>
          </a:p>
          <a:p>
            <a:pPr eaLnBrk="1" hangingPunct="1">
              <a:lnSpc>
                <a:spcPct val="90000"/>
              </a:lnSpc>
              <a:buFontTx/>
              <a:buNone/>
            </a:pPr>
            <a:r>
              <a:rPr lang="zh-CN" altLang="en-US" sz="2400" b="1" dirty="0">
                <a:ea typeface="大黑体" charset="-122"/>
                <a:sym typeface="Symbol" panose="05050102010706020507" pitchFamily="18" charset="2"/>
              </a:rPr>
              <a:t>	－对任意 </a:t>
            </a:r>
            <a:r>
              <a:rPr lang="en-US" altLang="zh-CN" sz="2400" b="1" dirty="0">
                <a:ea typeface="大黑体" charset="-122"/>
                <a:sym typeface="Symbol" panose="05050102010706020507" pitchFamily="18" charset="2"/>
              </a:rPr>
              <a:t>t </a:t>
            </a:r>
            <a:r>
              <a:rPr lang="zh-CN" altLang="en-US" sz="2400" b="1" dirty="0">
                <a:ea typeface="大黑体" charset="-122"/>
                <a:sym typeface="Symbol" panose="05050102010706020507" pitchFamily="18" charset="2"/>
              </a:rPr>
              <a:t>及</a:t>
            </a:r>
            <a:r>
              <a:rPr lang="en-US" altLang="zh-CN" sz="2400" b="1" baseline="-25000" dirty="0">
                <a:ea typeface="大黑体" charset="-122"/>
                <a:sym typeface="Symbol" panose="05050102010706020507" pitchFamily="18" charset="2"/>
              </a:rPr>
              <a:t>1</a:t>
            </a:r>
            <a:r>
              <a:rPr lang="en-US" altLang="zh-CN" sz="2400" b="1" dirty="0">
                <a:ea typeface="大黑体" charset="-122"/>
                <a:sym typeface="Symbol" panose="05050102010706020507" pitchFamily="18" charset="2"/>
              </a:rPr>
              <a:t>  </a:t>
            </a:r>
            <a:r>
              <a:rPr lang="en-US" altLang="zh-CN" sz="2400" b="1" baseline="-25000" dirty="0">
                <a:ea typeface="大黑体" charset="-122"/>
                <a:sym typeface="Symbol" panose="05050102010706020507" pitchFamily="18" charset="2"/>
              </a:rPr>
              <a:t>2</a:t>
            </a:r>
            <a:r>
              <a:rPr lang="zh-CN" altLang="en-US" sz="2400" b="1" dirty="0">
                <a:ea typeface="大黑体" charset="-122"/>
                <a:sym typeface="Symbol" panose="05050102010706020507" pitchFamily="18" charset="2"/>
              </a:rPr>
              <a:t>， </a:t>
            </a:r>
            <a:r>
              <a:rPr lang="en-US" altLang="zh-CN" sz="2400" b="1" dirty="0">
                <a:ea typeface="大黑体" charset="-122"/>
              </a:rPr>
              <a:t>h(</a:t>
            </a:r>
            <a:r>
              <a:rPr lang="en-US" altLang="zh-CN" sz="2400" b="1" dirty="0">
                <a:ea typeface="大黑体" charset="-122"/>
                <a:sym typeface="Symbol" panose="05050102010706020507" pitchFamily="18" charset="2"/>
              </a:rPr>
              <a:t></a:t>
            </a:r>
            <a:r>
              <a:rPr lang="en-US" altLang="zh-CN" sz="2400" b="1" baseline="-25000" dirty="0">
                <a:ea typeface="大黑体" charset="-122"/>
                <a:sym typeface="Symbol" panose="05050102010706020507" pitchFamily="18" charset="2"/>
              </a:rPr>
              <a:t>1</a:t>
            </a:r>
            <a:r>
              <a:rPr lang="en-US" altLang="zh-CN" sz="2400" b="1" dirty="0">
                <a:ea typeface="大黑体" charset="-122"/>
                <a:sym typeface="Symbol" panose="05050102010706020507" pitchFamily="18" charset="2"/>
              </a:rPr>
              <a:t>,t)</a:t>
            </a:r>
            <a:r>
              <a:rPr lang="zh-CN" altLang="en-US" sz="2400" b="1" dirty="0">
                <a:ea typeface="大黑体" charset="-122"/>
                <a:sym typeface="Symbol" panose="05050102010706020507" pitchFamily="18" charset="2"/>
              </a:rPr>
              <a:t>和</a:t>
            </a:r>
            <a:r>
              <a:rPr lang="en-US" altLang="zh-CN" sz="2400" b="1" dirty="0">
                <a:ea typeface="大黑体" charset="-122"/>
              </a:rPr>
              <a:t>h(</a:t>
            </a:r>
            <a:r>
              <a:rPr lang="en-US" altLang="zh-CN" sz="2400" b="1" dirty="0">
                <a:ea typeface="大黑体" charset="-122"/>
                <a:sym typeface="Symbol" panose="05050102010706020507" pitchFamily="18" charset="2"/>
              </a:rPr>
              <a:t></a:t>
            </a:r>
            <a:r>
              <a:rPr lang="en-US" altLang="zh-CN" sz="2400" b="1" baseline="-25000" dirty="0">
                <a:ea typeface="大黑体" charset="-122"/>
                <a:sym typeface="Symbol" panose="05050102010706020507" pitchFamily="18" charset="2"/>
              </a:rPr>
              <a:t>2</a:t>
            </a:r>
            <a:r>
              <a:rPr lang="en-US" altLang="zh-CN" sz="2400" b="1" dirty="0">
                <a:ea typeface="大黑体" charset="-122"/>
                <a:sym typeface="Symbol" panose="05050102010706020507" pitchFamily="18" charset="2"/>
              </a:rPr>
              <a:t>,t)</a:t>
            </a:r>
            <a:r>
              <a:rPr lang="zh-CN" altLang="en-US" sz="2400" b="1" dirty="0">
                <a:ea typeface="大黑体" charset="-122"/>
                <a:sym typeface="Symbol" panose="05050102010706020507" pitchFamily="18" charset="2"/>
              </a:rPr>
              <a:t>是不相关的。</a:t>
            </a:r>
          </a:p>
          <a:p>
            <a:pPr eaLnBrk="1" hangingPunct="1">
              <a:lnSpc>
                <a:spcPct val="90000"/>
              </a:lnSpc>
              <a:buFontTx/>
              <a:buNone/>
            </a:pPr>
            <a:r>
              <a:rPr lang="zh-CN" altLang="en-US" sz="2400" b="1" dirty="0">
                <a:ea typeface="大黑体" charset="-122"/>
                <a:sym typeface="Symbol" panose="05050102010706020507" pitchFamily="18" charset="2"/>
              </a:rPr>
              <a:t>	</a:t>
            </a:r>
            <a:r>
              <a:rPr lang="zh-CN" altLang="en-US" sz="2400" b="1" dirty="0">
                <a:latin typeface="大黑体" charset="-122"/>
                <a:ea typeface="大黑体" charset="-122"/>
              </a:rPr>
              <a:t>	</a:t>
            </a:r>
          </a:p>
        </p:txBody>
      </p:sp>
      <p:graphicFrame>
        <p:nvGraphicFramePr>
          <p:cNvPr id="13314" name="Object 4"/>
          <p:cNvGraphicFramePr>
            <a:graphicFrameLocks noChangeAspect="1"/>
          </p:cNvGraphicFramePr>
          <p:nvPr>
            <p:extLst>
              <p:ext uri="{D42A27DB-BD31-4B8C-83A1-F6EECF244321}">
                <p14:modId xmlns:p14="http://schemas.microsoft.com/office/powerpoint/2010/main" val="2652891398"/>
              </p:ext>
            </p:extLst>
          </p:nvPr>
        </p:nvGraphicFramePr>
        <p:xfrm>
          <a:off x="681038" y="2009775"/>
          <a:ext cx="7872412" cy="1715919"/>
        </p:xfrm>
        <a:graphic>
          <a:graphicData uri="http://schemas.openxmlformats.org/presentationml/2006/ole">
            <mc:AlternateContent xmlns:mc="http://schemas.openxmlformats.org/markup-compatibility/2006">
              <mc:Choice xmlns:v="urn:schemas-microsoft-com:vml" Requires="v">
                <p:oleObj spid="_x0000_s14830" name="Equation" r:id="rId3" imgW="3784600" imgH="889000" progId="Equation.3">
                  <p:embed/>
                </p:oleObj>
              </mc:Choice>
              <mc:Fallback>
                <p:oleObj name="Equation" r:id="rId3" imgW="3784600" imgH="8890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8" y="2009775"/>
                        <a:ext cx="7872412" cy="1715919"/>
                      </a:xfrm>
                      <a:prstGeom prst="rect">
                        <a:avLst/>
                      </a:prstGeom>
                      <a:noFill/>
                    </p:spPr>
                  </p:pic>
                </p:oleObj>
              </mc:Fallback>
            </mc:AlternateContent>
          </a:graphicData>
        </a:graphic>
      </p:graphicFrame>
      <p:graphicFrame>
        <p:nvGraphicFramePr>
          <p:cNvPr id="13315" name="Object 6"/>
          <p:cNvGraphicFramePr>
            <a:graphicFrameLocks noChangeAspect="1"/>
          </p:cNvGraphicFramePr>
          <p:nvPr>
            <p:extLst>
              <p:ext uri="{D42A27DB-BD31-4B8C-83A1-F6EECF244321}">
                <p14:modId xmlns:p14="http://schemas.microsoft.com/office/powerpoint/2010/main" val="3003836334"/>
              </p:ext>
            </p:extLst>
          </p:nvPr>
        </p:nvGraphicFramePr>
        <p:xfrm>
          <a:off x="1675293" y="3602271"/>
          <a:ext cx="1477962" cy="449262"/>
        </p:xfrm>
        <a:graphic>
          <a:graphicData uri="http://schemas.openxmlformats.org/presentationml/2006/ole">
            <mc:AlternateContent xmlns:mc="http://schemas.openxmlformats.org/markup-compatibility/2006">
              <mc:Choice xmlns:v="urn:schemas-microsoft-com:vml" Requires="v">
                <p:oleObj spid="_x0000_s14831" name="Equation" r:id="rId5" imgW="710891" imgH="215806" progId="Equation.3">
                  <p:embed/>
                </p:oleObj>
              </mc:Choice>
              <mc:Fallback>
                <p:oleObj name="Equation" r:id="rId5" imgW="710891" imgH="215806"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5293" y="3602271"/>
                        <a:ext cx="1477962"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47</a:t>
            </a:fld>
            <a:endParaRPr lang="en-GB" altLang="zh-CN"/>
          </a:p>
        </p:txBody>
      </p:sp>
    </p:spTree>
    <p:extLst>
      <p:ext uri="{BB962C8B-B14F-4D97-AF65-F5344CB8AC3E}">
        <p14:creationId xmlns:p14="http://schemas.microsoft.com/office/powerpoint/2010/main" val="723056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574202" y="560387"/>
            <a:ext cx="7772400" cy="666750"/>
          </a:xfrm>
        </p:spPr>
        <p:txBody>
          <a:bodyPr/>
          <a:lstStyle/>
          <a:p>
            <a:pPr eaLnBrk="1" hangingPunct="1"/>
            <a:r>
              <a:rPr lang="zh-CN" altLang="en-US" sz="4800" b="1" dirty="0">
                <a:solidFill>
                  <a:srgbClr val="002060"/>
                </a:solidFill>
                <a:latin typeface="大黑体" charset="-122"/>
                <a:ea typeface="大黑体" charset="-122"/>
              </a:rPr>
              <a:t>频率相关函数及时延功率谱</a:t>
            </a:r>
          </a:p>
        </p:txBody>
      </p:sp>
      <p:sp>
        <p:nvSpPr>
          <p:cNvPr id="14341" name="Rectangle 3"/>
          <p:cNvSpPr>
            <a:spLocks noGrp="1" noChangeArrowheads="1"/>
          </p:cNvSpPr>
          <p:nvPr>
            <p:ph type="body" idx="1"/>
          </p:nvPr>
        </p:nvSpPr>
        <p:spPr>
          <a:xfrm>
            <a:off x="647700" y="1504950"/>
            <a:ext cx="7772400" cy="2895600"/>
          </a:xfrm>
        </p:spPr>
        <p:txBody>
          <a:bodyPr/>
          <a:lstStyle/>
          <a:p>
            <a:pPr eaLnBrk="1" hangingPunct="1">
              <a:lnSpc>
                <a:spcPct val="90000"/>
              </a:lnSpc>
              <a:buClr>
                <a:srgbClr val="002060"/>
              </a:buClr>
              <a:buFont typeface="Wingdings" panose="05000000000000000000" pitchFamily="2" charset="2"/>
              <a:buChar char="l"/>
            </a:pPr>
            <a:r>
              <a:rPr lang="zh-CN" altLang="en-US" sz="2400" b="1" dirty="0">
                <a:ea typeface="大黑体" charset="-122"/>
              </a:rPr>
              <a:t>令：</a:t>
            </a:r>
            <a:r>
              <a:rPr lang="zh-CN" altLang="en-US" sz="2400" b="1" dirty="0">
                <a:ea typeface="大黑体" charset="-122"/>
                <a:sym typeface="Symbol" panose="05050102010706020507" pitchFamily="18" charset="2"/>
              </a:rPr>
              <a:t></a:t>
            </a:r>
            <a:r>
              <a:rPr lang="en-US" altLang="zh-CN" sz="2400" b="1" dirty="0">
                <a:ea typeface="大黑体" charset="-122"/>
                <a:sym typeface="Symbol" panose="05050102010706020507" pitchFamily="18" charset="2"/>
              </a:rPr>
              <a:t>t </a:t>
            </a:r>
            <a:r>
              <a:rPr lang="zh-CN" altLang="en-US" sz="2400" b="1" dirty="0">
                <a:ea typeface="大黑体" charset="-122"/>
                <a:sym typeface="Symbol" panose="05050102010706020507" pitchFamily="18" charset="2"/>
              </a:rPr>
              <a:t>＝ </a:t>
            </a:r>
            <a:r>
              <a:rPr lang="en-US" altLang="zh-CN" sz="2400" b="1" dirty="0">
                <a:ea typeface="大黑体" charset="-122"/>
                <a:sym typeface="Symbol" panose="05050102010706020507" pitchFamily="18" charset="2"/>
              </a:rPr>
              <a:t>0</a:t>
            </a:r>
            <a:r>
              <a:rPr lang="zh-CN" altLang="en-US" sz="2400" b="1" dirty="0">
                <a:ea typeface="大黑体" charset="-122"/>
                <a:sym typeface="Symbol" panose="05050102010706020507" pitchFamily="18" charset="2"/>
              </a:rPr>
              <a:t>，得到频率相关函数：</a:t>
            </a:r>
          </a:p>
          <a:p>
            <a:pPr eaLnBrk="1" hangingPunct="1">
              <a:lnSpc>
                <a:spcPct val="90000"/>
              </a:lnSpc>
              <a:buClr>
                <a:srgbClr val="002060"/>
              </a:buClr>
            </a:pPr>
            <a:endParaRPr lang="zh-CN" altLang="en-US" sz="2400" b="1" dirty="0">
              <a:ea typeface="大黑体" charset="-122"/>
              <a:sym typeface="Symbol" panose="05050102010706020507" pitchFamily="18" charset="2"/>
            </a:endParaRPr>
          </a:p>
          <a:p>
            <a:pPr eaLnBrk="1" hangingPunct="1">
              <a:lnSpc>
                <a:spcPct val="90000"/>
              </a:lnSpc>
              <a:buClr>
                <a:srgbClr val="002060"/>
              </a:buClr>
            </a:pPr>
            <a:endParaRPr lang="zh-CN" altLang="en-US" sz="2400" b="1" dirty="0">
              <a:ea typeface="大黑体" charset="-122"/>
              <a:sym typeface="Symbol" panose="05050102010706020507" pitchFamily="18" charset="2"/>
            </a:endParaRPr>
          </a:p>
          <a:p>
            <a:pPr eaLnBrk="1" hangingPunct="1">
              <a:lnSpc>
                <a:spcPct val="90000"/>
              </a:lnSpc>
              <a:buClr>
                <a:srgbClr val="002060"/>
              </a:buClr>
            </a:pPr>
            <a:endParaRPr lang="zh-CN" altLang="en-US" sz="2400" b="1" dirty="0">
              <a:ea typeface="大黑体" charset="-122"/>
              <a:sym typeface="Symbol" panose="05050102010706020507" pitchFamily="18" charset="2"/>
            </a:endParaRPr>
          </a:p>
          <a:p>
            <a:pPr eaLnBrk="1" hangingPunct="1">
              <a:lnSpc>
                <a:spcPct val="90000"/>
              </a:lnSpc>
              <a:buClr>
                <a:srgbClr val="002060"/>
              </a:buClr>
              <a:buFontTx/>
              <a:buNone/>
            </a:pPr>
            <a:r>
              <a:rPr lang="zh-CN" altLang="en-US" sz="2400" b="1" dirty="0">
                <a:ea typeface="大黑体" charset="-122"/>
                <a:sym typeface="Symbol" panose="05050102010706020507" pitchFamily="18" charset="2"/>
              </a:rPr>
              <a:t>   它是延时功率谱</a:t>
            </a:r>
            <a:r>
              <a:rPr lang="en-US" altLang="zh-CN" sz="2400" b="1" baseline="-25000" dirty="0">
                <a:ea typeface="大黑体" charset="-122"/>
                <a:sym typeface="Symbol" panose="05050102010706020507" pitchFamily="18" charset="2"/>
              </a:rPr>
              <a:t>h</a:t>
            </a:r>
            <a:r>
              <a:rPr lang="en-US" altLang="zh-CN" sz="2400" b="1" dirty="0">
                <a:ea typeface="大黑体" charset="-122"/>
                <a:sym typeface="Symbol" panose="05050102010706020507" pitchFamily="18" charset="2"/>
              </a:rPr>
              <a:t>()</a:t>
            </a:r>
            <a:r>
              <a:rPr lang="zh-CN" altLang="en-US" sz="2400" b="1" dirty="0">
                <a:ea typeface="大黑体" charset="-122"/>
                <a:sym typeface="Symbol" panose="05050102010706020507" pitchFamily="18" charset="2"/>
              </a:rPr>
              <a:t>的傅里叶变换。</a:t>
            </a:r>
          </a:p>
          <a:p>
            <a:pPr eaLnBrk="1" hangingPunct="1">
              <a:lnSpc>
                <a:spcPct val="90000"/>
              </a:lnSpc>
              <a:buClr>
                <a:srgbClr val="002060"/>
              </a:buClr>
              <a:buFontTx/>
              <a:buNone/>
            </a:pPr>
            <a:endParaRPr lang="zh-CN" altLang="en-US" sz="2400" b="1" dirty="0">
              <a:ea typeface="大黑体" charset="-122"/>
              <a:sym typeface="Symbol" panose="05050102010706020507" pitchFamily="18" charset="2"/>
            </a:endParaRPr>
          </a:p>
          <a:p>
            <a:pPr eaLnBrk="1" hangingPunct="1">
              <a:lnSpc>
                <a:spcPct val="90000"/>
              </a:lnSpc>
              <a:buClr>
                <a:srgbClr val="002060"/>
              </a:buClr>
              <a:buFont typeface="Wingdings" panose="05000000000000000000" pitchFamily="2" charset="2"/>
              <a:buChar char="l"/>
            </a:pPr>
            <a:r>
              <a:rPr lang="zh-CN" altLang="en-US" sz="2400" b="1" dirty="0">
                <a:ea typeface="大黑体" charset="-122"/>
                <a:sym typeface="Symbol" panose="05050102010706020507" pitchFamily="18" charset="2"/>
              </a:rPr>
              <a:t>信道相干带宽</a:t>
            </a:r>
          </a:p>
          <a:p>
            <a:pPr eaLnBrk="1" hangingPunct="1">
              <a:lnSpc>
                <a:spcPct val="90000"/>
              </a:lnSpc>
              <a:buFontTx/>
              <a:buNone/>
            </a:pPr>
            <a:endParaRPr lang="zh-CN" altLang="en-US" sz="2400" b="1" dirty="0">
              <a:ea typeface="大黑体" charset="-122"/>
              <a:sym typeface="Symbol" panose="05050102010706020507" pitchFamily="18" charset="2"/>
            </a:endParaRPr>
          </a:p>
          <a:p>
            <a:pPr eaLnBrk="1" hangingPunct="1">
              <a:lnSpc>
                <a:spcPct val="90000"/>
              </a:lnSpc>
              <a:buFontTx/>
              <a:buNone/>
            </a:pPr>
            <a:endParaRPr lang="zh-CN" altLang="en-US" sz="2400" b="1" dirty="0">
              <a:ea typeface="大黑体" charset="-122"/>
            </a:endParaRPr>
          </a:p>
          <a:p>
            <a:pPr eaLnBrk="1" hangingPunct="1">
              <a:lnSpc>
                <a:spcPct val="90000"/>
              </a:lnSpc>
              <a:buFontTx/>
              <a:buNone/>
            </a:pPr>
            <a:r>
              <a:rPr lang="zh-CN" altLang="en-US" sz="2400" b="1" dirty="0">
                <a:ea typeface="大黑体" charset="-122"/>
                <a:sym typeface="Symbol" panose="05050102010706020507" pitchFamily="18" charset="2"/>
              </a:rPr>
              <a:t>	</a:t>
            </a:r>
            <a:r>
              <a:rPr lang="zh-CN" altLang="en-US" sz="2400" b="1" dirty="0">
                <a:latin typeface="大黑体" charset="-122"/>
                <a:ea typeface="大黑体" charset="-122"/>
              </a:rPr>
              <a:t>	</a:t>
            </a:r>
          </a:p>
        </p:txBody>
      </p:sp>
      <p:graphicFrame>
        <p:nvGraphicFramePr>
          <p:cNvPr id="14338" name="Object 4"/>
          <p:cNvGraphicFramePr>
            <a:graphicFrameLocks noChangeAspect="1"/>
          </p:cNvGraphicFramePr>
          <p:nvPr/>
        </p:nvGraphicFramePr>
        <p:xfrm>
          <a:off x="1016000" y="2006600"/>
          <a:ext cx="6896100" cy="977900"/>
        </p:xfrm>
        <a:graphic>
          <a:graphicData uri="http://schemas.openxmlformats.org/presentationml/2006/ole">
            <mc:AlternateContent xmlns:mc="http://schemas.openxmlformats.org/markup-compatibility/2006">
              <mc:Choice xmlns:v="urn:schemas-microsoft-com:vml" Requires="v">
                <p:oleObj spid="_x0000_s15854" name="Equation" r:id="rId3" imgW="3314700" imgH="469900" progId="Equation.3">
                  <p:embed/>
                </p:oleObj>
              </mc:Choice>
              <mc:Fallback>
                <p:oleObj name="Equation" r:id="rId3" imgW="3314700" imgH="4699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2006600"/>
                        <a:ext cx="68961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342" name="Picture 6" descr="Image8"/>
          <p:cNvPicPr>
            <a:picLocks noChangeAspect="1" noChangeArrowheads="1"/>
          </p:cNvPicPr>
          <p:nvPr/>
        </p:nvPicPr>
        <p:blipFill>
          <a:blip r:embed="rId5" cstate="print">
            <a:lum contrast="24000"/>
            <a:extLst>
              <a:ext uri="{28A0092B-C50C-407E-A947-70E740481C1C}">
                <a14:useLocalDpi xmlns:a14="http://schemas.microsoft.com/office/drawing/2010/main" val="0"/>
              </a:ext>
            </a:extLst>
          </a:blip>
          <a:srcRect/>
          <a:stretch>
            <a:fillRect/>
          </a:stretch>
        </p:blipFill>
        <p:spPr bwMode="auto">
          <a:xfrm>
            <a:off x="5702300" y="3344863"/>
            <a:ext cx="32004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39" name="Object 7"/>
          <p:cNvGraphicFramePr>
            <a:graphicFrameLocks noChangeAspect="1"/>
          </p:cNvGraphicFramePr>
          <p:nvPr>
            <p:extLst>
              <p:ext uri="{D42A27DB-BD31-4B8C-83A1-F6EECF244321}">
                <p14:modId xmlns:p14="http://schemas.microsoft.com/office/powerpoint/2010/main" val="946517243"/>
              </p:ext>
            </p:extLst>
          </p:nvPr>
        </p:nvGraphicFramePr>
        <p:xfrm>
          <a:off x="3594573" y="4902200"/>
          <a:ext cx="1339850" cy="812800"/>
        </p:xfrm>
        <a:graphic>
          <a:graphicData uri="http://schemas.openxmlformats.org/presentationml/2006/ole">
            <mc:AlternateContent xmlns:mc="http://schemas.openxmlformats.org/markup-compatibility/2006">
              <mc:Choice xmlns:v="urn:schemas-microsoft-com:vml" Requires="v">
                <p:oleObj spid="_x0000_s15855" name="Equation" r:id="rId6" imgW="710891" imgH="431613" progId="Equation.3">
                  <p:embed/>
                </p:oleObj>
              </mc:Choice>
              <mc:Fallback>
                <p:oleObj name="Equation" r:id="rId6" imgW="710891" imgH="431613" progId="Equation.3">
                  <p:embed/>
                  <p:pic>
                    <p:nvPicPr>
                      <p:cNvPr id="0" name="Picture 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4573" y="4902200"/>
                        <a:ext cx="133985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48</a:t>
            </a:fld>
            <a:endParaRPr lang="en-GB" altLang="zh-CN"/>
          </a:p>
        </p:txBody>
      </p:sp>
    </p:spTree>
    <p:extLst>
      <p:ext uri="{BB962C8B-B14F-4D97-AF65-F5344CB8AC3E}">
        <p14:creationId xmlns:p14="http://schemas.microsoft.com/office/powerpoint/2010/main" val="201724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864870" y="1817370"/>
            <a:ext cx="7772400" cy="952500"/>
          </a:xfrm>
        </p:spPr>
        <p:txBody>
          <a:bodyPr/>
          <a:lstStyle/>
          <a:p>
            <a:pPr eaLnBrk="1" hangingPunct="1"/>
            <a:r>
              <a:rPr lang="zh-CN" altLang="en-US" sz="6600" b="1" dirty="0">
                <a:solidFill>
                  <a:srgbClr val="C00000"/>
                </a:solidFill>
                <a:ea typeface="大黑体" charset="-122"/>
              </a:rPr>
              <a:t>引  言</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4</a:t>
            </a:fld>
            <a:endParaRPr lang="en-GB" altLang="zh-CN" dirty="0"/>
          </a:p>
        </p:txBody>
      </p:sp>
    </p:spTree>
    <p:extLst>
      <p:ext uri="{BB962C8B-B14F-4D97-AF65-F5344CB8AC3E}">
        <p14:creationId xmlns:p14="http://schemas.microsoft.com/office/powerpoint/2010/main" val="344714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647700" y="457200"/>
            <a:ext cx="7772400" cy="666750"/>
          </a:xfrm>
        </p:spPr>
        <p:txBody>
          <a:bodyPr/>
          <a:lstStyle/>
          <a:p>
            <a:pPr eaLnBrk="1" hangingPunct="1"/>
            <a:r>
              <a:rPr lang="zh-CN" altLang="en-US" b="1" dirty="0">
                <a:solidFill>
                  <a:srgbClr val="002060"/>
                </a:solidFill>
                <a:latin typeface="大黑体" charset="-122"/>
                <a:ea typeface="大黑体" charset="-122"/>
              </a:rPr>
              <a:t>时间相关函数及多普勒功率谱</a:t>
            </a:r>
          </a:p>
        </p:txBody>
      </p:sp>
      <p:sp>
        <p:nvSpPr>
          <p:cNvPr id="15365" name="Rectangle 3"/>
          <p:cNvSpPr>
            <a:spLocks noGrp="1" noChangeArrowheads="1"/>
          </p:cNvSpPr>
          <p:nvPr>
            <p:ph type="body" idx="1"/>
          </p:nvPr>
        </p:nvSpPr>
        <p:spPr>
          <a:xfrm>
            <a:off x="647700" y="1504950"/>
            <a:ext cx="7772400" cy="2895600"/>
          </a:xfrm>
        </p:spPr>
        <p:txBody>
          <a:bodyPr/>
          <a:lstStyle/>
          <a:p>
            <a:pPr eaLnBrk="1" hangingPunct="1">
              <a:lnSpc>
                <a:spcPct val="90000"/>
              </a:lnSpc>
              <a:buClr>
                <a:srgbClr val="002060"/>
              </a:buClr>
              <a:buFont typeface="Wingdings" panose="05000000000000000000" pitchFamily="2" charset="2"/>
              <a:buChar char="l"/>
            </a:pPr>
            <a:r>
              <a:rPr lang="zh-CN" altLang="en-US" sz="2400" b="1" dirty="0">
                <a:ea typeface="大黑体" charset="-122"/>
              </a:rPr>
              <a:t>令：</a:t>
            </a:r>
            <a:r>
              <a:rPr lang="zh-CN" altLang="en-US" sz="2400" b="1" dirty="0">
                <a:ea typeface="大黑体" charset="-122"/>
                <a:sym typeface="Symbol" panose="05050102010706020507" pitchFamily="18" charset="2"/>
              </a:rPr>
              <a:t></a:t>
            </a:r>
            <a:r>
              <a:rPr lang="en-US" altLang="zh-CN" sz="2400" b="1" dirty="0">
                <a:ea typeface="大黑体" charset="-122"/>
                <a:sym typeface="Symbol" panose="05050102010706020507" pitchFamily="18" charset="2"/>
              </a:rPr>
              <a:t>f</a:t>
            </a:r>
            <a:r>
              <a:rPr lang="zh-CN" altLang="en-US" sz="2400" b="1" dirty="0">
                <a:ea typeface="大黑体" charset="-122"/>
                <a:sym typeface="Symbol" panose="05050102010706020507" pitchFamily="18" charset="2"/>
              </a:rPr>
              <a:t>＝ </a:t>
            </a:r>
            <a:r>
              <a:rPr lang="en-US" altLang="zh-CN" sz="2400" b="1" dirty="0">
                <a:ea typeface="大黑体" charset="-122"/>
                <a:sym typeface="Symbol" panose="05050102010706020507" pitchFamily="18" charset="2"/>
              </a:rPr>
              <a:t>0</a:t>
            </a:r>
            <a:r>
              <a:rPr lang="zh-CN" altLang="en-US" sz="2400" b="1" dirty="0">
                <a:ea typeface="大黑体" charset="-122"/>
                <a:sym typeface="Symbol" panose="05050102010706020507" pitchFamily="18" charset="2"/>
              </a:rPr>
              <a:t>，得到时间相关函数：</a:t>
            </a:r>
          </a:p>
          <a:p>
            <a:pPr eaLnBrk="1" hangingPunct="1">
              <a:lnSpc>
                <a:spcPct val="90000"/>
              </a:lnSpc>
            </a:pPr>
            <a:endParaRPr lang="zh-CN" altLang="en-US" sz="2400" b="1" dirty="0">
              <a:ea typeface="大黑体" charset="-122"/>
              <a:sym typeface="Symbol" panose="05050102010706020507" pitchFamily="18" charset="2"/>
            </a:endParaRPr>
          </a:p>
          <a:p>
            <a:pPr eaLnBrk="1" hangingPunct="1">
              <a:lnSpc>
                <a:spcPct val="90000"/>
              </a:lnSpc>
            </a:pPr>
            <a:endParaRPr lang="zh-CN" altLang="en-US" sz="2400" b="1" dirty="0">
              <a:ea typeface="大黑体" charset="-122"/>
              <a:sym typeface="Symbol" panose="05050102010706020507" pitchFamily="18" charset="2"/>
            </a:endParaRPr>
          </a:p>
          <a:p>
            <a:pPr eaLnBrk="1" hangingPunct="1">
              <a:lnSpc>
                <a:spcPct val="90000"/>
              </a:lnSpc>
            </a:pPr>
            <a:endParaRPr lang="zh-CN" altLang="en-US" sz="2400" b="1" dirty="0">
              <a:ea typeface="大黑体" charset="-122"/>
              <a:sym typeface="Symbol" panose="05050102010706020507" pitchFamily="18" charset="2"/>
            </a:endParaRPr>
          </a:p>
          <a:p>
            <a:pPr eaLnBrk="1" hangingPunct="1">
              <a:lnSpc>
                <a:spcPct val="90000"/>
              </a:lnSpc>
              <a:buFontTx/>
              <a:buNone/>
            </a:pPr>
            <a:r>
              <a:rPr lang="zh-CN" altLang="en-US" sz="2400" b="1" dirty="0">
                <a:ea typeface="大黑体" charset="-122"/>
                <a:sym typeface="Symbol" panose="05050102010706020507" pitchFamily="18" charset="2"/>
              </a:rPr>
              <a:t>它是多普勒功率谱</a:t>
            </a:r>
            <a:r>
              <a:rPr lang="en-US" altLang="zh-CN" sz="2400" b="1" baseline="-25000" dirty="0">
                <a:ea typeface="大黑体" charset="-122"/>
                <a:sym typeface="Symbol" panose="05050102010706020507" pitchFamily="18" charset="2"/>
              </a:rPr>
              <a:t>H</a:t>
            </a:r>
            <a:r>
              <a:rPr lang="en-US" altLang="zh-CN" sz="2400" b="1" dirty="0">
                <a:ea typeface="大黑体" charset="-122"/>
                <a:sym typeface="Symbol" panose="05050102010706020507" pitchFamily="18" charset="2"/>
              </a:rPr>
              <a:t>()</a:t>
            </a:r>
            <a:r>
              <a:rPr lang="zh-CN" altLang="en-US" sz="2400" b="1" dirty="0">
                <a:ea typeface="大黑体" charset="-122"/>
                <a:sym typeface="Symbol" panose="05050102010706020507" pitchFamily="18" charset="2"/>
              </a:rPr>
              <a:t>的傅里叶反变换。</a:t>
            </a:r>
          </a:p>
          <a:p>
            <a:pPr eaLnBrk="1" hangingPunct="1">
              <a:lnSpc>
                <a:spcPct val="90000"/>
              </a:lnSpc>
              <a:buFontTx/>
              <a:buNone/>
            </a:pPr>
            <a:endParaRPr lang="zh-CN" altLang="en-US" sz="2400" b="1" dirty="0">
              <a:ea typeface="大黑体" charset="-122"/>
              <a:sym typeface="Symbol" panose="05050102010706020507" pitchFamily="18" charset="2"/>
            </a:endParaRPr>
          </a:p>
          <a:p>
            <a:pPr eaLnBrk="1" hangingPunct="1">
              <a:lnSpc>
                <a:spcPct val="90000"/>
              </a:lnSpc>
              <a:buClr>
                <a:srgbClr val="002060"/>
              </a:buClr>
              <a:buFont typeface="Wingdings" panose="05000000000000000000" pitchFamily="2" charset="2"/>
              <a:buChar char="l"/>
            </a:pPr>
            <a:r>
              <a:rPr lang="zh-CN" altLang="en-US" sz="2400" b="1" dirty="0">
                <a:ea typeface="大黑体" charset="-122"/>
                <a:sym typeface="Symbol" panose="05050102010706020507" pitchFamily="18" charset="2"/>
              </a:rPr>
              <a:t>信道相干时间</a:t>
            </a:r>
          </a:p>
          <a:p>
            <a:pPr eaLnBrk="1" hangingPunct="1">
              <a:lnSpc>
                <a:spcPct val="90000"/>
              </a:lnSpc>
              <a:buFontTx/>
              <a:buNone/>
            </a:pPr>
            <a:endParaRPr lang="zh-CN" altLang="en-US" sz="2400" b="1" dirty="0">
              <a:ea typeface="大黑体" charset="-122"/>
            </a:endParaRPr>
          </a:p>
          <a:p>
            <a:pPr eaLnBrk="1" hangingPunct="1">
              <a:lnSpc>
                <a:spcPct val="90000"/>
              </a:lnSpc>
              <a:buFontTx/>
              <a:buNone/>
            </a:pPr>
            <a:r>
              <a:rPr lang="zh-CN" altLang="en-US" sz="2400" b="1" dirty="0">
                <a:ea typeface="大黑体" charset="-122"/>
                <a:sym typeface="Symbol" panose="05050102010706020507" pitchFamily="18" charset="2"/>
              </a:rPr>
              <a:t>	</a:t>
            </a:r>
            <a:r>
              <a:rPr lang="zh-CN" altLang="en-US" sz="2400" b="1" dirty="0">
                <a:latin typeface="大黑体" charset="-122"/>
                <a:ea typeface="大黑体" charset="-122"/>
              </a:rPr>
              <a:t>	</a:t>
            </a:r>
          </a:p>
        </p:txBody>
      </p:sp>
      <p:graphicFrame>
        <p:nvGraphicFramePr>
          <p:cNvPr id="15362" name="Object 4"/>
          <p:cNvGraphicFramePr>
            <a:graphicFrameLocks noChangeAspect="1"/>
          </p:cNvGraphicFramePr>
          <p:nvPr/>
        </p:nvGraphicFramePr>
        <p:xfrm>
          <a:off x="1160463" y="2006600"/>
          <a:ext cx="6605587" cy="977900"/>
        </p:xfrm>
        <a:graphic>
          <a:graphicData uri="http://schemas.openxmlformats.org/presentationml/2006/ole">
            <mc:AlternateContent xmlns:mc="http://schemas.openxmlformats.org/markup-compatibility/2006">
              <mc:Choice xmlns:v="urn:schemas-microsoft-com:vml" Requires="v">
                <p:oleObj spid="_x0000_s16878" name="Equation" r:id="rId4" imgW="3175000" imgH="469900" progId="Equation.3">
                  <p:embed/>
                </p:oleObj>
              </mc:Choice>
              <mc:Fallback>
                <p:oleObj name="Equation" r:id="rId4" imgW="3175000" imgH="469900" progId="Equation.3">
                  <p:embed/>
                  <p:pic>
                    <p:nvPicPr>
                      <p:cNvPr id="0" name="Picture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63" y="2006600"/>
                        <a:ext cx="6605587"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366" name="Picture 5" descr="Image7"/>
          <p:cNvPicPr>
            <a:picLocks noChangeAspect="1" noChangeArrowheads="1"/>
          </p:cNvPicPr>
          <p:nvPr/>
        </p:nvPicPr>
        <p:blipFill>
          <a:blip r:embed="rId6" cstate="print">
            <a:lum contrast="24000"/>
            <a:extLst>
              <a:ext uri="{28A0092B-C50C-407E-A947-70E740481C1C}">
                <a14:useLocalDpi xmlns:a14="http://schemas.microsoft.com/office/drawing/2010/main" val="0"/>
              </a:ext>
            </a:extLst>
          </a:blip>
          <a:srcRect/>
          <a:stretch>
            <a:fillRect/>
          </a:stretch>
        </p:blipFill>
        <p:spPr bwMode="auto">
          <a:xfrm>
            <a:off x="5461374" y="3951101"/>
            <a:ext cx="30829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3" name="Object 6"/>
          <p:cNvGraphicFramePr>
            <a:graphicFrameLocks noChangeAspect="1"/>
          </p:cNvGraphicFramePr>
          <p:nvPr/>
        </p:nvGraphicFramePr>
        <p:xfrm>
          <a:off x="1676400" y="4565650"/>
          <a:ext cx="1352550" cy="850900"/>
        </p:xfrm>
        <a:graphic>
          <a:graphicData uri="http://schemas.openxmlformats.org/presentationml/2006/ole">
            <mc:AlternateContent xmlns:mc="http://schemas.openxmlformats.org/markup-compatibility/2006">
              <mc:Choice xmlns:v="urn:schemas-microsoft-com:vml" Requires="v">
                <p:oleObj spid="_x0000_s16879" name="Equation" r:id="rId7" imgW="685800" imgH="431800" progId="Equation.3">
                  <p:embed/>
                </p:oleObj>
              </mc:Choice>
              <mc:Fallback>
                <p:oleObj name="Equation" r:id="rId7" imgW="685800" imgH="431800" progId="Equation.3">
                  <p:embed/>
                  <p:pic>
                    <p:nvPicPr>
                      <p:cNvPr id="0" name="Picture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565650"/>
                        <a:ext cx="135255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49</a:t>
            </a:fld>
            <a:endParaRPr lang="en-GB" altLang="zh-CN"/>
          </a:p>
        </p:txBody>
      </p:sp>
    </p:spTree>
    <p:extLst>
      <p:ext uri="{BB962C8B-B14F-4D97-AF65-F5344CB8AC3E}">
        <p14:creationId xmlns:p14="http://schemas.microsoft.com/office/powerpoint/2010/main" val="208778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47699" y="304800"/>
            <a:ext cx="7772400" cy="1143000"/>
          </a:xfrm>
        </p:spPr>
        <p:txBody>
          <a:bodyPr/>
          <a:lstStyle/>
          <a:p>
            <a:pPr eaLnBrk="1" hangingPunct="1"/>
            <a:r>
              <a:rPr lang="zh-CN" altLang="en-US" b="1" dirty="0">
                <a:solidFill>
                  <a:srgbClr val="002060"/>
                </a:solidFill>
                <a:latin typeface="大黑体" charset="-122"/>
                <a:ea typeface="大黑体" charset="-122"/>
              </a:rPr>
              <a:t>信道相关函数及信道参数 总结</a:t>
            </a:r>
          </a:p>
        </p:txBody>
      </p:sp>
      <p:pic>
        <p:nvPicPr>
          <p:cNvPr id="52227" name="Picture 3" descr="未标题-1 拷贝"/>
          <p:cNvPicPr>
            <a:picLocks noChangeAspect="1" noChangeArrowheads="1"/>
          </p:cNvPicPr>
          <p:nvPr/>
        </p:nvPicPr>
        <p:blipFill>
          <a:blip r:embed="rId2" cstate="print">
            <a:lum bright="-6000" contrast="54000"/>
            <a:extLst>
              <a:ext uri="{28A0092B-C50C-407E-A947-70E740481C1C}">
                <a14:useLocalDpi xmlns:a14="http://schemas.microsoft.com/office/drawing/2010/main" val="0"/>
              </a:ext>
            </a:extLst>
          </a:blip>
          <a:srcRect/>
          <a:stretch>
            <a:fillRect/>
          </a:stretch>
        </p:blipFill>
        <p:spPr bwMode="auto">
          <a:xfrm>
            <a:off x="362742" y="1949450"/>
            <a:ext cx="8342313"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4057644D-785C-4C3A-8C09-F3C91A6224FB}" type="slidenum">
              <a:rPr lang="zh-CN" altLang="en-GB" smtClean="0"/>
              <a:pPr>
                <a:defRPr/>
              </a:pPr>
              <a:t>50</a:t>
            </a:fld>
            <a:endParaRPr lang="en-GB" altLang="zh-CN"/>
          </a:p>
        </p:txBody>
      </p:sp>
    </p:spTree>
    <p:extLst>
      <p:ext uri="{BB962C8B-B14F-4D97-AF65-F5344CB8AC3E}">
        <p14:creationId xmlns:p14="http://schemas.microsoft.com/office/powerpoint/2010/main" val="144524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ltGray">
          <a:xfrm>
            <a:off x="3300108" y="1550346"/>
            <a:ext cx="2743200" cy="457200"/>
          </a:xfrm>
          <a:prstGeom prst="rect">
            <a:avLst/>
          </a:prstGeom>
          <a:noFill/>
          <a:ln w="9525">
            <a:noFill/>
            <a:miter lim="800000"/>
            <a:headEnd/>
            <a:tailEnd/>
          </a:ln>
        </p:spPr>
        <p:txBody>
          <a:bodyPr>
            <a:spAutoFit/>
          </a:bodyPr>
          <a:lstStyle/>
          <a:p>
            <a:pPr>
              <a:spcBef>
                <a:spcPct val="50000"/>
              </a:spcBef>
              <a:defRPr/>
            </a:pPr>
            <a:r>
              <a:rPr lang="zh-CN" altLang="en-US" sz="2400" b="1" dirty="0">
                <a:latin typeface="+mn-lt"/>
                <a:ea typeface="大黑体" charset="-122"/>
                <a:sym typeface="Symbol" pitchFamily="18" charset="2"/>
              </a:rPr>
              <a:t>基于多径时延扩展</a:t>
            </a:r>
          </a:p>
        </p:txBody>
      </p:sp>
      <p:sp>
        <p:nvSpPr>
          <p:cNvPr id="53251" name="Text Box 3"/>
          <p:cNvSpPr txBox="1">
            <a:spLocks noChangeArrowheads="1"/>
          </p:cNvSpPr>
          <p:nvPr/>
        </p:nvSpPr>
        <p:spPr bwMode="ltGray">
          <a:xfrm>
            <a:off x="998031" y="2295561"/>
            <a:ext cx="28067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spcBef>
                <a:spcPct val="50000"/>
              </a:spcBef>
            </a:pPr>
            <a:r>
              <a:rPr lang="zh-CN" altLang="en-US" sz="1800" b="1" dirty="0">
                <a:solidFill>
                  <a:schemeClr val="tx1"/>
                </a:solidFill>
                <a:latin typeface="Tahoma" panose="020B0604030504040204" pitchFamily="34" charset="0"/>
                <a:ea typeface="楷体_GB2312" pitchFamily="49" charset="-122"/>
              </a:rPr>
              <a:t>平衰落</a:t>
            </a:r>
          </a:p>
          <a:p>
            <a:pPr>
              <a:spcBef>
                <a:spcPct val="50000"/>
              </a:spcBef>
              <a:buFontTx/>
              <a:buAutoNum type="arabicPeriod"/>
            </a:pPr>
            <a:r>
              <a:rPr lang="zh-CN" altLang="en-US" sz="1800" b="1" dirty="0">
                <a:solidFill>
                  <a:schemeClr val="tx1"/>
                </a:solidFill>
                <a:latin typeface="Tahoma" panose="020B0604030504040204" pitchFamily="34" charset="0"/>
                <a:ea typeface="楷体_GB2312" pitchFamily="49" charset="-122"/>
              </a:rPr>
              <a:t>信号带宽</a:t>
            </a:r>
            <a:r>
              <a:rPr lang="en-US" altLang="zh-CN" sz="1800" b="1" dirty="0">
                <a:solidFill>
                  <a:schemeClr val="tx1"/>
                </a:solidFill>
                <a:latin typeface="Tahoma" panose="020B0604030504040204" pitchFamily="34" charset="0"/>
                <a:ea typeface="楷体_GB2312" pitchFamily="49" charset="-122"/>
              </a:rPr>
              <a:t>&lt;</a:t>
            </a:r>
            <a:r>
              <a:rPr lang="zh-CN" altLang="en-US" sz="1800" b="1" dirty="0">
                <a:solidFill>
                  <a:schemeClr val="tx1"/>
                </a:solidFill>
                <a:latin typeface="Tahoma" panose="020B0604030504040204" pitchFamily="34" charset="0"/>
                <a:ea typeface="楷体_GB2312" pitchFamily="49" charset="-122"/>
              </a:rPr>
              <a:t>相干带宽</a:t>
            </a:r>
          </a:p>
          <a:p>
            <a:pPr>
              <a:spcBef>
                <a:spcPct val="50000"/>
              </a:spcBef>
              <a:buFontTx/>
              <a:buAutoNum type="arabicPeriod"/>
            </a:pPr>
            <a:r>
              <a:rPr lang="zh-CN" altLang="en-US" sz="1800" b="1" dirty="0">
                <a:solidFill>
                  <a:schemeClr val="tx1"/>
                </a:solidFill>
                <a:latin typeface="Tahoma" panose="020B0604030504040204" pitchFamily="34" charset="0"/>
                <a:ea typeface="楷体_GB2312" pitchFamily="49" charset="-122"/>
              </a:rPr>
              <a:t>时延扩展</a:t>
            </a:r>
            <a:r>
              <a:rPr lang="en-US" altLang="zh-CN" sz="1800" b="1" dirty="0">
                <a:solidFill>
                  <a:schemeClr val="tx1"/>
                </a:solidFill>
                <a:latin typeface="Tahoma" panose="020B0604030504040204" pitchFamily="34" charset="0"/>
                <a:ea typeface="楷体_GB2312" pitchFamily="49" charset="-122"/>
              </a:rPr>
              <a:t>&lt;</a:t>
            </a:r>
            <a:r>
              <a:rPr lang="zh-CN" altLang="en-US" sz="1800" b="1" dirty="0">
                <a:solidFill>
                  <a:schemeClr val="tx1"/>
                </a:solidFill>
                <a:latin typeface="Tahoma" panose="020B0604030504040204" pitchFamily="34" charset="0"/>
                <a:ea typeface="楷体_GB2312" pitchFamily="49" charset="-122"/>
              </a:rPr>
              <a:t>符号周期</a:t>
            </a:r>
          </a:p>
        </p:txBody>
      </p:sp>
      <p:sp>
        <p:nvSpPr>
          <p:cNvPr id="53252" name="Text Box 4"/>
          <p:cNvSpPr txBox="1">
            <a:spLocks noChangeArrowheads="1"/>
          </p:cNvSpPr>
          <p:nvPr/>
        </p:nvSpPr>
        <p:spPr bwMode="ltGray">
          <a:xfrm>
            <a:off x="5319408" y="2295561"/>
            <a:ext cx="30226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spcBef>
                <a:spcPct val="50000"/>
              </a:spcBef>
            </a:pPr>
            <a:r>
              <a:rPr lang="zh-CN" altLang="en-US" sz="1800" b="1" dirty="0">
                <a:solidFill>
                  <a:schemeClr val="tx1"/>
                </a:solidFill>
                <a:latin typeface="Tahoma" panose="020B0604030504040204" pitchFamily="34" charset="0"/>
                <a:ea typeface="楷体_GB2312" pitchFamily="49" charset="-122"/>
              </a:rPr>
              <a:t>频率选择性衰落</a:t>
            </a:r>
          </a:p>
          <a:p>
            <a:pPr>
              <a:spcBef>
                <a:spcPct val="50000"/>
              </a:spcBef>
              <a:buFontTx/>
              <a:buAutoNum type="arabicPeriod"/>
            </a:pPr>
            <a:r>
              <a:rPr lang="zh-CN" altLang="en-US" sz="1800" b="1" dirty="0">
                <a:solidFill>
                  <a:schemeClr val="tx1"/>
                </a:solidFill>
                <a:latin typeface="Tahoma" panose="020B0604030504040204" pitchFamily="34" charset="0"/>
                <a:ea typeface="楷体_GB2312" pitchFamily="49" charset="-122"/>
              </a:rPr>
              <a:t>信号带宽</a:t>
            </a:r>
            <a:r>
              <a:rPr lang="en-US" altLang="zh-CN" sz="1800" b="1" dirty="0">
                <a:solidFill>
                  <a:schemeClr val="tx1"/>
                </a:solidFill>
                <a:latin typeface="Tahoma" panose="020B0604030504040204" pitchFamily="34" charset="0"/>
                <a:ea typeface="楷体_GB2312" pitchFamily="49" charset="-122"/>
              </a:rPr>
              <a:t>&gt;</a:t>
            </a:r>
            <a:r>
              <a:rPr lang="zh-CN" altLang="en-US" sz="1800" b="1" dirty="0">
                <a:solidFill>
                  <a:schemeClr val="tx1"/>
                </a:solidFill>
                <a:latin typeface="Tahoma" panose="020B0604030504040204" pitchFamily="34" charset="0"/>
                <a:ea typeface="楷体_GB2312" pitchFamily="49" charset="-122"/>
              </a:rPr>
              <a:t>相干带宽</a:t>
            </a:r>
          </a:p>
          <a:p>
            <a:pPr>
              <a:spcBef>
                <a:spcPct val="50000"/>
              </a:spcBef>
              <a:buFontTx/>
              <a:buAutoNum type="arabicPeriod"/>
            </a:pPr>
            <a:r>
              <a:rPr lang="zh-CN" altLang="en-US" sz="1800" b="1" dirty="0">
                <a:solidFill>
                  <a:schemeClr val="tx1"/>
                </a:solidFill>
                <a:latin typeface="Tahoma" panose="020B0604030504040204" pitchFamily="34" charset="0"/>
                <a:ea typeface="楷体_GB2312" pitchFamily="49" charset="-122"/>
              </a:rPr>
              <a:t>时延扩展</a:t>
            </a:r>
            <a:r>
              <a:rPr lang="en-US" altLang="zh-CN" sz="1800" b="1" dirty="0">
                <a:solidFill>
                  <a:schemeClr val="tx1"/>
                </a:solidFill>
                <a:latin typeface="Tahoma" panose="020B0604030504040204" pitchFamily="34" charset="0"/>
                <a:ea typeface="楷体_GB2312" pitchFamily="49" charset="-122"/>
              </a:rPr>
              <a:t>&gt;</a:t>
            </a:r>
            <a:r>
              <a:rPr lang="zh-CN" altLang="en-US" sz="1800" b="1" dirty="0">
                <a:solidFill>
                  <a:schemeClr val="tx1"/>
                </a:solidFill>
                <a:latin typeface="Tahoma" panose="020B0604030504040204" pitchFamily="34" charset="0"/>
                <a:ea typeface="楷体_GB2312" pitchFamily="49" charset="-122"/>
              </a:rPr>
              <a:t>符号周期</a:t>
            </a:r>
          </a:p>
        </p:txBody>
      </p:sp>
      <p:sp>
        <p:nvSpPr>
          <p:cNvPr id="53253" name="Text Box 5"/>
          <p:cNvSpPr txBox="1">
            <a:spLocks noChangeArrowheads="1"/>
          </p:cNvSpPr>
          <p:nvPr/>
        </p:nvSpPr>
        <p:spPr bwMode="ltGray">
          <a:xfrm>
            <a:off x="3414408" y="3917309"/>
            <a:ext cx="2362200" cy="457200"/>
          </a:xfrm>
          <a:prstGeom prst="rect">
            <a:avLst/>
          </a:prstGeom>
          <a:noFill/>
          <a:ln w="9525">
            <a:noFill/>
            <a:miter lim="800000"/>
            <a:headEnd/>
            <a:tailEnd/>
          </a:ln>
        </p:spPr>
        <p:txBody>
          <a:bodyPr>
            <a:spAutoFit/>
          </a:bodyPr>
          <a:lstStyle/>
          <a:p>
            <a:pPr>
              <a:spcBef>
                <a:spcPct val="50000"/>
              </a:spcBef>
              <a:defRPr/>
            </a:pPr>
            <a:r>
              <a:rPr lang="zh-CN" altLang="en-US" sz="2400" b="1" dirty="0">
                <a:latin typeface="+mn-lt"/>
                <a:ea typeface="大黑体" charset="-122"/>
                <a:sym typeface="Symbol" pitchFamily="18" charset="2"/>
              </a:rPr>
              <a:t>基于多普勒扩展</a:t>
            </a:r>
          </a:p>
        </p:txBody>
      </p:sp>
      <p:sp>
        <p:nvSpPr>
          <p:cNvPr id="53254" name="Text Box 6"/>
          <p:cNvSpPr txBox="1">
            <a:spLocks noChangeArrowheads="1"/>
          </p:cNvSpPr>
          <p:nvPr/>
        </p:nvSpPr>
        <p:spPr bwMode="ltGray">
          <a:xfrm>
            <a:off x="998031" y="4801429"/>
            <a:ext cx="38100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spcBef>
                <a:spcPct val="50000"/>
              </a:spcBef>
            </a:pPr>
            <a:r>
              <a:rPr lang="en-US" altLang="zh-CN" sz="1800" b="1" dirty="0">
                <a:solidFill>
                  <a:schemeClr val="tx1"/>
                </a:solidFill>
                <a:latin typeface="Tahoma" panose="020B0604030504040204" pitchFamily="34" charset="0"/>
                <a:ea typeface="楷体_GB2312" pitchFamily="49" charset="-122"/>
              </a:rPr>
              <a:t>       </a:t>
            </a:r>
            <a:r>
              <a:rPr lang="zh-CN" altLang="en-US" sz="1800" b="1" dirty="0">
                <a:solidFill>
                  <a:schemeClr val="tx1"/>
                </a:solidFill>
                <a:latin typeface="Tahoma" panose="020B0604030504040204" pitchFamily="34" charset="0"/>
                <a:ea typeface="楷体_GB2312" pitchFamily="49" charset="-122"/>
              </a:rPr>
              <a:t>时间选择性衰落（快衰落</a:t>
            </a:r>
            <a:r>
              <a:rPr lang="en-US" altLang="zh-CN" sz="1800" b="1" dirty="0">
                <a:solidFill>
                  <a:schemeClr val="tx1"/>
                </a:solidFill>
                <a:latin typeface="Tahoma" panose="020B0604030504040204" pitchFamily="34" charset="0"/>
                <a:ea typeface="楷体_GB2312" pitchFamily="49" charset="-122"/>
              </a:rPr>
              <a:t>)      </a:t>
            </a:r>
          </a:p>
          <a:p>
            <a:pPr algn="l">
              <a:spcBef>
                <a:spcPct val="50000"/>
              </a:spcBef>
              <a:buFontTx/>
              <a:buAutoNum type="arabicPeriod"/>
            </a:pPr>
            <a:r>
              <a:rPr lang="zh-CN" altLang="en-US" sz="1800" b="1" dirty="0">
                <a:solidFill>
                  <a:schemeClr val="tx1"/>
                </a:solidFill>
                <a:latin typeface="Tahoma" panose="020B0604030504040204" pitchFamily="34" charset="0"/>
                <a:ea typeface="楷体_GB2312" pitchFamily="49" charset="-122"/>
              </a:rPr>
              <a:t>信号带宽</a:t>
            </a:r>
            <a:r>
              <a:rPr lang="en-US" altLang="zh-CN" sz="1800" b="1" dirty="0">
                <a:solidFill>
                  <a:schemeClr val="tx1"/>
                </a:solidFill>
                <a:latin typeface="Tahoma" panose="020B0604030504040204" pitchFamily="34" charset="0"/>
                <a:ea typeface="楷体_GB2312" pitchFamily="49" charset="-122"/>
              </a:rPr>
              <a:t>&lt;</a:t>
            </a:r>
            <a:r>
              <a:rPr lang="zh-CN" altLang="en-US" sz="1800" b="1" dirty="0">
                <a:solidFill>
                  <a:schemeClr val="tx1"/>
                </a:solidFill>
                <a:latin typeface="Tahoma" panose="020B0604030504040204" pitchFamily="34" charset="0"/>
                <a:ea typeface="楷体_GB2312" pitchFamily="49" charset="-122"/>
              </a:rPr>
              <a:t>多普勒扩展</a:t>
            </a:r>
          </a:p>
          <a:p>
            <a:pPr algn="l">
              <a:spcBef>
                <a:spcPct val="50000"/>
              </a:spcBef>
              <a:buFontTx/>
              <a:buAutoNum type="arabicPeriod"/>
            </a:pPr>
            <a:r>
              <a:rPr lang="zh-CN" altLang="en-US" sz="1800" b="1" dirty="0">
                <a:solidFill>
                  <a:schemeClr val="tx1"/>
                </a:solidFill>
                <a:latin typeface="Tahoma" panose="020B0604030504040204" pitchFamily="34" charset="0"/>
                <a:ea typeface="楷体_GB2312" pitchFamily="49" charset="-122"/>
              </a:rPr>
              <a:t>相干时间</a:t>
            </a:r>
            <a:r>
              <a:rPr lang="en-US" altLang="zh-CN" sz="1800" b="1" dirty="0">
                <a:solidFill>
                  <a:schemeClr val="tx1"/>
                </a:solidFill>
                <a:latin typeface="Tahoma" panose="020B0604030504040204" pitchFamily="34" charset="0"/>
                <a:ea typeface="楷体_GB2312" pitchFamily="49" charset="-122"/>
              </a:rPr>
              <a:t>&lt;</a:t>
            </a:r>
            <a:r>
              <a:rPr lang="zh-CN" altLang="en-US" sz="1800" b="1" dirty="0">
                <a:solidFill>
                  <a:schemeClr val="tx1"/>
                </a:solidFill>
                <a:latin typeface="Tahoma" panose="020B0604030504040204" pitchFamily="34" charset="0"/>
                <a:ea typeface="楷体_GB2312" pitchFamily="49" charset="-122"/>
              </a:rPr>
              <a:t>符号周期</a:t>
            </a:r>
          </a:p>
        </p:txBody>
      </p:sp>
      <p:sp>
        <p:nvSpPr>
          <p:cNvPr id="53255" name="Text Box 7"/>
          <p:cNvSpPr txBox="1">
            <a:spLocks noChangeArrowheads="1"/>
          </p:cNvSpPr>
          <p:nvPr/>
        </p:nvSpPr>
        <p:spPr bwMode="ltGray">
          <a:xfrm>
            <a:off x="5319408" y="4801429"/>
            <a:ext cx="3733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spcBef>
                <a:spcPct val="50000"/>
              </a:spcBef>
            </a:pPr>
            <a:r>
              <a:rPr lang="en-US" altLang="zh-CN" sz="1800" b="1" dirty="0">
                <a:solidFill>
                  <a:schemeClr val="tx1"/>
                </a:solidFill>
                <a:latin typeface="Tahoma" panose="020B0604030504040204" pitchFamily="34" charset="0"/>
                <a:ea typeface="楷体_GB2312" pitchFamily="49" charset="-122"/>
              </a:rPr>
              <a:t>             </a:t>
            </a:r>
            <a:r>
              <a:rPr lang="zh-CN" altLang="en-US" sz="1800" b="1" dirty="0">
                <a:solidFill>
                  <a:schemeClr val="tx1"/>
                </a:solidFill>
                <a:latin typeface="Tahoma" panose="020B0604030504040204" pitchFamily="34" charset="0"/>
                <a:ea typeface="楷体_GB2312" pitchFamily="49" charset="-122"/>
              </a:rPr>
              <a:t>慢衰落</a:t>
            </a:r>
          </a:p>
          <a:p>
            <a:pPr algn="l">
              <a:spcBef>
                <a:spcPct val="50000"/>
              </a:spcBef>
              <a:buFontTx/>
              <a:buAutoNum type="arabicPeriod"/>
            </a:pPr>
            <a:r>
              <a:rPr lang="zh-CN" altLang="en-US" sz="1800" b="1" dirty="0">
                <a:solidFill>
                  <a:schemeClr val="tx1"/>
                </a:solidFill>
                <a:latin typeface="Tahoma" panose="020B0604030504040204" pitchFamily="34" charset="0"/>
                <a:ea typeface="楷体_GB2312" pitchFamily="49" charset="-122"/>
              </a:rPr>
              <a:t>信号带宽</a:t>
            </a:r>
            <a:r>
              <a:rPr lang="en-US" altLang="zh-CN" sz="1800" b="1" dirty="0">
                <a:solidFill>
                  <a:schemeClr val="tx1"/>
                </a:solidFill>
                <a:latin typeface="Tahoma" panose="020B0604030504040204" pitchFamily="34" charset="0"/>
                <a:ea typeface="楷体_GB2312" pitchFamily="49" charset="-122"/>
              </a:rPr>
              <a:t>&gt;</a:t>
            </a:r>
            <a:r>
              <a:rPr lang="zh-CN" altLang="en-US" sz="1800" b="1" dirty="0">
                <a:solidFill>
                  <a:schemeClr val="tx1"/>
                </a:solidFill>
                <a:latin typeface="Tahoma" panose="020B0604030504040204" pitchFamily="34" charset="0"/>
                <a:ea typeface="楷体_GB2312" pitchFamily="49" charset="-122"/>
              </a:rPr>
              <a:t>多普勒扩展</a:t>
            </a:r>
          </a:p>
          <a:p>
            <a:pPr algn="l">
              <a:spcBef>
                <a:spcPct val="50000"/>
              </a:spcBef>
              <a:buFontTx/>
              <a:buAutoNum type="arabicPeriod"/>
            </a:pPr>
            <a:r>
              <a:rPr lang="zh-CN" altLang="en-US" sz="1800" b="1" dirty="0">
                <a:solidFill>
                  <a:schemeClr val="tx1"/>
                </a:solidFill>
                <a:latin typeface="Tahoma" panose="020B0604030504040204" pitchFamily="34" charset="0"/>
                <a:ea typeface="楷体_GB2312" pitchFamily="49" charset="-122"/>
              </a:rPr>
              <a:t>相干时间</a:t>
            </a:r>
            <a:r>
              <a:rPr lang="en-US" altLang="zh-CN" sz="1800" b="1" dirty="0">
                <a:solidFill>
                  <a:schemeClr val="tx1"/>
                </a:solidFill>
                <a:latin typeface="Tahoma" panose="020B0604030504040204" pitchFamily="34" charset="0"/>
                <a:ea typeface="楷体_GB2312" pitchFamily="49" charset="-122"/>
              </a:rPr>
              <a:t>&gt;</a:t>
            </a:r>
            <a:r>
              <a:rPr lang="zh-CN" altLang="en-US" sz="1800" b="1" dirty="0">
                <a:solidFill>
                  <a:schemeClr val="tx1"/>
                </a:solidFill>
                <a:latin typeface="Tahoma" panose="020B0604030504040204" pitchFamily="34" charset="0"/>
                <a:ea typeface="楷体_GB2312" pitchFamily="49" charset="-122"/>
              </a:rPr>
              <a:t>符号周期</a:t>
            </a:r>
          </a:p>
        </p:txBody>
      </p:sp>
      <p:sp>
        <p:nvSpPr>
          <p:cNvPr id="53256" name="Rectangle 10"/>
          <p:cNvSpPr>
            <a:spLocks noGrp="1" noChangeArrowheads="1"/>
          </p:cNvSpPr>
          <p:nvPr>
            <p:ph type="title"/>
          </p:nvPr>
        </p:nvSpPr>
        <p:spPr>
          <a:xfrm>
            <a:off x="564846" y="496061"/>
            <a:ext cx="7772400" cy="881248"/>
          </a:xfrm>
          <a:noFill/>
        </p:spPr>
        <p:txBody>
          <a:bodyPr anchor="b"/>
          <a:lstStyle/>
          <a:p>
            <a:pPr eaLnBrk="1" hangingPunct="1"/>
            <a:r>
              <a:rPr lang="zh-CN" altLang="en-US" sz="5400" b="1" dirty="0">
                <a:solidFill>
                  <a:srgbClr val="002060"/>
                </a:solidFill>
                <a:latin typeface="大黑体" charset="-122"/>
                <a:ea typeface="大黑体" charset="-122"/>
              </a:rPr>
              <a:t>衰落信道的分类</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51</a:t>
            </a:fld>
            <a:endParaRPr lang="en-GB" altLang="zh-CN"/>
          </a:p>
        </p:txBody>
      </p:sp>
    </p:spTree>
    <p:extLst>
      <p:ext uri="{BB962C8B-B14F-4D97-AF65-F5344CB8AC3E}">
        <p14:creationId xmlns:p14="http://schemas.microsoft.com/office/powerpoint/2010/main" val="634818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8"/>
          <p:cNvSpPr>
            <a:spLocks noGrp="1" noChangeArrowheads="1"/>
          </p:cNvSpPr>
          <p:nvPr>
            <p:ph type="title"/>
          </p:nvPr>
        </p:nvSpPr>
        <p:spPr>
          <a:xfrm>
            <a:off x="571500" y="843503"/>
            <a:ext cx="7772400" cy="552450"/>
          </a:xfrm>
          <a:noFill/>
        </p:spPr>
        <p:txBody>
          <a:bodyPr anchor="b"/>
          <a:lstStyle/>
          <a:p>
            <a:pPr eaLnBrk="1" hangingPunct="1"/>
            <a:r>
              <a:rPr lang="zh-CN" altLang="en-US" sz="5400" b="1" dirty="0">
                <a:solidFill>
                  <a:srgbClr val="002060"/>
                </a:solidFill>
                <a:latin typeface="大黑体" charset="-122"/>
                <a:ea typeface="大黑体" charset="-122"/>
              </a:rPr>
              <a:t>衰落信道的分类（续）</a:t>
            </a:r>
          </a:p>
        </p:txBody>
      </p:sp>
      <p:grpSp>
        <p:nvGrpSpPr>
          <p:cNvPr id="54275" name="Group 26"/>
          <p:cNvGrpSpPr>
            <a:grpSpLocks/>
          </p:cNvGrpSpPr>
          <p:nvPr/>
        </p:nvGrpSpPr>
        <p:grpSpPr bwMode="auto">
          <a:xfrm>
            <a:off x="860425" y="1827753"/>
            <a:ext cx="7461250" cy="4151312"/>
            <a:chOff x="370" y="943"/>
            <a:chExt cx="4700" cy="2615"/>
          </a:xfrm>
        </p:grpSpPr>
        <p:sp>
          <p:nvSpPr>
            <p:cNvPr id="54276" name="Line 9"/>
            <p:cNvSpPr>
              <a:spLocks noChangeShapeType="1"/>
            </p:cNvSpPr>
            <p:nvPr/>
          </p:nvSpPr>
          <p:spPr bwMode="auto">
            <a:xfrm>
              <a:off x="1136" y="3072"/>
              <a:ext cx="317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7" name="Line 10"/>
            <p:cNvSpPr>
              <a:spLocks noChangeShapeType="1"/>
            </p:cNvSpPr>
            <p:nvPr/>
          </p:nvSpPr>
          <p:spPr bwMode="auto">
            <a:xfrm flipV="1">
              <a:off x="1128" y="992"/>
              <a:ext cx="0" cy="208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8" name="Line 11"/>
            <p:cNvSpPr>
              <a:spLocks noChangeShapeType="1"/>
            </p:cNvSpPr>
            <p:nvPr/>
          </p:nvSpPr>
          <p:spPr bwMode="auto">
            <a:xfrm flipV="1">
              <a:off x="1120" y="2008"/>
              <a:ext cx="3032"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9" name="Line 12"/>
            <p:cNvSpPr>
              <a:spLocks noChangeShapeType="1"/>
            </p:cNvSpPr>
            <p:nvPr/>
          </p:nvSpPr>
          <p:spPr bwMode="auto">
            <a:xfrm>
              <a:off x="2592" y="1024"/>
              <a:ext cx="0" cy="204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0" name="Text Box 14"/>
            <p:cNvSpPr txBox="1">
              <a:spLocks noChangeArrowheads="1"/>
            </p:cNvSpPr>
            <p:nvPr/>
          </p:nvSpPr>
          <p:spPr bwMode="auto">
            <a:xfrm>
              <a:off x="370" y="943"/>
              <a:ext cx="66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符号周期</a:t>
              </a:r>
              <a:r>
                <a:rPr lang="en-US" altLang="zh-CN" b="1"/>
                <a:t>/</a:t>
              </a:r>
            </a:p>
            <a:p>
              <a:r>
                <a:rPr lang="zh-CN" altLang="en-US" b="1"/>
                <a:t>时延扩展</a:t>
              </a:r>
            </a:p>
          </p:txBody>
        </p:sp>
        <p:sp>
          <p:nvSpPr>
            <p:cNvPr id="54281" name="Text Box 15"/>
            <p:cNvSpPr txBox="1">
              <a:spLocks noChangeArrowheads="1"/>
            </p:cNvSpPr>
            <p:nvPr/>
          </p:nvSpPr>
          <p:spPr bwMode="auto">
            <a:xfrm>
              <a:off x="4309" y="3192"/>
              <a:ext cx="76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信号带宽</a:t>
              </a:r>
              <a:r>
                <a:rPr lang="en-US" altLang="zh-CN" b="1"/>
                <a:t>/</a:t>
              </a:r>
            </a:p>
            <a:p>
              <a:r>
                <a:rPr lang="zh-CN" altLang="en-US" b="1"/>
                <a:t>多普勒扩展</a:t>
              </a:r>
            </a:p>
          </p:txBody>
        </p:sp>
        <p:sp>
          <p:nvSpPr>
            <p:cNvPr id="54282" name="Text Box 16"/>
            <p:cNvSpPr txBox="1">
              <a:spLocks noChangeArrowheads="1"/>
            </p:cNvSpPr>
            <p:nvPr/>
          </p:nvSpPr>
          <p:spPr bwMode="auto">
            <a:xfrm>
              <a:off x="854" y="189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1</a:t>
              </a:r>
            </a:p>
          </p:txBody>
        </p:sp>
        <p:sp>
          <p:nvSpPr>
            <p:cNvPr id="54283" name="Text Box 17"/>
            <p:cNvSpPr txBox="1">
              <a:spLocks noChangeArrowheads="1"/>
            </p:cNvSpPr>
            <p:nvPr/>
          </p:nvSpPr>
          <p:spPr bwMode="auto">
            <a:xfrm>
              <a:off x="2527" y="318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a:t>1</a:t>
              </a:r>
            </a:p>
          </p:txBody>
        </p:sp>
        <p:sp>
          <p:nvSpPr>
            <p:cNvPr id="54284" name="Text Box 18"/>
            <p:cNvSpPr txBox="1">
              <a:spLocks noChangeArrowheads="1"/>
            </p:cNvSpPr>
            <p:nvPr/>
          </p:nvSpPr>
          <p:spPr bwMode="auto">
            <a:xfrm>
              <a:off x="1339" y="1071"/>
              <a:ext cx="101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平衰落</a:t>
              </a:r>
            </a:p>
            <a:p>
              <a:r>
                <a:rPr lang="zh-CN" altLang="en-US" b="1"/>
                <a:t>时间选择性衰落</a:t>
              </a:r>
            </a:p>
          </p:txBody>
        </p:sp>
        <p:sp>
          <p:nvSpPr>
            <p:cNvPr id="54285" name="Text Box 19"/>
            <p:cNvSpPr txBox="1">
              <a:spLocks noChangeArrowheads="1"/>
            </p:cNvSpPr>
            <p:nvPr/>
          </p:nvSpPr>
          <p:spPr bwMode="auto">
            <a:xfrm>
              <a:off x="3078" y="1040"/>
              <a:ext cx="50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平衰落</a:t>
              </a:r>
            </a:p>
            <a:p>
              <a:r>
                <a:rPr lang="zh-CN" altLang="en-US" b="1"/>
                <a:t>慢衰落</a:t>
              </a:r>
            </a:p>
          </p:txBody>
        </p:sp>
        <p:sp>
          <p:nvSpPr>
            <p:cNvPr id="54286" name="Text Box 20"/>
            <p:cNvSpPr txBox="1">
              <a:spLocks noChangeArrowheads="1"/>
            </p:cNvSpPr>
            <p:nvPr/>
          </p:nvSpPr>
          <p:spPr bwMode="auto">
            <a:xfrm>
              <a:off x="1348" y="2144"/>
              <a:ext cx="101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频率选择性衰落</a:t>
              </a:r>
            </a:p>
            <a:p>
              <a:r>
                <a:rPr lang="zh-CN" altLang="en-US" b="1"/>
                <a:t>时间选择性衰落</a:t>
              </a:r>
            </a:p>
          </p:txBody>
        </p:sp>
        <p:sp>
          <p:nvSpPr>
            <p:cNvPr id="54287" name="Text Box 21"/>
            <p:cNvSpPr txBox="1">
              <a:spLocks noChangeArrowheads="1"/>
            </p:cNvSpPr>
            <p:nvPr/>
          </p:nvSpPr>
          <p:spPr bwMode="auto">
            <a:xfrm>
              <a:off x="2900" y="2176"/>
              <a:ext cx="101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频率选择性衰落</a:t>
              </a:r>
            </a:p>
            <a:p>
              <a:r>
                <a:rPr lang="zh-CN" altLang="en-US" b="1"/>
                <a:t>慢衰落</a:t>
              </a:r>
            </a:p>
          </p:txBody>
        </p:sp>
        <p:sp>
          <p:nvSpPr>
            <p:cNvPr id="54288" name="Text Box 22"/>
            <p:cNvSpPr txBox="1">
              <a:spLocks noChangeArrowheads="1"/>
            </p:cNvSpPr>
            <p:nvPr/>
          </p:nvSpPr>
          <p:spPr bwMode="auto">
            <a:xfrm>
              <a:off x="1226" y="1575"/>
              <a:ext cx="114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（时间衰落信道）</a:t>
              </a:r>
            </a:p>
          </p:txBody>
        </p:sp>
        <p:sp>
          <p:nvSpPr>
            <p:cNvPr id="54289" name="Text Box 23"/>
            <p:cNvSpPr txBox="1">
              <a:spLocks noChangeArrowheads="1"/>
            </p:cNvSpPr>
            <p:nvPr/>
          </p:nvSpPr>
          <p:spPr bwMode="auto">
            <a:xfrm>
              <a:off x="2907" y="2680"/>
              <a:ext cx="114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（频率衰落信道）</a:t>
              </a:r>
            </a:p>
          </p:txBody>
        </p:sp>
        <p:sp>
          <p:nvSpPr>
            <p:cNvPr id="54290" name="Text Box 24"/>
            <p:cNvSpPr txBox="1">
              <a:spLocks noChangeArrowheads="1"/>
            </p:cNvSpPr>
            <p:nvPr/>
          </p:nvSpPr>
          <p:spPr bwMode="auto">
            <a:xfrm>
              <a:off x="2852" y="1600"/>
              <a:ext cx="10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（无衰落信道）</a:t>
              </a:r>
            </a:p>
          </p:txBody>
        </p:sp>
        <p:sp>
          <p:nvSpPr>
            <p:cNvPr id="54291" name="Text Box 25"/>
            <p:cNvSpPr txBox="1">
              <a:spLocks noChangeArrowheads="1"/>
            </p:cNvSpPr>
            <p:nvPr/>
          </p:nvSpPr>
          <p:spPr bwMode="auto">
            <a:xfrm>
              <a:off x="1324" y="2680"/>
              <a:ext cx="10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t>（双衰落信道）</a:t>
              </a:r>
            </a:p>
          </p:txBody>
        </p:sp>
      </p:gr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52</a:t>
            </a:fld>
            <a:endParaRPr lang="en-GB" altLang="zh-CN"/>
          </a:p>
        </p:txBody>
      </p:sp>
    </p:spTree>
    <p:extLst>
      <p:ext uri="{BB962C8B-B14F-4D97-AF65-F5344CB8AC3E}">
        <p14:creationId xmlns:p14="http://schemas.microsoft.com/office/powerpoint/2010/main" val="3222186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698500" y="677863"/>
            <a:ext cx="7340600" cy="673100"/>
          </a:xfrm>
        </p:spPr>
        <p:txBody>
          <a:bodyPr/>
          <a:lstStyle/>
          <a:p>
            <a:pPr eaLnBrk="1" hangingPunct="1"/>
            <a:r>
              <a:rPr lang="zh-CN" altLang="en-US" sz="5400" b="1" dirty="0">
                <a:solidFill>
                  <a:srgbClr val="002060"/>
                </a:solidFill>
                <a:latin typeface="大黑体" charset="-122"/>
                <a:ea typeface="大黑体" charset="-122"/>
              </a:rPr>
              <a:t>作业</a:t>
            </a:r>
            <a:r>
              <a:rPr lang="en-US" altLang="zh-CN" sz="5400" b="1" dirty="0">
                <a:solidFill>
                  <a:srgbClr val="002060"/>
                </a:solidFill>
                <a:latin typeface="大黑体" charset="-122"/>
                <a:ea typeface="大黑体" charset="-122"/>
              </a:rPr>
              <a:t>2</a:t>
            </a:r>
          </a:p>
        </p:txBody>
      </p:sp>
      <p:sp>
        <p:nvSpPr>
          <p:cNvPr id="55299" name="TextBox 2"/>
          <p:cNvSpPr txBox="1">
            <a:spLocks noChangeArrowheads="1"/>
          </p:cNvSpPr>
          <p:nvPr/>
        </p:nvSpPr>
        <p:spPr bwMode="auto">
          <a:xfrm>
            <a:off x="698500" y="1701529"/>
            <a:ext cx="784238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eaLnBrk="1" hangingPunct="1"/>
            <a:r>
              <a:rPr lang="zh-CN" altLang="en-US" sz="3200" dirty="0">
                <a:latin typeface="大黑体" charset="-122"/>
                <a:ea typeface="大黑体" charset="-122"/>
                <a:sym typeface="Symbol" panose="05050102010706020507" pitchFamily="18" charset="2"/>
              </a:rPr>
              <a:t>问答题：</a:t>
            </a:r>
            <a:endParaRPr lang="en-US" altLang="zh-CN" sz="3200" dirty="0">
              <a:latin typeface="大黑体" charset="-122"/>
              <a:ea typeface="大黑体" charset="-122"/>
              <a:sym typeface="Symbol" panose="05050102010706020507" pitchFamily="18" charset="2"/>
            </a:endParaRPr>
          </a:p>
          <a:p>
            <a:pPr algn="l" eaLnBrk="1" hangingPunct="1"/>
            <a:r>
              <a:rPr lang="en-US" altLang="zh-CN" sz="3200" b="1" dirty="0">
                <a:latin typeface="大黑体" charset="-122"/>
                <a:ea typeface="大黑体" charset="-122"/>
                <a:sym typeface="Symbol" panose="05050102010706020507" pitchFamily="18" charset="2"/>
              </a:rPr>
              <a:t>1</a:t>
            </a:r>
            <a:r>
              <a:rPr lang="zh-CN" altLang="en-US" sz="3200" b="1" dirty="0">
                <a:latin typeface="大黑体" charset="-122"/>
                <a:ea typeface="大黑体" charset="-122"/>
                <a:sym typeface="Symbol" panose="05050102010706020507" pitchFamily="18" charset="2"/>
              </a:rPr>
              <a:t>、无线通信系统在什么情况下会遇到双衰落信道（即同时是频率选择性衰落和时间选择性衰落）？请举例说明之。</a:t>
            </a:r>
            <a:endParaRPr lang="en-US" altLang="zh-CN" sz="3200" b="1" dirty="0">
              <a:latin typeface="大黑体" charset="-122"/>
              <a:ea typeface="大黑体" charset="-122"/>
              <a:sym typeface="Symbol" panose="05050102010706020507" pitchFamily="18" charset="2"/>
            </a:endParaRPr>
          </a:p>
          <a:p>
            <a:pPr algn="l" eaLnBrk="1" hangingPunct="1"/>
            <a:r>
              <a:rPr lang="en-US" altLang="zh-CN" sz="3200" dirty="0">
                <a:latin typeface="大黑体" charset="-122"/>
                <a:ea typeface="大黑体" charset="-122"/>
                <a:sym typeface="Symbol" panose="05050102010706020507" pitchFamily="18" charset="2"/>
              </a:rPr>
              <a:t>2</a:t>
            </a:r>
            <a:r>
              <a:rPr lang="zh-CN" altLang="en-US" sz="3200" dirty="0">
                <a:latin typeface="大黑体" charset="-122"/>
                <a:ea typeface="大黑体" charset="-122"/>
                <a:sym typeface="Symbol" panose="05050102010706020507" pitchFamily="18" charset="2"/>
              </a:rPr>
              <a:t>、如何设计合理的发送信号</a:t>
            </a:r>
            <a:r>
              <a:rPr lang="en-US" altLang="zh-CN" sz="3200" dirty="0">
                <a:latin typeface="大黑体" charset="-122"/>
                <a:ea typeface="大黑体" charset="-122"/>
                <a:sym typeface="Symbol" panose="05050102010706020507" pitchFamily="18" charset="2"/>
              </a:rPr>
              <a:t>(</a:t>
            </a:r>
            <a:r>
              <a:rPr lang="zh-CN" altLang="en-US" sz="3200" dirty="0">
                <a:latin typeface="大黑体" charset="-122"/>
                <a:ea typeface="大黑体" charset="-122"/>
                <a:sym typeface="Symbol" panose="05050102010706020507" pitchFamily="18" charset="2"/>
              </a:rPr>
              <a:t>时间、频率上应该满足什么特性</a:t>
            </a:r>
            <a:r>
              <a:rPr lang="en-US" altLang="zh-CN" sz="3200" dirty="0">
                <a:latin typeface="大黑体" charset="-122"/>
                <a:ea typeface="大黑体" charset="-122"/>
                <a:sym typeface="Symbol" panose="05050102010706020507" pitchFamily="18" charset="2"/>
              </a:rPr>
              <a:t>)</a:t>
            </a:r>
            <a:r>
              <a:rPr lang="zh-CN" altLang="en-US" sz="3200" dirty="0">
                <a:latin typeface="大黑体" charset="-122"/>
                <a:ea typeface="大黑体" charset="-122"/>
                <a:sym typeface="Symbol" panose="05050102010706020507" pitchFamily="18" charset="2"/>
              </a:rPr>
              <a:t>，才能更加有效的对双选择信道的特性进行测量，得到更加客观准确的双选择性信道衰落模型？</a:t>
            </a:r>
            <a:endParaRPr lang="en-US" altLang="zh-CN" sz="3200" dirty="0">
              <a:latin typeface="大黑体" charset="-122"/>
              <a:ea typeface="大黑体" charset="-122"/>
              <a:sym typeface="Symbol" panose="05050102010706020507" pitchFamily="18" charset="2"/>
            </a:endParaRPr>
          </a:p>
          <a:p>
            <a:pPr algn="l" eaLnBrk="1" hangingPunct="1"/>
            <a:r>
              <a:rPr lang="en-US" altLang="zh-CN" sz="3200" b="1" dirty="0">
                <a:latin typeface="大黑体" charset="-122"/>
                <a:ea typeface="大黑体" charset="-122"/>
                <a:sym typeface="Symbol" panose="05050102010706020507" pitchFamily="18" charset="2"/>
              </a:rPr>
              <a:t>——Chirp</a:t>
            </a:r>
            <a:r>
              <a:rPr lang="zh-CN" altLang="en-US" sz="3200" b="1" dirty="0">
                <a:latin typeface="大黑体" charset="-122"/>
                <a:ea typeface="大黑体" charset="-122"/>
                <a:sym typeface="Symbol" panose="05050102010706020507" pitchFamily="18" charset="2"/>
              </a:rPr>
              <a:t>线性调频信号！</a:t>
            </a:r>
            <a:endParaRPr lang="zh-CN" altLang="en-US" sz="3200" b="1" dirty="0">
              <a:latin typeface="大黑体" charset="-122"/>
              <a:ea typeface="大黑体" charset="-122"/>
            </a:endParaRPr>
          </a:p>
        </p:txBody>
      </p:sp>
      <p:sp>
        <p:nvSpPr>
          <p:cNvPr id="2" name="灯片编号占位符 1"/>
          <p:cNvSpPr>
            <a:spLocks noGrp="1"/>
          </p:cNvSpPr>
          <p:nvPr>
            <p:ph type="sldNum" sz="quarter" idx="12"/>
          </p:nvPr>
        </p:nvSpPr>
        <p:spPr/>
        <p:txBody>
          <a:bodyPr/>
          <a:lstStyle/>
          <a:p>
            <a:pPr>
              <a:defRPr/>
            </a:pPr>
            <a:fld id="{F13EC1A2-80CC-4BEA-A8B9-2E1E540E6C1F}" type="slidenum">
              <a:rPr lang="zh-CN" altLang="en-GB" smtClean="0"/>
              <a:pPr>
                <a:defRPr/>
              </a:pPr>
              <a:t>53</a:t>
            </a:fld>
            <a:endParaRPr lang="en-GB" altLang="zh-CN"/>
          </a:p>
        </p:txBody>
      </p:sp>
    </p:spTree>
    <p:extLst>
      <p:ext uri="{BB962C8B-B14F-4D97-AF65-F5344CB8AC3E}">
        <p14:creationId xmlns:p14="http://schemas.microsoft.com/office/powerpoint/2010/main" val="2759471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ctrTitle"/>
          </p:nvPr>
        </p:nvSpPr>
        <p:spPr>
          <a:xfrm>
            <a:off x="836984" y="1546292"/>
            <a:ext cx="7772400" cy="1143000"/>
          </a:xfrm>
        </p:spPr>
        <p:txBody>
          <a:bodyPr/>
          <a:lstStyle/>
          <a:p>
            <a:pPr eaLnBrk="1" hangingPunct="1">
              <a:buClr>
                <a:schemeClr val="tx1"/>
              </a:buClr>
            </a:pPr>
            <a:r>
              <a:rPr lang="zh-CN" altLang="en-US" b="1" dirty="0">
                <a:latin typeface="大黑体" charset="-122"/>
                <a:ea typeface="大黑体" charset="-122"/>
              </a:rPr>
              <a:t>无线信道模型</a:t>
            </a:r>
            <a:r>
              <a:rPr lang="en-US" altLang="zh-CN" b="1" dirty="0">
                <a:latin typeface="大黑体" charset="-122"/>
                <a:ea typeface="大黑体" charset="-122"/>
              </a:rPr>
              <a:t>-2</a:t>
            </a:r>
            <a:endParaRPr lang="zh-CN" altLang="en-US" b="1" dirty="0">
              <a:latin typeface="大黑体" charset="-122"/>
              <a:ea typeface="大黑体" charset="-122"/>
            </a:endParaRP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54</a:t>
            </a:fld>
            <a:endParaRPr lang="en-GB" altLang="zh-CN"/>
          </a:p>
        </p:txBody>
      </p:sp>
    </p:spTree>
    <p:extLst>
      <p:ext uri="{BB962C8B-B14F-4D97-AF65-F5344CB8AC3E}">
        <p14:creationId xmlns:p14="http://schemas.microsoft.com/office/powerpoint/2010/main" val="2774190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27651" name="Rectangle 8"/>
          <p:cNvSpPr>
            <a:spLocks noGrp="1" noChangeArrowheads="1"/>
          </p:cNvSpPr>
          <p:nvPr>
            <p:ph idx="1"/>
          </p:nvPr>
        </p:nvSpPr>
        <p:spPr>
          <a:xfrm>
            <a:off x="838200" y="1704975"/>
            <a:ext cx="7772400" cy="4114800"/>
          </a:xfrm>
        </p:spPr>
        <p:txBody>
          <a:bodyPr/>
          <a:lstStyle/>
          <a:p>
            <a:pPr algn="l" eaLnBrk="1" hangingPunct="1">
              <a:lnSpc>
                <a:spcPct val="150000"/>
              </a:lnSpc>
              <a:buClr>
                <a:schemeClr val="tx1"/>
              </a:buClr>
              <a:buFont typeface="Wingdings" panose="05000000000000000000" pitchFamily="2" charset="2"/>
              <a:buChar char="l"/>
            </a:pPr>
            <a:r>
              <a:rPr lang="en-US" altLang="zh-CN" b="1" dirty="0">
                <a:ea typeface="大黑体" charset="-122"/>
              </a:rPr>
              <a:t> </a:t>
            </a:r>
            <a:r>
              <a:rPr lang="zh-CN" altLang="en-US" b="1" dirty="0">
                <a:ea typeface="大黑体" charset="-122"/>
              </a:rPr>
              <a:t>地面视距传播</a:t>
            </a:r>
          </a:p>
          <a:p>
            <a:pPr algn="l" eaLnBrk="1" hangingPunct="1">
              <a:lnSpc>
                <a:spcPct val="150000"/>
              </a:lnSpc>
              <a:buClr>
                <a:schemeClr val="tx1"/>
              </a:buClr>
              <a:buFont typeface="Wingdings" panose="05000000000000000000" pitchFamily="2" charset="2"/>
              <a:buChar char="l"/>
            </a:pPr>
            <a:r>
              <a:rPr lang="zh-CN" altLang="en-US" b="1" dirty="0">
                <a:ea typeface="大黑体" charset="-122"/>
              </a:rPr>
              <a:t> 地面超视距传播</a:t>
            </a:r>
          </a:p>
          <a:p>
            <a:pPr algn="l" eaLnBrk="1" hangingPunct="1">
              <a:lnSpc>
                <a:spcPct val="150000"/>
              </a:lnSpc>
              <a:buClr>
                <a:schemeClr val="tx1"/>
              </a:buClr>
              <a:buFont typeface="Wingdings" panose="05000000000000000000" pitchFamily="2" charset="2"/>
              <a:buChar char="l"/>
            </a:pPr>
            <a:r>
              <a:rPr lang="zh-CN" altLang="en-US" b="1" dirty="0">
                <a:ea typeface="大黑体" charset="-122"/>
              </a:rPr>
              <a:t> 移动传播</a:t>
            </a:r>
          </a:p>
          <a:p>
            <a:pPr lvl="1" eaLnBrk="1" hangingPunct="1">
              <a:lnSpc>
                <a:spcPct val="150000"/>
              </a:lnSpc>
              <a:buFont typeface="Wingdings" panose="05000000000000000000" pitchFamily="2" charset="2"/>
              <a:buChar char="l"/>
            </a:pPr>
            <a:r>
              <a:rPr lang="zh-CN" altLang="en-US" b="1" dirty="0">
                <a:ea typeface="大黑体" charset="-122"/>
              </a:rPr>
              <a:t> </a:t>
            </a:r>
            <a:r>
              <a:rPr lang="zh-CN" altLang="en-US" sz="3200" b="1" dirty="0">
                <a:ea typeface="大黑体" charset="-122"/>
              </a:rPr>
              <a:t>移动传播的大尺度模型</a:t>
            </a:r>
          </a:p>
          <a:p>
            <a:pPr lvl="1" eaLnBrk="1" hangingPunct="1">
              <a:lnSpc>
                <a:spcPct val="150000"/>
              </a:lnSpc>
              <a:buFont typeface="Wingdings" panose="05000000000000000000" pitchFamily="2" charset="2"/>
              <a:buChar char="l"/>
            </a:pPr>
            <a:r>
              <a:rPr lang="zh-CN" altLang="en-US" sz="3200" b="1" dirty="0">
                <a:ea typeface="大黑体" charset="-122"/>
              </a:rPr>
              <a:t> 移动传播的小尺度模型</a:t>
            </a:r>
          </a:p>
        </p:txBody>
      </p:sp>
      <p:sp>
        <p:nvSpPr>
          <p:cNvPr id="4" name="灯片编号占位符 3"/>
          <p:cNvSpPr>
            <a:spLocks noGrp="1"/>
          </p:cNvSpPr>
          <p:nvPr>
            <p:ph type="sldNum" sz="quarter" idx="12"/>
          </p:nvPr>
        </p:nvSpPr>
        <p:spPr/>
        <p:txBody>
          <a:bodyPr/>
          <a:lstStyle/>
          <a:p>
            <a:pPr>
              <a:defRPr/>
            </a:pPr>
            <a:fld id="{4057644D-785C-4C3A-8C09-F3C91A6224FB}" type="slidenum">
              <a:rPr lang="zh-CN" altLang="en-GB" smtClean="0"/>
              <a:pPr>
                <a:defRPr/>
              </a:pPr>
              <a:t>55</a:t>
            </a:fld>
            <a:endParaRPr lang="en-GB" altLang="zh-CN"/>
          </a:p>
        </p:txBody>
      </p:sp>
    </p:spTree>
    <p:extLst>
      <p:ext uri="{BB962C8B-B14F-4D97-AF65-F5344CB8AC3E}">
        <p14:creationId xmlns:p14="http://schemas.microsoft.com/office/powerpoint/2010/main" val="3536852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28675" name="Rectangle 3"/>
          <p:cNvSpPr>
            <a:spLocks noGrp="1" noChangeArrowheads="1"/>
          </p:cNvSpPr>
          <p:nvPr>
            <p:ph type="ctrTitle"/>
          </p:nvPr>
        </p:nvSpPr>
        <p:spPr>
          <a:xfrm>
            <a:off x="741329" y="1779757"/>
            <a:ext cx="7772400" cy="952500"/>
          </a:xfrm>
        </p:spPr>
        <p:txBody>
          <a:bodyPr/>
          <a:lstStyle/>
          <a:p>
            <a:pPr eaLnBrk="1" hangingPunct="1"/>
            <a:r>
              <a:rPr lang="zh-CN" altLang="en-US" b="1" dirty="0">
                <a:ea typeface="大黑体" charset="-122"/>
              </a:rPr>
              <a:t>地面视距传播</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56</a:t>
            </a:fld>
            <a:endParaRPr lang="en-GB" altLang="zh-CN"/>
          </a:p>
        </p:txBody>
      </p:sp>
    </p:spTree>
    <p:extLst>
      <p:ext uri="{BB962C8B-B14F-4D97-AF65-F5344CB8AC3E}">
        <p14:creationId xmlns:p14="http://schemas.microsoft.com/office/powerpoint/2010/main" val="2171238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310475" y="917575"/>
            <a:ext cx="7772400" cy="476250"/>
          </a:xfrm>
        </p:spPr>
        <p:txBody>
          <a:bodyPr/>
          <a:lstStyle/>
          <a:p>
            <a:pPr eaLnBrk="1" hangingPunct="1"/>
            <a:r>
              <a:rPr lang="en-US" altLang="zh-CN" sz="5400" b="1" dirty="0">
                <a:latin typeface="大黑体" charset="-122"/>
                <a:ea typeface="大黑体" charset="-122"/>
              </a:rPr>
              <a:t> </a:t>
            </a:r>
            <a:r>
              <a:rPr lang="zh-CN" altLang="en-US" sz="5400" b="1" dirty="0">
                <a:latin typeface="大黑体" charset="-122"/>
                <a:ea typeface="大黑体" charset="-122"/>
              </a:rPr>
              <a:t>简 介</a:t>
            </a:r>
          </a:p>
        </p:txBody>
      </p:sp>
      <p:sp>
        <p:nvSpPr>
          <p:cNvPr id="1028" name="Rectangle 3"/>
          <p:cNvSpPr>
            <a:spLocks noGrp="1" noChangeArrowheads="1"/>
          </p:cNvSpPr>
          <p:nvPr>
            <p:ph type="body" sz="half" idx="1"/>
          </p:nvPr>
        </p:nvSpPr>
        <p:spPr>
          <a:xfrm>
            <a:off x="571500" y="1562100"/>
            <a:ext cx="3810000" cy="4667250"/>
          </a:xfrm>
        </p:spPr>
        <p:txBody>
          <a:bodyPr/>
          <a:lstStyle/>
          <a:p>
            <a:pPr eaLnBrk="1" hangingPunct="1">
              <a:buFont typeface="Wingdings" panose="05000000000000000000" pitchFamily="2" charset="2"/>
              <a:buChar char="l"/>
            </a:pPr>
            <a:r>
              <a:rPr lang="zh-CN" altLang="en-US" b="1" dirty="0">
                <a:ea typeface="大黑体" charset="-122"/>
                <a:sym typeface="Symbol" panose="05050102010706020507" pitchFamily="18" charset="2"/>
              </a:rPr>
              <a:t>地面微波通信属于视距传播。</a:t>
            </a:r>
          </a:p>
          <a:p>
            <a:pPr eaLnBrk="1" hangingPunct="1">
              <a:buFont typeface="Wingdings" panose="05000000000000000000" pitchFamily="2" charset="2"/>
              <a:buChar char="l"/>
            </a:pPr>
            <a:endParaRPr lang="zh-CN" altLang="en-US" b="1" dirty="0">
              <a:ea typeface="大黑体" charset="-122"/>
              <a:sym typeface="Symbol" panose="05050102010706020507" pitchFamily="18" charset="2"/>
            </a:endParaRPr>
          </a:p>
          <a:p>
            <a:pPr eaLnBrk="1" hangingPunct="1">
              <a:buFont typeface="Wingdings" panose="05000000000000000000" pitchFamily="2" charset="2"/>
              <a:buChar char="l"/>
            </a:pPr>
            <a:r>
              <a:rPr lang="zh-CN" altLang="en-US" b="1" dirty="0">
                <a:ea typeface="大黑体" charset="-122"/>
                <a:sym typeface="Symbol" panose="05050102010706020507" pitchFamily="18" charset="2"/>
              </a:rPr>
              <a:t>视距传播的主要特点是收发天线都在视距范围内。</a:t>
            </a:r>
          </a:p>
          <a:p>
            <a:pPr eaLnBrk="1" hangingPunct="1">
              <a:buFont typeface="Wingdings" panose="05000000000000000000" pitchFamily="2" charset="2"/>
              <a:buChar char="l"/>
            </a:pPr>
            <a:endParaRPr lang="zh-CN" altLang="en-US" b="1" dirty="0">
              <a:ea typeface="大黑体" charset="-122"/>
              <a:sym typeface="Symbol" panose="05050102010706020507" pitchFamily="18" charset="2"/>
            </a:endParaRPr>
          </a:p>
          <a:p>
            <a:pPr eaLnBrk="1" hangingPunct="1">
              <a:buFont typeface="Wingdings" panose="05000000000000000000" pitchFamily="2" charset="2"/>
              <a:buChar char="l"/>
            </a:pPr>
            <a:r>
              <a:rPr lang="zh-CN" altLang="en-US" b="1" dirty="0">
                <a:ea typeface="大黑体" charset="-122"/>
                <a:sym typeface="Symbol" panose="05050102010706020507" pitchFamily="18" charset="2"/>
              </a:rPr>
              <a:t>视距传播要考虑</a:t>
            </a:r>
            <a:r>
              <a:rPr lang="zh-CN" altLang="en-US" b="1" dirty="0">
                <a:solidFill>
                  <a:srgbClr val="FF0000"/>
                </a:solidFill>
                <a:ea typeface="大黑体" charset="-122"/>
                <a:sym typeface="Symbol" panose="05050102010706020507" pitchFamily="18" charset="2"/>
              </a:rPr>
              <a:t>大气效应和地面效应</a:t>
            </a:r>
            <a:r>
              <a:rPr lang="zh-CN" altLang="en-US" b="1" dirty="0">
                <a:ea typeface="大黑体" charset="-122"/>
                <a:sym typeface="Symbol" panose="05050102010706020507" pitchFamily="18" charset="2"/>
              </a:rPr>
              <a:t>。</a:t>
            </a:r>
          </a:p>
        </p:txBody>
      </p:sp>
      <p:sp>
        <p:nvSpPr>
          <p:cNvPr id="1029" name="Rectangle 4"/>
          <p:cNvSpPr>
            <a:spLocks noGrp="1" noChangeArrowheads="1"/>
          </p:cNvSpPr>
          <p:nvPr>
            <p:ph type="body" sz="half" idx="2"/>
          </p:nvPr>
        </p:nvSpPr>
        <p:spPr>
          <a:xfrm>
            <a:off x="4591050" y="1593850"/>
            <a:ext cx="4152900" cy="4216400"/>
          </a:xfrm>
        </p:spPr>
        <p:txBody>
          <a:bodyPr/>
          <a:lstStyle/>
          <a:p>
            <a:pPr eaLnBrk="1" hangingPunct="1">
              <a:buFont typeface="Wingdings" panose="05000000000000000000" pitchFamily="2" charset="2"/>
              <a:buChar char="l"/>
            </a:pPr>
            <a:r>
              <a:rPr lang="zh-CN" altLang="en-US" sz="2400" b="1" dirty="0">
                <a:latin typeface="大黑体" charset="-122"/>
                <a:ea typeface="大黑体" charset="-122"/>
              </a:rPr>
              <a:t>视距和天线高度的关系</a:t>
            </a:r>
          </a:p>
          <a:p>
            <a:pPr eaLnBrk="1" hangingPunct="1">
              <a:buFontTx/>
              <a:buNone/>
            </a:pPr>
            <a:r>
              <a:rPr lang="zh-CN" altLang="en-US" sz="2400" b="1" dirty="0">
                <a:latin typeface="大黑体" charset="-122"/>
                <a:ea typeface="大黑体" charset="-122"/>
              </a:rPr>
              <a:t>	由于地球是一个曲面，天线高度</a:t>
            </a:r>
            <a:r>
              <a:rPr lang="en-US" altLang="zh-CN" sz="2400" b="1" dirty="0">
                <a:latin typeface="大黑体" charset="-122"/>
                <a:ea typeface="大黑体" charset="-122"/>
              </a:rPr>
              <a:t>h</a:t>
            </a:r>
            <a:r>
              <a:rPr lang="en-US" altLang="zh-CN" sz="2400" b="1" baseline="-25000" dirty="0">
                <a:latin typeface="大黑体" charset="-122"/>
                <a:ea typeface="大黑体" charset="-122"/>
              </a:rPr>
              <a:t>1</a:t>
            </a:r>
            <a:r>
              <a:rPr lang="zh-CN" altLang="en-US" sz="2400" b="1" dirty="0">
                <a:latin typeface="大黑体" charset="-122"/>
                <a:ea typeface="大黑体" charset="-122"/>
              </a:rPr>
              <a:t>、</a:t>
            </a:r>
            <a:r>
              <a:rPr lang="en-US" altLang="zh-CN" sz="2400" b="1" dirty="0">
                <a:latin typeface="大黑体" charset="-122"/>
                <a:ea typeface="大黑体" charset="-122"/>
              </a:rPr>
              <a:t>h</a:t>
            </a:r>
            <a:r>
              <a:rPr lang="en-US" altLang="zh-CN" sz="2400" b="1" baseline="-25000" dirty="0">
                <a:latin typeface="大黑体" charset="-122"/>
                <a:ea typeface="大黑体" charset="-122"/>
              </a:rPr>
              <a:t>2</a:t>
            </a:r>
            <a:r>
              <a:rPr lang="zh-CN" altLang="en-US" sz="2400" b="1" dirty="0">
                <a:latin typeface="大黑体" charset="-122"/>
                <a:ea typeface="大黑体" charset="-122"/>
              </a:rPr>
              <a:t>和视距</a:t>
            </a:r>
            <a:r>
              <a:rPr lang="en-US" altLang="zh-CN" sz="2400" b="1" dirty="0">
                <a:latin typeface="大黑体" charset="-122"/>
                <a:ea typeface="大黑体" charset="-122"/>
              </a:rPr>
              <a:t>d</a:t>
            </a:r>
            <a:r>
              <a:rPr lang="zh-CN" altLang="en-US" sz="2400" b="1" dirty="0">
                <a:latin typeface="大黑体" charset="-122"/>
                <a:ea typeface="大黑体" charset="-122"/>
              </a:rPr>
              <a:t>之间存在以下关系：</a:t>
            </a:r>
          </a:p>
          <a:p>
            <a:pPr eaLnBrk="1" hangingPunct="1">
              <a:buFontTx/>
              <a:buNone/>
            </a:pPr>
            <a:r>
              <a:rPr lang="zh-CN" altLang="en-US" sz="2400" b="1" dirty="0">
                <a:latin typeface="大黑体" charset="-122"/>
                <a:ea typeface="大黑体" charset="-122"/>
              </a:rPr>
              <a:t>	</a:t>
            </a:r>
            <a:r>
              <a:rPr lang="en-US" altLang="zh-CN" sz="2400" b="1" dirty="0">
                <a:latin typeface="大黑体" charset="-122"/>
                <a:ea typeface="大黑体" charset="-122"/>
              </a:rPr>
              <a:t>d = </a:t>
            </a:r>
            <a:r>
              <a:rPr lang="en-US" altLang="zh-CN" sz="2400" b="1" dirty="0">
                <a:solidFill>
                  <a:srgbClr val="FF0000"/>
                </a:solidFill>
                <a:latin typeface="大黑体" charset="-122"/>
                <a:ea typeface="大黑体" charset="-122"/>
              </a:rPr>
              <a:t>3.57</a:t>
            </a:r>
            <a:r>
              <a:rPr lang="en-US" altLang="zh-CN" sz="2400" b="1" dirty="0">
                <a:latin typeface="大黑体" charset="-122"/>
                <a:ea typeface="大黑体" charset="-122"/>
              </a:rPr>
              <a:t>(                )</a:t>
            </a:r>
          </a:p>
          <a:p>
            <a:pPr eaLnBrk="1" hangingPunct="1">
              <a:buFontTx/>
              <a:buNone/>
            </a:pPr>
            <a:r>
              <a:rPr lang="en-US" altLang="zh-CN" sz="2400" b="1" dirty="0">
                <a:latin typeface="大黑体" charset="-122"/>
                <a:ea typeface="大黑体" charset="-122"/>
              </a:rPr>
              <a:t>	</a:t>
            </a:r>
            <a:r>
              <a:rPr lang="zh-CN" altLang="en-US" sz="2400" b="1" dirty="0">
                <a:latin typeface="大黑体" charset="-122"/>
                <a:ea typeface="大黑体" charset="-122"/>
              </a:rPr>
              <a:t>其中</a:t>
            </a:r>
            <a:r>
              <a:rPr lang="en-US" altLang="zh-CN" sz="2400" b="1" dirty="0">
                <a:latin typeface="大黑体" charset="-122"/>
                <a:ea typeface="大黑体" charset="-122"/>
              </a:rPr>
              <a:t>h</a:t>
            </a:r>
            <a:r>
              <a:rPr lang="en-US" altLang="zh-CN" sz="2400" b="1" baseline="-25000" dirty="0">
                <a:latin typeface="大黑体" charset="-122"/>
                <a:ea typeface="大黑体" charset="-122"/>
              </a:rPr>
              <a:t>1</a:t>
            </a:r>
            <a:r>
              <a:rPr lang="zh-CN" altLang="en-US" sz="2400" b="1" dirty="0">
                <a:latin typeface="大黑体" charset="-122"/>
                <a:ea typeface="大黑体" charset="-122"/>
              </a:rPr>
              <a:t>、</a:t>
            </a:r>
            <a:r>
              <a:rPr lang="en-US" altLang="zh-CN" sz="2400" b="1" dirty="0">
                <a:latin typeface="大黑体" charset="-122"/>
                <a:ea typeface="大黑体" charset="-122"/>
              </a:rPr>
              <a:t>h</a:t>
            </a:r>
            <a:r>
              <a:rPr lang="en-US" altLang="zh-CN" sz="2400" b="1" baseline="-25000" dirty="0">
                <a:latin typeface="大黑体" charset="-122"/>
                <a:ea typeface="大黑体" charset="-122"/>
              </a:rPr>
              <a:t>2</a:t>
            </a:r>
            <a:r>
              <a:rPr lang="zh-CN" altLang="en-US" sz="2400" b="1" dirty="0">
                <a:latin typeface="大黑体" charset="-122"/>
                <a:ea typeface="大黑体" charset="-122"/>
              </a:rPr>
              <a:t>的单位是</a:t>
            </a:r>
            <a:r>
              <a:rPr lang="en-US" altLang="zh-CN" sz="2400" b="1" dirty="0">
                <a:latin typeface="大黑体" charset="-122"/>
                <a:ea typeface="大黑体" charset="-122"/>
              </a:rPr>
              <a:t>m</a:t>
            </a:r>
            <a:r>
              <a:rPr lang="zh-CN" altLang="en-US" sz="2400" b="1" dirty="0">
                <a:latin typeface="大黑体" charset="-122"/>
                <a:ea typeface="大黑体" charset="-122"/>
              </a:rPr>
              <a:t>，</a:t>
            </a:r>
            <a:r>
              <a:rPr lang="en-US" altLang="zh-CN" sz="2400" b="1" dirty="0">
                <a:latin typeface="大黑体" charset="-122"/>
                <a:ea typeface="大黑体" charset="-122"/>
              </a:rPr>
              <a:t>d</a:t>
            </a:r>
            <a:r>
              <a:rPr lang="zh-CN" altLang="en-US" sz="2400" b="1" dirty="0">
                <a:latin typeface="大黑体" charset="-122"/>
                <a:ea typeface="大黑体" charset="-122"/>
              </a:rPr>
              <a:t>的单位是</a:t>
            </a:r>
            <a:r>
              <a:rPr lang="en-US" altLang="zh-CN" sz="2400" b="1" dirty="0">
                <a:latin typeface="大黑体" charset="-122"/>
                <a:ea typeface="大黑体" charset="-122"/>
              </a:rPr>
              <a:t>km</a:t>
            </a:r>
            <a:r>
              <a:rPr lang="zh-CN" altLang="en-US" sz="2400" b="1" dirty="0">
                <a:latin typeface="大黑体" charset="-122"/>
                <a:ea typeface="大黑体" charset="-122"/>
              </a:rPr>
              <a:t>。</a:t>
            </a:r>
          </a:p>
          <a:p>
            <a:pPr marL="0" indent="0" eaLnBrk="1" hangingPunct="1">
              <a:buFontTx/>
              <a:buNone/>
            </a:pPr>
            <a:r>
              <a:rPr lang="zh-CN" altLang="zh-CN" sz="2000" b="1" dirty="0">
                <a:latin typeface="大黑体" charset="-122"/>
                <a:ea typeface="大黑体" charset="-122"/>
              </a:rPr>
              <a:t>说明：此公式没有考虑</a:t>
            </a:r>
            <a:r>
              <a:rPr lang="zh-CN" altLang="zh-CN" sz="2000" b="1" dirty="0">
                <a:solidFill>
                  <a:srgbClr val="FF0000"/>
                </a:solidFill>
                <a:latin typeface="大黑体" charset="-122"/>
                <a:ea typeface="大黑体" charset="-122"/>
              </a:rPr>
              <a:t>大气及地面</a:t>
            </a:r>
            <a:r>
              <a:rPr lang="en-US" altLang="zh-CN" sz="2000" b="1" dirty="0">
                <a:latin typeface="大黑体" charset="-122"/>
                <a:ea typeface="大黑体" charset="-122"/>
              </a:rPr>
              <a:t>     </a:t>
            </a:r>
            <a:r>
              <a:rPr lang="zh-CN" altLang="zh-CN" sz="2000" b="1" dirty="0">
                <a:latin typeface="大黑体" charset="-122"/>
                <a:ea typeface="大黑体" charset="-122"/>
              </a:rPr>
              <a:t>对传播的影响，所以只能用作大致的估计。</a:t>
            </a:r>
            <a:endParaRPr lang="en-US" altLang="zh-CN" sz="2000" b="1" dirty="0">
              <a:latin typeface="大黑体" charset="-122"/>
              <a:ea typeface="大黑体" charset="-122"/>
            </a:endParaRPr>
          </a:p>
          <a:p>
            <a:pPr marL="0" indent="0">
              <a:buNone/>
            </a:pPr>
            <a:r>
              <a:rPr lang="zh-CN" altLang="en-US" sz="2000" b="1" dirty="0">
                <a:latin typeface="大黑体" charset="-122"/>
                <a:ea typeface="大黑体" charset="-122"/>
              </a:rPr>
              <a:t>考虑到大气层对电波的折射作用，极限直视距离应修正为：</a:t>
            </a:r>
            <a:endParaRPr lang="en-US" altLang="zh-CN" sz="2000" b="1" dirty="0">
              <a:latin typeface="大黑体" charset="-122"/>
              <a:ea typeface="大黑体" charset="-122"/>
            </a:endParaRPr>
          </a:p>
          <a:p>
            <a:pPr lvl="0">
              <a:buNone/>
            </a:pPr>
            <a:r>
              <a:rPr lang="zh-CN" altLang="en-US" sz="2000" b="1" dirty="0">
                <a:latin typeface="大黑体" charset="-122"/>
                <a:ea typeface="大黑体" charset="-122"/>
              </a:rPr>
              <a:t> </a:t>
            </a:r>
            <a:r>
              <a:rPr lang="en-US" altLang="zh-CN" sz="2400" b="1" dirty="0">
                <a:solidFill>
                  <a:srgbClr val="40458C"/>
                </a:solidFill>
                <a:latin typeface="大黑体" charset="-122"/>
                <a:ea typeface="大黑体" charset="-122"/>
              </a:rPr>
              <a:t>d = </a:t>
            </a:r>
            <a:r>
              <a:rPr lang="en-US" altLang="zh-CN" sz="2400" b="1" dirty="0">
                <a:solidFill>
                  <a:srgbClr val="FF0000"/>
                </a:solidFill>
                <a:latin typeface="大黑体" charset="-122"/>
                <a:ea typeface="大黑体" charset="-122"/>
              </a:rPr>
              <a:t>4.12</a:t>
            </a:r>
            <a:r>
              <a:rPr lang="en-US" altLang="zh-CN" sz="2400" b="1" dirty="0">
                <a:solidFill>
                  <a:srgbClr val="40458C"/>
                </a:solidFill>
                <a:latin typeface="大黑体" charset="-122"/>
                <a:ea typeface="大黑体" charset="-122"/>
              </a:rPr>
              <a:t>(              )</a:t>
            </a:r>
          </a:p>
          <a:p>
            <a:pPr marL="0" indent="0">
              <a:buNone/>
            </a:pPr>
            <a:endParaRPr lang="zh-CN" altLang="en-US" sz="2000" b="1" dirty="0">
              <a:latin typeface="大黑体" charset="-122"/>
              <a:ea typeface="大黑体" charset="-122"/>
            </a:endParaRPr>
          </a:p>
        </p:txBody>
      </p:sp>
      <p:graphicFrame>
        <p:nvGraphicFramePr>
          <p:cNvPr id="1026" name="Object 5"/>
          <p:cNvGraphicFramePr>
            <a:graphicFrameLocks noChangeAspect="1"/>
          </p:cNvGraphicFramePr>
          <p:nvPr>
            <p:extLst>
              <p:ext uri="{D42A27DB-BD31-4B8C-83A1-F6EECF244321}">
                <p14:modId xmlns:p14="http://schemas.microsoft.com/office/powerpoint/2010/main" val="3879312566"/>
              </p:ext>
            </p:extLst>
          </p:nvPr>
        </p:nvGraphicFramePr>
        <p:xfrm>
          <a:off x="6374976" y="3240087"/>
          <a:ext cx="1382713" cy="461963"/>
        </p:xfrm>
        <a:graphic>
          <a:graphicData uri="http://schemas.openxmlformats.org/presentationml/2006/ole">
            <mc:AlternateContent xmlns:mc="http://schemas.openxmlformats.org/markup-compatibility/2006">
              <mc:Choice xmlns:v="urn:schemas-microsoft-com:vml" Requires="v">
                <p:oleObj spid="_x0000_s17716" name="Equation" r:id="rId3" imgW="685800" imgH="254000" progId="Equation.3">
                  <p:embed/>
                </p:oleObj>
              </mc:Choice>
              <mc:Fallback>
                <p:oleObj name="Equation" r:id="rId3" imgW="685800" imgH="2540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976" y="3240087"/>
                        <a:ext cx="1382713"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57</a:t>
            </a:fld>
            <a:endParaRPr lang="en-GB" altLang="zh-CN"/>
          </a:p>
        </p:txBody>
      </p:sp>
      <p:graphicFrame>
        <p:nvGraphicFramePr>
          <p:cNvPr id="7" name="Object 5"/>
          <p:cNvGraphicFramePr>
            <a:graphicFrameLocks noChangeAspect="1"/>
          </p:cNvGraphicFramePr>
          <p:nvPr>
            <p:extLst>
              <p:ext uri="{D42A27DB-BD31-4B8C-83A1-F6EECF244321}">
                <p14:modId xmlns:p14="http://schemas.microsoft.com/office/powerpoint/2010/main" val="2810207259"/>
              </p:ext>
            </p:extLst>
          </p:nvPr>
        </p:nvGraphicFramePr>
        <p:xfrm>
          <a:off x="5976143" y="6171405"/>
          <a:ext cx="1382713" cy="461963"/>
        </p:xfrm>
        <a:graphic>
          <a:graphicData uri="http://schemas.openxmlformats.org/presentationml/2006/ole">
            <mc:AlternateContent xmlns:mc="http://schemas.openxmlformats.org/markup-compatibility/2006">
              <mc:Choice xmlns:v="urn:schemas-microsoft-com:vml" Requires="v">
                <p:oleObj spid="_x0000_s17717" name="Equation" r:id="rId5" imgW="685800" imgH="254000" progId="Equation.3">
                  <p:embed/>
                </p:oleObj>
              </mc:Choice>
              <mc:Fallback>
                <p:oleObj name="Equation" r:id="rId5" imgW="6858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143" y="6171405"/>
                        <a:ext cx="1382713"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36710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587307" y="674046"/>
            <a:ext cx="7772400" cy="609600"/>
          </a:xfrm>
        </p:spPr>
        <p:txBody>
          <a:bodyPr/>
          <a:lstStyle/>
          <a:p>
            <a:pPr eaLnBrk="1" hangingPunct="1"/>
            <a:r>
              <a:rPr lang="zh-CN" altLang="en-US" sz="5400" b="1" dirty="0">
                <a:solidFill>
                  <a:srgbClr val="002060"/>
                </a:solidFill>
                <a:latin typeface="大黑体" charset="-122"/>
                <a:ea typeface="大黑体" charset="-122"/>
              </a:rPr>
              <a:t>大气效应之一：吸收衰减</a:t>
            </a:r>
          </a:p>
        </p:txBody>
      </p:sp>
      <p:sp>
        <p:nvSpPr>
          <p:cNvPr id="2052" name="Rectangle 3"/>
          <p:cNvSpPr>
            <a:spLocks noGrp="1" noChangeArrowheads="1"/>
          </p:cNvSpPr>
          <p:nvPr>
            <p:ph type="body" sz="half" idx="1"/>
          </p:nvPr>
        </p:nvSpPr>
        <p:spPr>
          <a:xfrm>
            <a:off x="587307" y="1596755"/>
            <a:ext cx="2957513" cy="4114800"/>
          </a:xfrm>
        </p:spPr>
        <p:txBody>
          <a:bodyPr/>
          <a:lstStyle/>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主要发生在高频段</a:t>
            </a:r>
          </a:p>
          <a:p>
            <a:pPr eaLnBrk="1" hangingPunct="1">
              <a:lnSpc>
                <a:spcPct val="90000"/>
              </a:lnSpc>
              <a:buClr>
                <a:srgbClr val="002060"/>
              </a:buClr>
              <a:buFontTx/>
              <a:buNone/>
            </a:pPr>
            <a:r>
              <a:rPr lang="zh-CN" altLang="en-US" sz="2400" b="1" dirty="0">
                <a:latin typeface="大黑体" charset="-122"/>
                <a:ea typeface="大黑体" charset="-122"/>
              </a:rPr>
              <a:t>   水蒸汽的最大吸收峰在</a:t>
            </a:r>
            <a:r>
              <a:rPr lang="en-US" altLang="zh-CN" sz="2400" b="1" dirty="0">
                <a:solidFill>
                  <a:srgbClr val="C00000"/>
                </a:solidFill>
                <a:latin typeface="大黑体" charset="-122"/>
                <a:ea typeface="大黑体" charset="-122"/>
              </a:rPr>
              <a:t>23GHz(1.3cm)</a:t>
            </a:r>
            <a:r>
              <a:rPr lang="zh-CN" altLang="en-US" sz="2400" b="1" dirty="0">
                <a:latin typeface="大黑体" charset="-122"/>
                <a:ea typeface="大黑体" charset="-122"/>
              </a:rPr>
              <a:t>；</a:t>
            </a:r>
          </a:p>
          <a:p>
            <a:pPr eaLnBrk="1" hangingPunct="1">
              <a:lnSpc>
                <a:spcPct val="90000"/>
              </a:lnSpc>
              <a:spcBef>
                <a:spcPts val="300"/>
              </a:spcBef>
              <a:buClr>
                <a:srgbClr val="002060"/>
              </a:buClr>
              <a:buFontTx/>
              <a:buNone/>
            </a:pPr>
            <a:r>
              <a:rPr lang="zh-CN" altLang="en-US" sz="2400" b="1" dirty="0">
                <a:latin typeface="大黑体" charset="-122"/>
                <a:ea typeface="大黑体" charset="-122"/>
              </a:rPr>
              <a:t>   氧气的最大吸收峰在</a:t>
            </a:r>
            <a:r>
              <a:rPr lang="en-US" altLang="zh-CN" sz="2400" b="1" dirty="0">
                <a:solidFill>
                  <a:srgbClr val="C00000"/>
                </a:solidFill>
                <a:latin typeface="大黑体" charset="-122"/>
                <a:ea typeface="大黑体" charset="-122"/>
              </a:rPr>
              <a:t>60GHz(5mm)</a:t>
            </a:r>
            <a:r>
              <a:rPr lang="zh-CN" altLang="en-US" sz="2400" b="1" dirty="0">
                <a:latin typeface="大黑体" charset="-122"/>
                <a:ea typeface="大黑体" charset="-122"/>
              </a:rPr>
              <a:t>；</a:t>
            </a:r>
          </a:p>
          <a:p>
            <a:pPr eaLnBrk="1" hangingPunct="1">
              <a:lnSpc>
                <a:spcPct val="90000"/>
              </a:lnSpc>
              <a:spcBef>
                <a:spcPts val="300"/>
              </a:spcBef>
              <a:buClr>
                <a:srgbClr val="002060"/>
              </a:buClr>
              <a:buFontTx/>
              <a:buNone/>
            </a:pPr>
            <a:endParaRPr lang="zh-CN" altLang="en-US" sz="2400" b="1" dirty="0">
              <a:latin typeface="大黑体" charset="-122"/>
              <a:ea typeface="大黑体" charset="-122"/>
            </a:endParaRPr>
          </a:p>
          <a:p>
            <a:pPr eaLnBrk="1" hangingPunct="1">
              <a:lnSpc>
                <a:spcPct val="90000"/>
              </a:lnSpc>
              <a:spcBef>
                <a:spcPts val="0"/>
              </a:spcBef>
              <a:buClr>
                <a:srgbClr val="002060"/>
              </a:buClr>
              <a:buFont typeface="Wingdings" panose="05000000000000000000" pitchFamily="2" charset="2"/>
              <a:buChar char="l"/>
            </a:pPr>
            <a:r>
              <a:rPr lang="zh-CN" altLang="en-US" sz="2400" b="1" dirty="0">
                <a:latin typeface="大黑体" charset="-122"/>
                <a:ea typeface="大黑体" charset="-122"/>
              </a:rPr>
              <a:t>对于</a:t>
            </a:r>
            <a:r>
              <a:rPr lang="en-US" altLang="zh-CN" sz="2400" b="1" dirty="0">
                <a:latin typeface="大黑体" charset="-122"/>
                <a:ea typeface="大黑体" charset="-122"/>
              </a:rPr>
              <a:t>12GHz(2.5cm)</a:t>
            </a:r>
            <a:r>
              <a:rPr lang="zh-CN" altLang="en-US" sz="2400" b="1" dirty="0">
                <a:latin typeface="大黑体" charset="-122"/>
                <a:ea typeface="大黑体" charset="-122"/>
              </a:rPr>
              <a:t>以下的频率，大气吸收衰减小于： </a:t>
            </a:r>
            <a:r>
              <a:rPr lang="en-US" altLang="zh-CN" sz="2400" b="1" dirty="0">
                <a:solidFill>
                  <a:srgbClr val="C00000"/>
                </a:solidFill>
                <a:latin typeface="大黑体" charset="-122"/>
                <a:ea typeface="大黑体" charset="-122"/>
              </a:rPr>
              <a:t>0.015dB/km</a:t>
            </a:r>
            <a:r>
              <a:rPr lang="zh-CN" altLang="en-US" sz="2400" b="1" dirty="0">
                <a:latin typeface="大黑体" charset="-122"/>
                <a:ea typeface="大黑体" charset="-122"/>
              </a:rPr>
              <a:t>。</a:t>
            </a:r>
          </a:p>
        </p:txBody>
      </p:sp>
      <p:sp>
        <p:nvSpPr>
          <p:cNvPr id="2053" name="Rectangle 4"/>
          <p:cNvSpPr>
            <a:spLocks noChangeArrowheads="1"/>
          </p:cNvSpPr>
          <p:nvPr/>
        </p:nvSpPr>
        <p:spPr bwMode="auto">
          <a:xfrm>
            <a:off x="5162550" y="5334000"/>
            <a:ext cx="609600" cy="323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50" name="Object 5"/>
          <p:cNvGraphicFramePr>
            <a:graphicFrameLocks noChangeAspect="1"/>
          </p:cNvGraphicFramePr>
          <p:nvPr>
            <p:extLst>
              <p:ext uri="{D42A27DB-BD31-4B8C-83A1-F6EECF244321}">
                <p14:modId xmlns:p14="http://schemas.microsoft.com/office/powerpoint/2010/main" val="787836163"/>
              </p:ext>
            </p:extLst>
          </p:nvPr>
        </p:nvGraphicFramePr>
        <p:xfrm>
          <a:off x="3700463" y="1543050"/>
          <a:ext cx="5443537" cy="4162425"/>
        </p:xfrm>
        <a:graphic>
          <a:graphicData uri="http://schemas.openxmlformats.org/presentationml/2006/ole">
            <mc:AlternateContent xmlns:mc="http://schemas.openxmlformats.org/markup-compatibility/2006">
              <mc:Choice xmlns:v="urn:schemas-microsoft-com:vml" Requires="v">
                <p:oleObj spid="_x0000_s18680" name="Document" r:id="rId3" imgW="5238031" imgH="4029625" progId="Word.Document.8">
                  <p:embed/>
                </p:oleObj>
              </mc:Choice>
              <mc:Fallback>
                <p:oleObj name="Document" r:id="rId3" imgW="5238031" imgH="4029625" progId="Word.Document.8">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463" y="1543050"/>
                        <a:ext cx="5443537" cy="4162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58</a:t>
            </a:fld>
            <a:endParaRPr lang="en-US" altLang="zh-CN"/>
          </a:p>
        </p:txBody>
      </p:sp>
      <p:sp>
        <p:nvSpPr>
          <p:cNvPr id="3" name="椭圆 2"/>
          <p:cNvSpPr/>
          <p:nvPr/>
        </p:nvSpPr>
        <p:spPr bwMode="auto">
          <a:xfrm>
            <a:off x="4816421" y="1543050"/>
            <a:ext cx="650929" cy="557939"/>
          </a:xfrm>
          <a:prstGeom prst="ellipse">
            <a:avLst/>
          </a:prstGeom>
          <a:noFill/>
          <a:ln>
            <a:solidFill>
              <a:srgbClr val="C0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
        <p:nvSpPr>
          <p:cNvPr id="8" name="椭圆 7"/>
          <p:cNvSpPr/>
          <p:nvPr/>
        </p:nvSpPr>
        <p:spPr bwMode="auto">
          <a:xfrm>
            <a:off x="6212237" y="3562027"/>
            <a:ext cx="650929" cy="557939"/>
          </a:xfrm>
          <a:prstGeom prst="ellipse">
            <a:avLst/>
          </a:prstGeom>
          <a:noFill/>
          <a:ln>
            <a:solidFill>
              <a:srgbClr val="C0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cxnSp>
        <p:nvCxnSpPr>
          <p:cNvPr id="5" name="直接连接符 4"/>
          <p:cNvCxnSpPr/>
          <p:nvPr/>
        </p:nvCxnSpPr>
        <p:spPr bwMode="auto">
          <a:xfrm>
            <a:off x="4355024" y="5074596"/>
            <a:ext cx="3890074" cy="0"/>
          </a:xfrm>
          <a:prstGeom prst="line">
            <a:avLst/>
          </a:prstGeom>
          <a:solidFill>
            <a:schemeClr val="tx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73661957"/>
      </p:ext>
    </p:extLst>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title"/>
          </p:nvPr>
        </p:nvSpPr>
        <p:spPr>
          <a:xfrm>
            <a:off x="408667" y="669212"/>
            <a:ext cx="7772400" cy="666750"/>
          </a:xfrm>
        </p:spPr>
        <p:txBody>
          <a:bodyPr/>
          <a:lstStyle/>
          <a:p>
            <a:pPr eaLnBrk="1" hangingPunct="1"/>
            <a:r>
              <a:rPr lang="en-US" altLang="zh-CN" sz="4800" b="1" dirty="0">
                <a:solidFill>
                  <a:srgbClr val="002060"/>
                </a:solidFill>
                <a:latin typeface="大黑体" charset="-122"/>
                <a:ea typeface="大黑体" charset="-122"/>
              </a:rPr>
              <a:t> </a:t>
            </a:r>
            <a:r>
              <a:rPr lang="zh-CN" altLang="en-US" sz="5400" b="1" dirty="0">
                <a:solidFill>
                  <a:srgbClr val="002060"/>
                </a:solidFill>
                <a:latin typeface="大黑体" charset="-122"/>
                <a:ea typeface="大黑体" charset="-122"/>
              </a:rPr>
              <a:t>什么是无线信道？</a:t>
            </a:r>
          </a:p>
        </p:txBody>
      </p:sp>
      <p:sp>
        <p:nvSpPr>
          <p:cNvPr id="21507" name="Rectangle 35"/>
          <p:cNvSpPr>
            <a:spLocks noGrp="1" noChangeArrowheads="1"/>
          </p:cNvSpPr>
          <p:nvPr>
            <p:ph type="body" idx="1"/>
          </p:nvPr>
        </p:nvSpPr>
        <p:spPr>
          <a:xfrm>
            <a:off x="486488" y="1661756"/>
            <a:ext cx="8470900" cy="4260850"/>
          </a:xfrm>
        </p:spPr>
        <p:txBody>
          <a:bodyPr/>
          <a:lstStyle/>
          <a:p>
            <a:pPr eaLnBrk="1" hangingPunct="1">
              <a:buClr>
                <a:srgbClr val="002060"/>
              </a:buClr>
              <a:buFont typeface="Wingdings" panose="05000000000000000000" pitchFamily="2" charset="2"/>
              <a:buChar char="l"/>
            </a:pPr>
            <a:r>
              <a:rPr lang="zh-CN" altLang="en-US" sz="2800" b="1" kern="1200" dirty="0">
                <a:solidFill>
                  <a:srgbClr val="000066"/>
                </a:solidFill>
                <a:latin typeface="大黑体" charset="-122"/>
                <a:ea typeface="大黑体" charset="-122"/>
              </a:rPr>
              <a:t>无线通信是利用空间电磁波的辐射，实现信息传输的一种通信方式。这种</a:t>
            </a:r>
            <a:r>
              <a:rPr lang="zh-CN" altLang="en-US" sz="2800" b="1" kern="1200" dirty="0">
                <a:solidFill>
                  <a:srgbClr val="FF0000"/>
                </a:solidFill>
                <a:latin typeface="大黑体" charset="-122"/>
                <a:ea typeface="大黑体" charset="-122"/>
              </a:rPr>
              <a:t>辐射电磁波的空间</a:t>
            </a:r>
            <a:r>
              <a:rPr lang="zh-CN" altLang="en-US" sz="2800" b="1" kern="1200" dirty="0">
                <a:solidFill>
                  <a:srgbClr val="000066"/>
                </a:solidFill>
                <a:latin typeface="大黑体" charset="-122"/>
                <a:ea typeface="大黑体" charset="-122"/>
              </a:rPr>
              <a:t>被称为无线通信的</a:t>
            </a:r>
            <a:r>
              <a:rPr lang="zh-CN" altLang="en-US" sz="2800" b="1" kern="1200" dirty="0">
                <a:solidFill>
                  <a:srgbClr val="FF0000"/>
                </a:solidFill>
                <a:latin typeface="大黑体" charset="-122"/>
                <a:ea typeface="大黑体" charset="-122"/>
              </a:rPr>
              <a:t>传播信道</a:t>
            </a:r>
            <a:r>
              <a:rPr lang="zh-CN" altLang="en-US" sz="2800" b="1" kern="1200" dirty="0">
                <a:solidFill>
                  <a:srgbClr val="000066"/>
                </a:solidFill>
                <a:latin typeface="大黑体" charset="-122"/>
                <a:ea typeface="大黑体" charset="-122"/>
              </a:rPr>
              <a:t>。</a:t>
            </a:r>
          </a:p>
          <a:p>
            <a:pPr eaLnBrk="1" hangingPunct="1">
              <a:buClr>
                <a:srgbClr val="002060"/>
              </a:buClr>
              <a:buFont typeface="Wingdings" panose="05000000000000000000" pitchFamily="2" charset="2"/>
              <a:buChar char="l"/>
            </a:pPr>
            <a:r>
              <a:rPr lang="zh-CN" altLang="en-US" sz="2800" b="1" kern="1200" dirty="0">
                <a:solidFill>
                  <a:srgbClr val="000066"/>
                </a:solidFill>
                <a:latin typeface="大黑体" charset="-122"/>
                <a:ea typeface="大黑体" charset="-122"/>
              </a:rPr>
              <a:t>有线通信的信道是电缆等导体，通信信号的载体是电流、电压，而无线通信的信道是</a:t>
            </a:r>
            <a:r>
              <a:rPr lang="zh-CN" altLang="en-US" sz="2800" b="1" kern="1200" dirty="0">
                <a:solidFill>
                  <a:srgbClr val="FF0000"/>
                </a:solidFill>
                <a:latin typeface="大黑体" charset="-122"/>
                <a:ea typeface="大黑体" charset="-122"/>
              </a:rPr>
              <a:t>空间</a:t>
            </a:r>
            <a:r>
              <a:rPr lang="zh-CN" altLang="en-US" sz="2800" b="1" kern="1200" dirty="0">
                <a:solidFill>
                  <a:srgbClr val="000066"/>
                </a:solidFill>
                <a:latin typeface="大黑体" charset="-122"/>
                <a:ea typeface="大黑体" charset="-122"/>
              </a:rPr>
              <a:t>，通信信号的载体是</a:t>
            </a:r>
            <a:r>
              <a:rPr lang="zh-CN" altLang="en-US" sz="2800" b="1" kern="1200" dirty="0">
                <a:solidFill>
                  <a:srgbClr val="FF0000"/>
                </a:solidFill>
                <a:latin typeface="大黑体" charset="-122"/>
                <a:ea typeface="大黑体" charset="-122"/>
              </a:rPr>
              <a:t>电磁场</a:t>
            </a:r>
            <a:r>
              <a:rPr lang="zh-CN" altLang="en-US" sz="2800" b="1" kern="1200" dirty="0">
                <a:solidFill>
                  <a:srgbClr val="000066"/>
                </a:solidFill>
                <a:latin typeface="大黑体" charset="-122"/>
                <a:ea typeface="大黑体" charset="-122"/>
              </a:rPr>
              <a:t>。为了将通信信号的电流、电压变换成电磁场，需要采用</a:t>
            </a:r>
            <a:r>
              <a:rPr lang="zh-CN" altLang="en-US" sz="2800" b="1" kern="1200" dirty="0">
                <a:solidFill>
                  <a:srgbClr val="FF0000"/>
                </a:solidFill>
                <a:latin typeface="大黑体" charset="-122"/>
                <a:ea typeface="大黑体" charset="-122"/>
              </a:rPr>
              <a:t>天线</a:t>
            </a:r>
            <a:r>
              <a:rPr lang="zh-CN" altLang="en-US" sz="2800" b="1" kern="1200" dirty="0">
                <a:solidFill>
                  <a:srgbClr val="000066"/>
                </a:solidFill>
                <a:latin typeface="大黑体" charset="-122"/>
                <a:ea typeface="大黑体" charset="-122"/>
              </a:rPr>
              <a:t>。</a:t>
            </a:r>
            <a:r>
              <a:rPr lang="en-US" altLang="zh-CN" sz="2800" b="1" kern="1200" dirty="0">
                <a:solidFill>
                  <a:srgbClr val="000066"/>
                </a:solidFill>
                <a:latin typeface="大黑体" charset="-122"/>
                <a:ea typeface="大黑体" charset="-122"/>
              </a:rPr>
              <a:t>——</a:t>
            </a:r>
            <a:r>
              <a:rPr lang="zh-CN" altLang="en-US" sz="2800" b="1" kern="1200" dirty="0">
                <a:solidFill>
                  <a:srgbClr val="000066"/>
                </a:solidFill>
                <a:latin typeface="大黑体" charset="-122"/>
                <a:ea typeface="大黑体" charset="-122"/>
              </a:rPr>
              <a:t>有效辐射！</a:t>
            </a:r>
          </a:p>
          <a:p>
            <a:pPr eaLnBrk="1" hangingPunct="1">
              <a:buClr>
                <a:srgbClr val="002060"/>
              </a:buClr>
              <a:buFont typeface="Wingdings" panose="05000000000000000000" pitchFamily="2" charset="2"/>
              <a:buChar char="l"/>
            </a:pPr>
            <a:r>
              <a:rPr lang="zh-CN" altLang="en-US" sz="2800" b="1" kern="1200" dirty="0">
                <a:solidFill>
                  <a:srgbClr val="000066"/>
                </a:solidFill>
                <a:latin typeface="大黑体" charset="-122"/>
                <a:ea typeface="大黑体" charset="-122"/>
              </a:rPr>
              <a:t>在发送端，天线将发射机的发送电流、电压变换成电磁场辐射到空间。在接收端，天线将空间感应到电磁场变换成接收电流、电压，送往接收机。</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5</a:t>
            </a:fld>
            <a:endParaRPr lang="en-GB" altLang="zh-CN" dirty="0"/>
          </a:p>
        </p:txBody>
      </p:sp>
    </p:spTree>
    <p:extLst>
      <p:ext uri="{BB962C8B-B14F-4D97-AF65-F5344CB8AC3E}">
        <p14:creationId xmlns:p14="http://schemas.microsoft.com/office/powerpoint/2010/main" val="2511916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26625" y="678099"/>
            <a:ext cx="7772400" cy="685800"/>
          </a:xfrm>
        </p:spPr>
        <p:txBody>
          <a:bodyPr/>
          <a:lstStyle/>
          <a:p>
            <a:pPr eaLnBrk="1" hangingPunct="1"/>
            <a:r>
              <a:rPr lang="zh-CN" altLang="en-US" sz="5400" b="1" dirty="0">
                <a:solidFill>
                  <a:srgbClr val="002060"/>
                </a:solidFill>
                <a:latin typeface="大黑体" charset="-122"/>
                <a:ea typeface="大黑体" charset="-122"/>
              </a:rPr>
              <a:t>大气效应之二：雨雾衰减</a:t>
            </a:r>
          </a:p>
        </p:txBody>
      </p:sp>
      <p:sp>
        <p:nvSpPr>
          <p:cNvPr id="29699" name="Rectangle 3"/>
          <p:cNvSpPr>
            <a:spLocks noGrp="1" noChangeArrowheads="1"/>
          </p:cNvSpPr>
          <p:nvPr>
            <p:ph type="body" sz="half" idx="1"/>
          </p:nvPr>
        </p:nvSpPr>
        <p:spPr>
          <a:xfrm>
            <a:off x="630675" y="1620466"/>
            <a:ext cx="7768350" cy="4114800"/>
          </a:xfrm>
        </p:spPr>
        <p:txBody>
          <a:bodyPr/>
          <a:lstStyle/>
          <a:p>
            <a:pPr eaLnBrk="1" hangingPunct="1">
              <a:lnSpc>
                <a:spcPct val="120000"/>
              </a:lnSpc>
              <a:buClr>
                <a:srgbClr val="002060"/>
              </a:buClr>
              <a:buFont typeface="Wingdings" panose="05000000000000000000" pitchFamily="2" charset="2"/>
              <a:buChar char="l"/>
            </a:pPr>
            <a:r>
              <a:rPr lang="zh-CN" altLang="en-US" sz="2800" b="1" dirty="0">
                <a:latin typeface="大黑体" charset="-122"/>
                <a:ea typeface="大黑体" charset="-122"/>
              </a:rPr>
              <a:t>在</a:t>
            </a:r>
            <a:r>
              <a:rPr lang="en-US" altLang="zh-CN" sz="2800" b="1" dirty="0">
                <a:latin typeface="大黑体" charset="-122"/>
                <a:ea typeface="大黑体" charset="-122"/>
              </a:rPr>
              <a:t>10GHz</a:t>
            </a:r>
            <a:r>
              <a:rPr lang="zh-CN" altLang="en-US" sz="2800" b="1" dirty="0">
                <a:latin typeface="大黑体" charset="-122"/>
                <a:ea typeface="大黑体" charset="-122"/>
              </a:rPr>
              <a:t>以下频段，雨雾衰减并不严重，一般只有几</a:t>
            </a:r>
            <a:r>
              <a:rPr lang="en-US" altLang="zh-CN" sz="2800" b="1" dirty="0">
                <a:latin typeface="大黑体" charset="-122"/>
                <a:ea typeface="大黑体" charset="-122"/>
              </a:rPr>
              <a:t>dB</a:t>
            </a:r>
            <a:r>
              <a:rPr lang="zh-CN" altLang="en-US" sz="2800" b="1" dirty="0">
                <a:latin typeface="大黑体" charset="-122"/>
                <a:ea typeface="大黑体" charset="-122"/>
              </a:rPr>
              <a:t>。</a:t>
            </a:r>
          </a:p>
          <a:p>
            <a:pPr eaLnBrk="1" hangingPunct="1">
              <a:lnSpc>
                <a:spcPct val="120000"/>
              </a:lnSpc>
              <a:buClr>
                <a:srgbClr val="002060"/>
              </a:buClr>
              <a:buFont typeface="Wingdings" panose="05000000000000000000" pitchFamily="2" charset="2"/>
              <a:buChar char="l"/>
            </a:pPr>
            <a:r>
              <a:rPr lang="zh-CN" altLang="en-US" sz="2800" b="1" dirty="0">
                <a:latin typeface="大黑体" charset="-122"/>
                <a:ea typeface="大黑体" charset="-122"/>
              </a:rPr>
              <a:t>在</a:t>
            </a:r>
            <a:r>
              <a:rPr lang="en-US" altLang="zh-CN" sz="2800" b="1" dirty="0">
                <a:latin typeface="大黑体" charset="-122"/>
                <a:ea typeface="大黑体" charset="-122"/>
              </a:rPr>
              <a:t>10GHz</a:t>
            </a:r>
            <a:r>
              <a:rPr lang="zh-CN" altLang="en-US" sz="2800" b="1" dirty="0">
                <a:latin typeface="大黑体" charset="-122"/>
                <a:ea typeface="大黑体" charset="-122"/>
              </a:rPr>
              <a:t>以上频段，雨雾衰减大大增加，达到几</a:t>
            </a:r>
            <a:r>
              <a:rPr lang="en-US" altLang="zh-CN" sz="2800" b="1" dirty="0">
                <a:latin typeface="大黑体" charset="-122"/>
                <a:ea typeface="大黑体" charset="-122"/>
              </a:rPr>
              <a:t>dB/km</a:t>
            </a:r>
            <a:r>
              <a:rPr lang="zh-CN" altLang="en-US" sz="2800" b="1" dirty="0">
                <a:latin typeface="大黑体" charset="-122"/>
                <a:ea typeface="大黑体" charset="-122"/>
              </a:rPr>
              <a:t>。</a:t>
            </a:r>
          </a:p>
          <a:p>
            <a:pPr eaLnBrk="1" hangingPunct="1">
              <a:lnSpc>
                <a:spcPct val="120000"/>
              </a:lnSpc>
              <a:buClr>
                <a:srgbClr val="002060"/>
              </a:buClr>
              <a:buFont typeface="Wingdings" panose="05000000000000000000" pitchFamily="2" charset="2"/>
              <a:buChar char="l"/>
            </a:pPr>
            <a:r>
              <a:rPr lang="zh-CN" altLang="en-US" sz="2800" b="1" dirty="0">
                <a:latin typeface="大黑体" charset="-122"/>
                <a:ea typeface="大黑体" charset="-122"/>
              </a:rPr>
              <a:t>下雨衰减是限制高频段微波传播距离的主要因素。</a:t>
            </a:r>
            <a:r>
              <a:rPr lang="en-US" altLang="zh-CN" sz="2800" b="1" dirty="0">
                <a:latin typeface="大黑体" charset="-122"/>
                <a:ea typeface="大黑体" charset="-122"/>
              </a:rPr>
              <a:t>——</a:t>
            </a:r>
            <a:r>
              <a:rPr lang="zh-CN" altLang="en-US" sz="2800" b="1" dirty="0">
                <a:latin typeface="大黑体" charset="-122"/>
                <a:ea typeface="大黑体" charset="-122"/>
              </a:rPr>
              <a:t>此现象在</a:t>
            </a:r>
            <a:r>
              <a:rPr lang="zh-CN" altLang="en-US" sz="2800" b="1" dirty="0">
                <a:solidFill>
                  <a:srgbClr val="FF0000"/>
                </a:solidFill>
                <a:latin typeface="大黑体" charset="-122"/>
                <a:ea typeface="大黑体" charset="-122"/>
              </a:rPr>
              <a:t>卫星信道</a:t>
            </a:r>
            <a:r>
              <a:rPr lang="en-US" altLang="zh-CN" sz="2800" b="1" dirty="0">
                <a:solidFill>
                  <a:srgbClr val="FF0000"/>
                </a:solidFill>
                <a:latin typeface="大黑体" charset="-122"/>
                <a:ea typeface="大黑体" charset="-122"/>
              </a:rPr>
              <a:t>(</a:t>
            </a:r>
            <a:r>
              <a:rPr lang="zh-CN" altLang="en-US" sz="2800" b="1" dirty="0">
                <a:solidFill>
                  <a:srgbClr val="FF0000"/>
                </a:solidFill>
                <a:latin typeface="大黑体" charset="-122"/>
                <a:ea typeface="大黑体" charset="-122"/>
              </a:rPr>
              <a:t>宽带 </a:t>
            </a:r>
            <a:r>
              <a:rPr lang="en-US" altLang="zh-CN" sz="2800" b="1" dirty="0">
                <a:solidFill>
                  <a:srgbClr val="FF0000"/>
                </a:solidFill>
                <a:latin typeface="大黑体" charset="-122"/>
                <a:ea typeface="大黑体" charset="-122"/>
              </a:rPr>
              <a:t>Ku/</a:t>
            </a:r>
            <a:r>
              <a:rPr lang="en-US" altLang="zh-CN" sz="2800" b="1" dirty="0" err="1">
                <a:solidFill>
                  <a:srgbClr val="FF0000"/>
                </a:solidFill>
                <a:latin typeface="大黑体" charset="-122"/>
                <a:ea typeface="大黑体" charset="-122"/>
              </a:rPr>
              <a:t>Ka</a:t>
            </a:r>
            <a:r>
              <a:rPr lang="en-US" altLang="zh-CN" sz="2800" b="1" dirty="0">
                <a:solidFill>
                  <a:srgbClr val="FF0000"/>
                </a:solidFill>
                <a:latin typeface="大黑体" charset="-122"/>
                <a:ea typeface="大黑体" charset="-122"/>
              </a:rPr>
              <a:t>/X…)</a:t>
            </a:r>
            <a:r>
              <a:rPr lang="zh-CN" altLang="en-US" sz="2800" b="1" dirty="0">
                <a:latin typeface="大黑体" charset="-122"/>
                <a:ea typeface="大黑体" charset="-122"/>
              </a:rPr>
              <a:t>下尤其突出！</a:t>
            </a:r>
            <a:endParaRPr lang="en-US" altLang="zh-CN" sz="2800" b="1" dirty="0">
              <a:latin typeface="大黑体" charset="-122"/>
              <a:ea typeface="大黑体" charset="-122"/>
            </a:endParaRPr>
          </a:p>
          <a:p>
            <a:pPr lvl="1" eaLnBrk="1" hangingPunct="1">
              <a:lnSpc>
                <a:spcPct val="120000"/>
              </a:lnSpc>
              <a:buClr>
                <a:srgbClr val="002060"/>
              </a:buClr>
              <a:buFont typeface="Wingdings" panose="05000000000000000000" pitchFamily="2" charset="2"/>
              <a:buChar char="l"/>
            </a:pPr>
            <a:r>
              <a:rPr lang="en-US" altLang="zh-CN" sz="2400" b="1" dirty="0" err="1">
                <a:latin typeface="大黑体" charset="-122"/>
                <a:ea typeface="大黑体" charset="-122"/>
              </a:rPr>
              <a:t>Ipstar</a:t>
            </a:r>
            <a:r>
              <a:rPr lang="en-US" altLang="zh-CN" sz="2400" b="1" dirty="0">
                <a:latin typeface="大黑体" charset="-122"/>
                <a:ea typeface="大黑体" charset="-122"/>
              </a:rPr>
              <a:t>/</a:t>
            </a:r>
            <a:r>
              <a:rPr lang="zh-CN" altLang="en-US" sz="2400" b="1" dirty="0">
                <a:latin typeface="大黑体" charset="-122"/>
                <a:ea typeface="大黑体" charset="-122"/>
              </a:rPr>
              <a:t>高通量</a:t>
            </a:r>
            <a:r>
              <a:rPr lang="en-US" altLang="zh-CN" sz="2400" b="1" dirty="0">
                <a:latin typeface="大黑体" charset="-122"/>
                <a:ea typeface="大黑体" charset="-122"/>
              </a:rPr>
              <a:t>-</a:t>
            </a:r>
            <a:r>
              <a:rPr lang="zh-CN" altLang="en-US" sz="2400" b="1" dirty="0">
                <a:latin typeface="大黑体" charset="-122"/>
                <a:ea typeface="大黑体" charset="-122"/>
              </a:rPr>
              <a:t>中星</a:t>
            </a:r>
            <a:r>
              <a:rPr lang="en-US" altLang="zh-CN" sz="2400" b="1" dirty="0">
                <a:latin typeface="大黑体" charset="-122"/>
                <a:ea typeface="大黑体" charset="-122"/>
              </a:rPr>
              <a:t>16.</a:t>
            </a:r>
            <a:r>
              <a:rPr lang="zh-CN" altLang="en-US" sz="2400" b="1">
                <a:latin typeface="大黑体" charset="-122"/>
                <a:ea typeface="大黑体" charset="-122"/>
              </a:rPr>
              <a:t>。。</a:t>
            </a:r>
            <a:endParaRPr lang="en-US" altLang="zh-CN" sz="2400" b="1" dirty="0">
              <a:latin typeface="大黑体" charset="-122"/>
              <a:ea typeface="大黑体"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59</a:t>
            </a:fld>
            <a:endParaRPr lang="en-US" altLang="zh-CN"/>
          </a:p>
        </p:txBody>
      </p:sp>
    </p:spTree>
    <p:extLst>
      <p:ext uri="{BB962C8B-B14F-4D97-AF65-F5344CB8AC3E}">
        <p14:creationId xmlns:p14="http://schemas.microsoft.com/office/powerpoint/2010/main" val="2693832009"/>
      </p:ext>
    </p:extLst>
  </p:cSld>
  <p:clrMapOvr>
    <a:masterClrMapping/>
  </p:clrMapOvr>
  <p:transition>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583389" y="415925"/>
            <a:ext cx="7772400" cy="939800"/>
          </a:xfrm>
        </p:spPr>
        <p:txBody>
          <a:bodyPr/>
          <a:lstStyle/>
          <a:p>
            <a:pPr eaLnBrk="1" hangingPunct="1"/>
            <a:r>
              <a:rPr lang="zh-CN" altLang="en-US" sz="5400" b="1" dirty="0">
                <a:latin typeface="大黑体" charset="-122"/>
                <a:ea typeface="大黑体" charset="-122"/>
              </a:rPr>
              <a:t>大气效应之三：大气折射</a:t>
            </a:r>
          </a:p>
        </p:txBody>
      </p:sp>
      <p:sp>
        <p:nvSpPr>
          <p:cNvPr id="3076" name="Rectangle 3"/>
          <p:cNvSpPr>
            <a:spLocks noGrp="1" noChangeArrowheads="1"/>
          </p:cNvSpPr>
          <p:nvPr>
            <p:ph type="body" sz="half" idx="1"/>
          </p:nvPr>
        </p:nvSpPr>
        <p:spPr>
          <a:xfrm>
            <a:off x="4629555" y="1654241"/>
            <a:ext cx="4203700" cy="4102100"/>
          </a:xfrm>
        </p:spPr>
        <p:txBody>
          <a:bodyPr/>
          <a:lstStyle/>
          <a:p>
            <a:pPr eaLnBrk="1" hangingPunct="1">
              <a:buFont typeface="Wingdings" panose="05000000000000000000" pitchFamily="2" charset="2"/>
              <a:buChar char="l"/>
            </a:pPr>
            <a:r>
              <a:rPr lang="zh-CN" altLang="en-US" sz="2000" b="1" dirty="0">
                <a:ea typeface="大黑体" charset="-122"/>
              </a:rPr>
              <a:t>引入等效地球半径的概念：</a:t>
            </a:r>
          </a:p>
          <a:p>
            <a:pPr eaLnBrk="1" hangingPunct="1">
              <a:buFontTx/>
              <a:buNone/>
            </a:pPr>
            <a:endParaRPr lang="en-US" altLang="zh-CN" sz="2000" b="1" dirty="0">
              <a:ea typeface="大黑体" charset="-122"/>
            </a:endParaRPr>
          </a:p>
        </p:txBody>
      </p:sp>
      <p:sp>
        <p:nvSpPr>
          <p:cNvPr id="3077" name="Rectangle 4"/>
          <p:cNvSpPr>
            <a:spLocks noGrp="1" noChangeArrowheads="1"/>
          </p:cNvSpPr>
          <p:nvPr>
            <p:ph type="body" sz="half" idx="2"/>
          </p:nvPr>
        </p:nvSpPr>
        <p:spPr>
          <a:xfrm>
            <a:off x="514755" y="1616141"/>
            <a:ext cx="4051300" cy="4305300"/>
          </a:xfrm>
        </p:spPr>
        <p:txBody>
          <a:bodyPr/>
          <a:lstStyle/>
          <a:p>
            <a:pPr eaLnBrk="1" hangingPunct="1">
              <a:buFont typeface="Wingdings" panose="05000000000000000000" pitchFamily="2" charset="2"/>
              <a:buChar char="l"/>
            </a:pPr>
            <a:r>
              <a:rPr lang="zh-CN" altLang="en-US" sz="2400" b="1" dirty="0">
                <a:latin typeface="黑体" panose="02010609060101010101" pitchFamily="49" charset="-122"/>
                <a:ea typeface="黑体" panose="02010609060101010101" pitchFamily="49" charset="-122"/>
              </a:rPr>
              <a:t>大气折射现象是由于空气的折射率随高度变化引起的。在一般情况下，它随高度的增加而减少，使得电磁波在传播过程中向下弯曲，以致超越视距范围的接收点也能收到信号功率，这时，大气折射的最后效果相当于的一个等效半径为</a:t>
            </a:r>
            <a:r>
              <a:rPr lang="en-US" altLang="zh-CN" sz="2400" b="1" dirty="0">
                <a:latin typeface="黑体" panose="02010609060101010101" pitchFamily="49" charset="-122"/>
                <a:ea typeface="黑体" panose="02010609060101010101" pitchFamily="49" charset="-122"/>
              </a:rPr>
              <a:t>R</a:t>
            </a:r>
            <a:r>
              <a:rPr lang="en-US" altLang="zh-CN" sz="2400" b="1" baseline="-25000" dirty="0">
                <a:latin typeface="黑体" panose="02010609060101010101" pitchFamily="49" charset="-122"/>
                <a:ea typeface="黑体" panose="02010609060101010101" pitchFamily="49" charset="-122"/>
              </a:rPr>
              <a:t>e</a:t>
            </a:r>
            <a:r>
              <a:rPr lang="zh-CN" altLang="en-US" sz="2400" b="1" dirty="0">
                <a:latin typeface="黑体" panose="02010609060101010101" pitchFamily="49" charset="-122"/>
                <a:ea typeface="黑体" panose="02010609060101010101" pitchFamily="49" charset="-122"/>
              </a:rPr>
              <a:t>的地球上沿直线传播一样。</a:t>
            </a:r>
          </a:p>
        </p:txBody>
      </p:sp>
      <p:graphicFrame>
        <p:nvGraphicFramePr>
          <p:cNvPr id="3074" name="Object 5"/>
          <p:cNvGraphicFramePr>
            <a:graphicFrameLocks noChangeAspect="1"/>
          </p:cNvGraphicFramePr>
          <p:nvPr/>
        </p:nvGraphicFramePr>
        <p:xfrm>
          <a:off x="4845050" y="2087563"/>
          <a:ext cx="4094163" cy="3408362"/>
        </p:xfrm>
        <a:graphic>
          <a:graphicData uri="http://schemas.openxmlformats.org/presentationml/2006/ole">
            <mc:AlternateContent xmlns:mc="http://schemas.openxmlformats.org/markup-compatibility/2006">
              <mc:Choice xmlns:v="urn:schemas-microsoft-com:vml" Requires="v">
                <p:oleObj spid="_x0000_s19704" name="公式" r:id="rId3" imgW="2349500" imgH="1955800" progId="Equation.3">
                  <p:embed/>
                </p:oleObj>
              </mc:Choice>
              <mc:Fallback>
                <p:oleObj name="公式" r:id="rId3" imgW="2349500" imgH="19558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050" y="2087563"/>
                        <a:ext cx="4094163" cy="340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60</a:t>
            </a:fld>
            <a:endParaRPr lang="en-GB" altLang="zh-CN"/>
          </a:p>
        </p:txBody>
      </p:sp>
    </p:spTree>
    <p:extLst>
      <p:ext uri="{BB962C8B-B14F-4D97-AF65-F5344CB8AC3E}">
        <p14:creationId xmlns:p14="http://schemas.microsoft.com/office/powerpoint/2010/main" val="889706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8650" y="726538"/>
            <a:ext cx="8255000" cy="647700"/>
          </a:xfrm>
        </p:spPr>
        <p:txBody>
          <a:bodyPr/>
          <a:lstStyle/>
          <a:p>
            <a:pPr eaLnBrk="1" hangingPunct="1"/>
            <a:r>
              <a:rPr lang="zh-CN" altLang="en-US" sz="4000" b="1" dirty="0">
                <a:solidFill>
                  <a:srgbClr val="002060"/>
                </a:solidFill>
                <a:latin typeface="大黑体" charset="-122"/>
                <a:ea typeface="大黑体" charset="-122"/>
              </a:rPr>
              <a:t>地面效应之一：</a:t>
            </a:r>
            <a:r>
              <a:rPr lang="zh-CN" altLang="en-US" sz="4000" b="1" dirty="0">
                <a:solidFill>
                  <a:srgbClr val="002060"/>
                </a:solidFill>
                <a:ea typeface="大黑体" charset="-122"/>
              </a:rPr>
              <a:t>余隙及费涅尔损耗</a:t>
            </a:r>
          </a:p>
        </p:txBody>
      </p:sp>
      <p:sp>
        <p:nvSpPr>
          <p:cNvPr id="30723" name="Rectangle 3"/>
          <p:cNvSpPr>
            <a:spLocks noGrp="1" noChangeArrowheads="1"/>
          </p:cNvSpPr>
          <p:nvPr>
            <p:ph type="body" sz="half" idx="1"/>
          </p:nvPr>
        </p:nvSpPr>
        <p:spPr>
          <a:xfrm>
            <a:off x="628650" y="1602313"/>
            <a:ext cx="8356600" cy="90170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障碍物到</a:t>
            </a:r>
            <a:r>
              <a:rPr lang="en-US" altLang="zh-CN" sz="2400" b="1" dirty="0">
                <a:latin typeface="大黑体" charset="-122"/>
                <a:ea typeface="大黑体" charset="-122"/>
              </a:rPr>
              <a:t>T</a:t>
            </a:r>
            <a:r>
              <a:rPr lang="zh-CN" altLang="en-US" sz="2400" b="1" dirty="0">
                <a:latin typeface="大黑体" charset="-122"/>
                <a:ea typeface="大黑体" charset="-122"/>
              </a:rPr>
              <a:t>，</a:t>
            </a:r>
            <a:r>
              <a:rPr lang="en-US" altLang="zh-CN" sz="2400" b="1" dirty="0">
                <a:latin typeface="大黑体" charset="-122"/>
                <a:ea typeface="大黑体" charset="-122"/>
              </a:rPr>
              <a:t>R</a:t>
            </a:r>
            <a:r>
              <a:rPr lang="zh-CN" altLang="zh-CN" sz="2400" b="1" dirty="0">
                <a:latin typeface="大黑体" charset="-122"/>
                <a:ea typeface="大黑体" charset="-122"/>
              </a:rPr>
              <a:t>连线的垂直距离为</a:t>
            </a:r>
            <a:r>
              <a:rPr lang="en-US" altLang="zh-CN" sz="2400" b="1" dirty="0" err="1">
                <a:latin typeface="大黑体" charset="-122"/>
                <a:ea typeface="大黑体" charset="-122"/>
              </a:rPr>
              <a:t>h</a:t>
            </a:r>
            <a:r>
              <a:rPr lang="en-US" altLang="zh-CN" sz="2400" b="1" baseline="-25000" dirty="0" err="1">
                <a:latin typeface="大黑体" charset="-122"/>
                <a:ea typeface="大黑体" charset="-122"/>
              </a:rPr>
              <a:t>c</a:t>
            </a:r>
            <a:r>
              <a:rPr lang="zh-CN" altLang="en-US" sz="2400" b="1" dirty="0">
                <a:latin typeface="大黑体" charset="-122"/>
                <a:ea typeface="大黑体" charset="-122"/>
              </a:rPr>
              <a:t>，</a:t>
            </a:r>
            <a:r>
              <a:rPr lang="zh-CN" altLang="zh-CN" sz="2400" b="1" dirty="0">
                <a:latin typeface="大黑体" charset="-122"/>
                <a:ea typeface="大黑体" charset="-122"/>
              </a:rPr>
              <a:t>称为余隙</a:t>
            </a:r>
            <a:r>
              <a:rPr lang="zh-CN" altLang="en-US" sz="2400" b="1" dirty="0">
                <a:latin typeface="大黑体" charset="-122"/>
                <a:ea typeface="大黑体" charset="-122"/>
              </a:rPr>
              <a:t>。</a:t>
            </a:r>
          </a:p>
        </p:txBody>
      </p:sp>
      <p:grpSp>
        <p:nvGrpSpPr>
          <p:cNvPr id="30724" name="Group 14"/>
          <p:cNvGrpSpPr>
            <a:grpSpLocks/>
          </p:cNvGrpSpPr>
          <p:nvPr/>
        </p:nvGrpSpPr>
        <p:grpSpPr bwMode="auto">
          <a:xfrm>
            <a:off x="1625600" y="3214688"/>
            <a:ext cx="6535738" cy="1408112"/>
            <a:chOff x="1008" y="1553"/>
            <a:chExt cx="4117" cy="887"/>
          </a:xfrm>
        </p:grpSpPr>
        <p:sp>
          <p:nvSpPr>
            <p:cNvPr id="30727" name="Freeform 7"/>
            <p:cNvSpPr>
              <a:spLocks/>
            </p:cNvSpPr>
            <p:nvPr/>
          </p:nvSpPr>
          <p:spPr bwMode="auto">
            <a:xfrm>
              <a:off x="1008" y="1917"/>
              <a:ext cx="4117" cy="523"/>
            </a:xfrm>
            <a:custGeom>
              <a:avLst/>
              <a:gdLst>
                <a:gd name="T0" fmla="*/ 0 w 3949"/>
                <a:gd name="T1" fmla="*/ 69 h 1027"/>
                <a:gd name="T2" fmla="*/ 359 w 3949"/>
                <a:gd name="T3" fmla="*/ 44 h 1027"/>
                <a:gd name="T4" fmla="*/ 813 w 3949"/>
                <a:gd name="T5" fmla="*/ 30 h 1027"/>
                <a:gd name="T6" fmla="*/ 1607 w 3949"/>
                <a:gd name="T7" fmla="*/ 25 h 1027"/>
                <a:gd name="T8" fmla="*/ 1890 w 3949"/>
                <a:gd name="T9" fmla="*/ 1 h 1027"/>
                <a:gd name="T10" fmla="*/ 2249 w 3949"/>
                <a:gd name="T11" fmla="*/ 26 h 1027"/>
                <a:gd name="T12" fmla="*/ 3904 w 3949"/>
                <a:gd name="T13" fmla="*/ 37 h 1027"/>
                <a:gd name="T14" fmla="*/ 4547 w 3949"/>
                <a:gd name="T15" fmla="*/ 63 h 1027"/>
                <a:gd name="T16" fmla="*/ 4621 w 3949"/>
                <a:gd name="T17" fmla="*/ 65 h 10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49"/>
                <a:gd name="T28" fmla="*/ 0 h 1027"/>
                <a:gd name="T29" fmla="*/ 3949 w 3949"/>
                <a:gd name="T30" fmla="*/ 1027 h 10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49" h="1027">
                  <a:moveTo>
                    <a:pt x="0" y="1027"/>
                  </a:moveTo>
                  <a:cubicBezTo>
                    <a:pt x="94" y="888"/>
                    <a:pt x="189" y="750"/>
                    <a:pt x="304" y="651"/>
                  </a:cubicBezTo>
                  <a:cubicBezTo>
                    <a:pt x="419" y="552"/>
                    <a:pt x="512" y="482"/>
                    <a:pt x="688" y="435"/>
                  </a:cubicBezTo>
                  <a:cubicBezTo>
                    <a:pt x="864" y="388"/>
                    <a:pt x="1208" y="443"/>
                    <a:pt x="1360" y="371"/>
                  </a:cubicBezTo>
                  <a:cubicBezTo>
                    <a:pt x="1512" y="299"/>
                    <a:pt x="1509" y="0"/>
                    <a:pt x="1600" y="3"/>
                  </a:cubicBezTo>
                  <a:cubicBezTo>
                    <a:pt x="1691" y="6"/>
                    <a:pt x="1620" y="295"/>
                    <a:pt x="1904" y="387"/>
                  </a:cubicBezTo>
                  <a:cubicBezTo>
                    <a:pt x="2188" y="479"/>
                    <a:pt x="2980" y="464"/>
                    <a:pt x="3304" y="555"/>
                  </a:cubicBezTo>
                  <a:cubicBezTo>
                    <a:pt x="3628" y="646"/>
                    <a:pt x="3747" y="862"/>
                    <a:pt x="3848" y="931"/>
                  </a:cubicBezTo>
                  <a:cubicBezTo>
                    <a:pt x="3949" y="1000"/>
                    <a:pt x="3930" y="985"/>
                    <a:pt x="3912" y="97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28" name="Line 8"/>
            <p:cNvSpPr>
              <a:spLocks noChangeShapeType="1"/>
            </p:cNvSpPr>
            <p:nvPr/>
          </p:nvSpPr>
          <p:spPr bwMode="auto">
            <a:xfrm>
              <a:off x="1280" y="1848"/>
              <a:ext cx="3400" cy="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Line 9"/>
            <p:cNvSpPr>
              <a:spLocks noChangeShapeType="1"/>
            </p:cNvSpPr>
            <p:nvPr/>
          </p:nvSpPr>
          <p:spPr bwMode="auto">
            <a:xfrm>
              <a:off x="1279" y="1824"/>
              <a:ext cx="111" cy="3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0" name="Line 10"/>
            <p:cNvSpPr>
              <a:spLocks noChangeShapeType="1"/>
            </p:cNvSpPr>
            <p:nvPr/>
          </p:nvSpPr>
          <p:spPr bwMode="auto">
            <a:xfrm flipH="1">
              <a:off x="4544" y="1848"/>
              <a:ext cx="112" cy="3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1" name="Line 11"/>
            <p:cNvSpPr>
              <a:spLocks noChangeShapeType="1"/>
            </p:cNvSpPr>
            <p:nvPr/>
          </p:nvSpPr>
          <p:spPr bwMode="auto">
            <a:xfrm>
              <a:off x="2680" y="1616"/>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2" name="Line 12"/>
            <p:cNvSpPr>
              <a:spLocks noChangeShapeType="1"/>
            </p:cNvSpPr>
            <p:nvPr/>
          </p:nvSpPr>
          <p:spPr bwMode="auto">
            <a:xfrm flipH="1" flipV="1">
              <a:off x="2672" y="1928"/>
              <a:ext cx="8" cy="1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3" name="Text Box 13"/>
            <p:cNvSpPr txBox="1">
              <a:spLocks noChangeArrowheads="1"/>
            </p:cNvSpPr>
            <p:nvPr/>
          </p:nvSpPr>
          <p:spPr bwMode="auto">
            <a:xfrm>
              <a:off x="2762" y="1553"/>
              <a:ext cx="2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b="1">
                  <a:solidFill>
                    <a:srgbClr val="000066"/>
                  </a:solidFill>
                </a:rPr>
                <a:t>h</a:t>
              </a:r>
              <a:r>
                <a:rPr lang="en-US" altLang="zh-CN" b="1" baseline="-25000">
                  <a:solidFill>
                    <a:srgbClr val="000066"/>
                  </a:solidFill>
                </a:rPr>
                <a:t>c</a:t>
              </a:r>
            </a:p>
          </p:txBody>
        </p:sp>
      </p:grpSp>
      <p:sp>
        <p:nvSpPr>
          <p:cNvPr id="30725" name="Text Box 15"/>
          <p:cNvSpPr txBox="1">
            <a:spLocks noChangeArrowheads="1"/>
          </p:cNvSpPr>
          <p:nvPr/>
        </p:nvSpPr>
        <p:spPr bwMode="auto">
          <a:xfrm>
            <a:off x="1684338" y="3379788"/>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a:t>T</a:t>
            </a:r>
          </a:p>
        </p:txBody>
      </p:sp>
      <p:sp>
        <p:nvSpPr>
          <p:cNvPr id="30726" name="Text Box 16"/>
          <p:cNvSpPr txBox="1">
            <a:spLocks noChangeArrowheads="1"/>
          </p:cNvSpPr>
          <p:nvPr/>
        </p:nvSpPr>
        <p:spPr bwMode="auto">
          <a:xfrm>
            <a:off x="7494588" y="3341688"/>
            <a:ext cx="354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a:t>R</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61</a:t>
            </a:fld>
            <a:endParaRPr lang="en-US" altLang="zh-CN"/>
          </a:p>
        </p:txBody>
      </p:sp>
    </p:spTree>
    <p:extLst>
      <p:ext uri="{BB962C8B-B14F-4D97-AF65-F5344CB8AC3E}">
        <p14:creationId xmlns:p14="http://schemas.microsoft.com/office/powerpoint/2010/main" val="83676813"/>
      </p:ext>
    </p:extLst>
  </p:cSld>
  <p:clrMapOvr>
    <a:masterClrMapping/>
  </p:clrMapOvr>
  <p:transition>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idx="4294967295"/>
          </p:nvPr>
        </p:nvSpPr>
        <p:spPr>
          <a:xfrm>
            <a:off x="571500" y="241571"/>
            <a:ext cx="8610600" cy="1168129"/>
          </a:xfrm>
        </p:spPr>
        <p:txBody>
          <a:bodyPr/>
          <a:lstStyle/>
          <a:p>
            <a:pPr eaLnBrk="1" hangingPunct="1"/>
            <a:r>
              <a:rPr lang="zh-CN" altLang="en-US" sz="4000" b="1" dirty="0">
                <a:solidFill>
                  <a:srgbClr val="002060"/>
                </a:solidFill>
                <a:latin typeface="大黑体" charset="-122"/>
                <a:ea typeface="大黑体" charset="-122"/>
              </a:rPr>
              <a:t>地面效应之一：</a:t>
            </a:r>
            <a:br>
              <a:rPr lang="en-US" altLang="zh-CN" sz="4000" b="1" dirty="0">
                <a:solidFill>
                  <a:srgbClr val="002060"/>
                </a:solidFill>
                <a:latin typeface="大黑体" charset="-122"/>
                <a:ea typeface="大黑体" charset="-122"/>
              </a:rPr>
            </a:br>
            <a:r>
              <a:rPr lang="zh-CN" altLang="en-US" sz="4000" b="1" dirty="0">
                <a:solidFill>
                  <a:srgbClr val="002060"/>
                </a:solidFill>
                <a:ea typeface="大黑体" charset="-122"/>
              </a:rPr>
              <a:t>余隙及费涅尔损耗（续）</a:t>
            </a:r>
          </a:p>
        </p:txBody>
      </p:sp>
      <p:sp>
        <p:nvSpPr>
          <p:cNvPr id="4100" name="Rectangle 3"/>
          <p:cNvSpPr>
            <a:spLocks noGrp="1" noChangeArrowheads="1"/>
          </p:cNvSpPr>
          <p:nvPr>
            <p:ph type="body" sz="half" idx="4294967295"/>
          </p:nvPr>
        </p:nvSpPr>
        <p:spPr>
          <a:xfrm>
            <a:off x="500974" y="1562100"/>
            <a:ext cx="3312269" cy="401320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利用波动光学的惠更斯－费涅尔原理，在遇到障碍物时将产生</a:t>
            </a:r>
            <a:r>
              <a:rPr lang="zh-CN" altLang="en-US" sz="2400" b="1" dirty="0">
                <a:solidFill>
                  <a:srgbClr val="C00000"/>
                </a:solidFill>
                <a:latin typeface="大黑体" charset="-122"/>
                <a:ea typeface="大黑体" charset="-122"/>
              </a:rPr>
              <a:t>附加损耗</a:t>
            </a:r>
            <a:r>
              <a:rPr lang="zh-CN" altLang="en-US" sz="2400" b="1" dirty="0">
                <a:latin typeface="大黑体" charset="-122"/>
                <a:ea typeface="大黑体" charset="-122"/>
              </a:rPr>
              <a:t>。</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设</a:t>
            </a:r>
            <a:r>
              <a:rPr lang="zh-CN" altLang="zh-CN" sz="2400" b="1" dirty="0">
                <a:latin typeface="大黑体" charset="-122"/>
                <a:ea typeface="大黑体" charset="-122"/>
              </a:rPr>
              <a:t>一阶</a:t>
            </a:r>
            <a:r>
              <a:rPr lang="zh-CN" altLang="en-US" sz="2400" b="1" dirty="0">
                <a:latin typeface="大黑体" charset="-122"/>
                <a:ea typeface="大黑体" charset="-122"/>
              </a:rPr>
              <a:t>费涅尔半径为</a:t>
            </a:r>
            <a:r>
              <a:rPr lang="en-US" altLang="zh-CN" sz="2400" b="1" dirty="0">
                <a:latin typeface="大黑体" charset="-122"/>
                <a:ea typeface="大黑体" charset="-122"/>
              </a:rPr>
              <a:t>h</a:t>
            </a:r>
            <a:r>
              <a:rPr lang="en-US" altLang="zh-CN" sz="2400" b="1" baseline="-25000" dirty="0">
                <a:latin typeface="大黑体" charset="-122"/>
                <a:ea typeface="大黑体" charset="-122"/>
              </a:rPr>
              <a:t>1</a:t>
            </a:r>
            <a:r>
              <a:rPr lang="zh-CN" altLang="en-US" sz="2400" b="1" dirty="0">
                <a:latin typeface="大黑体" charset="-122"/>
                <a:ea typeface="大黑体" charset="-122"/>
              </a:rPr>
              <a:t>，</a:t>
            </a:r>
            <a:r>
              <a:rPr lang="zh-CN" altLang="zh-CN" sz="2400" b="1" dirty="0">
                <a:latin typeface="大黑体" charset="-122"/>
                <a:ea typeface="大黑体" charset="-122"/>
              </a:rPr>
              <a:t>定义</a:t>
            </a:r>
            <a:r>
              <a:rPr lang="en-US" altLang="zh-CN" sz="2400" b="1" dirty="0" err="1">
                <a:latin typeface="大黑体" charset="-122"/>
                <a:ea typeface="大黑体" charset="-122"/>
              </a:rPr>
              <a:t>h</a:t>
            </a:r>
            <a:r>
              <a:rPr lang="en-US" altLang="zh-CN" sz="2400" b="1" baseline="-25000" dirty="0" err="1">
                <a:latin typeface="大黑体" charset="-122"/>
                <a:ea typeface="大黑体" charset="-122"/>
              </a:rPr>
              <a:t>c</a:t>
            </a:r>
            <a:r>
              <a:rPr lang="en-US" altLang="zh-CN" sz="2400" b="1" dirty="0">
                <a:latin typeface="大黑体" charset="-122"/>
                <a:ea typeface="大黑体" charset="-122"/>
              </a:rPr>
              <a:t>/h</a:t>
            </a:r>
            <a:r>
              <a:rPr lang="en-US" altLang="zh-CN" sz="2400" b="1" baseline="-25000" dirty="0">
                <a:latin typeface="大黑体" charset="-122"/>
                <a:ea typeface="大黑体" charset="-122"/>
              </a:rPr>
              <a:t>1</a:t>
            </a:r>
            <a:r>
              <a:rPr lang="zh-CN" altLang="en-US" sz="2400" b="1" dirty="0">
                <a:latin typeface="大黑体" charset="-122"/>
                <a:ea typeface="大黑体" charset="-122"/>
              </a:rPr>
              <a:t>为相对余隙。就可以从右图求出附加损耗。</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这是地面视距传播的损耗产生原因之一。</a:t>
            </a:r>
          </a:p>
        </p:txBody>
      </p:sp>
      <p:sp>
        <p:nvSpPr>
          <p:cNvPr id="4101" name="Rectangle 4"/>
          <p:cNvSpPr>
            <a:spLocks noChangeArrowheads="1"/>
          </p:cNvSpPr>
          <p:nvPr/>
        </p:nvSpPr>
        <p:spPr bwMode="auto">
          <a:xfrm>
            <a:off x="4876800" y="5238750"/>
            <a:ext cx="590550" cy="495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zh-CN"/>
          </a:p>
        </p:txBody>
      </p:sp>
      <p:graphicFrame>
        <p:nvGraphicFramePr>
          <p:cNvPr id="4098" name="Object 5"/>
          <p:cNvGraphicFramePr>
            <a:graphicFrameLocks noChangeAspect="1"/>
          </p:cNvGraphicFramePr>
          <p:nvPr>
            <p:extLst>
              <p:ext uri="{D42A27DB-BD31-4B8C-83A1-F6EECF244321}">
                <p14:modId xmlns:p14="http://schemas.microsoft.com/office/powerpoint/2010/main" val="4148717803"/>
              </p:ext>
            </p:extLst>
          </p:nvPr>
        </p:nvGraphicFramePr>
        <p:xfrm>
          <a:off x="3900793" y="1631950"/>
          <a:ext cx="4965700" cy="4102100"/>
        </p:xfrm>
        <a:graphic>
          <a:graphicData uri="http://schemas.openxmlformats.org/presentationml/2006/ole">
            <mc:AlternateContent xmlns:mc="http://schemas.openxmlformats.org/markup-compatibility/2006">
              <mc:Choice xmlns:v="urn:schemas-microsoft-com:vml" Requires="v">
                <p:oleObj spid="_x0000_s20728" name="Document" r:id="rId3" imgW="5276360" imgH="4334185" progId="Word.Document.8">
                  <p:embed/>
                </p:oleObj>
              </mc:Choice>
              <mc:Fallback>
                <p:oleObj name="Document" r:id="rId3" imgW="5276360" imgH="4334185" progId="Word.Document.8">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793" y="1631950"/>
                        <a:ext cx="4965700" cy="410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F13EC1A2-80CC-4BEA-A8B9-2E1E540E6C1F}" type="slidenum">
              <a:rPr lang="zh-CN" altLang="en-GB" smtClean="0"/>
              <a:pPr>
                <a:defRPr/>
              </a:pPr>
              <a:t>62</a:t>
            </a:fld>
            <a:endParaRPr lang="en-GB" altLang="zh-CN"/>
          </a:p>
        </p:txBody>
      </p:sp>
    </p:spTree>
    <p:extLst>
      <p:ext uri="{BB962C8B-B14F-4D97-AF65-F5344CB8AC3E}">
        <p14:creationId xmlns:p14="http://schemas.microsoft.com/office/powerpoint/2010/main" val="1174384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35541" y="369651"/>
            <a:ext cx="8305800" cy="1041734"/>
          </a:xfrm>
        </p:spPr>
        <p:txBody>
          <a:bodyPr/>
          <a:lstStyle/>
          <a:p>
            <a:pPr eaLnBrk="1" hangingPunct="1"/>
            <a:r>
              <a:rPr lang="zh-CN" altLang="en-US" sz="5400" b="1" dirty="0">
                <a:solidFill>
                  <a:srgbClr val="002060"/>
                </a:solidFill>
                <a:latin typeface="大黑体" charset="-122"/>
                <a:ea typeface="大黑体" charset="-122"/>
              </a:rPr>
              <a:t>地面效应之二：</a:t>
            </a:r>
            <a:r>
              <a:rPr lang="zh-CN" altLang="en-US" sz="5400" b="1" dirty="0">
                <a:solidFill>
                  <a:srgbClr val="002060"/>
                </a:solidFill>
                <a:ea typeface="大黑体" charset="-122"/>
              </a:rPr>
              <a:t>地面反射</a:t>
            </a:r>
          </a:p>
        </p:txBody>
      </p:sp>
      <p:sp>
        <p:nvSpPr>
          <p:cNvPr id="5124" name="Rectangle 3"/>
          <p:cNvSpPr>
            <a:spLocks noGrp="1" noChangeArrowheads="1"/>
          </p:cNvSpPr>
          <p:nvPr>
            <p:ph type="body" sz="half" idx="1"/>
          </p:nvPr>
        </p:nvSpPr>
        <p:spPr>
          <a:xfrm>
            <a:off x="635541" y="1591687"/>
            <a:ext cx="8515350" cy="1714500"/>
          </a:xfrm>
        </p:spPr>
        <p:txBody>
          <a:bodyPr/>
          <a:lstStyle/>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这是地面视距传播损耗产生原因之二。</a:t>
            </a:r>
          </a:p>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模型如下图。由于两条路径的载波相位不同，就会产生接收场强的相互增强，或相互抵销。</a:t>
            </a:r>
          </a:p>
          <a:p>
            <a:pPr eaLnBrk="1" hangingPunct="1">
              <a:buClr>
                <a:srgbClr val="002060"/>
              </a:buClr>
              <a:buFont typeface="Wingdings" panose="05000000000000000000" pitchFamily="2" charset="2"/>
              <a:buChar char="l"/>
            </a:pPr>
            <a:r>
              <a:rPr lang="zh-CN" altLang="en-US" sz="2000" b="1" dirty="0">
                <a:latin typeface="大黑体" charset="-122"/>
                <a:ea typeface="大黑体" charset="-122"/>
              </a:rPr>
              <a:t>假定：</a:t>
            </a:r>
            <a:r>
              <a:rPr lang="en-US" altLang="zh-CN" sz="2000" b="1" dirty="0">
                <a:latin typeface="大黑体" charset="-122"/>
                <a:ea typeface="大黑体" charset="-122"/>
              </a:rPr>
              <a:t>d</a:t>
            </a:r>
            <a:r>
              <a:rPr lang="en-US" altLang="zh-CN" sz="2000" b="1" dirty="0">
                <a:latin typeface="大黑体" charset="-122"/>
                <a:ea typeface="大黑体" charset="-122"/>
                <a:sym typeface="Symbol" panose="05050102010706020507" pitchFamily="18" charset="2"/>
              </a:rPr>
              <a:t>h</a:t>
            </a:r>
            <a:r>
              <a:rPr lang="en-US" altLang="zh-CN" sz="2000" b="1" baseline="-25000" dirty="0">
                <a:latin typeface="大黑体" charset="-122"/>
                <a:ea typeface="大黑体" charset="-122"/>
                <a:sym typeface="Symbol" panose="05050102010706020507" pitchFamily="18" charset="2"/>
              </a:rPr>
              <a:t>t</a:t>
            </a:r>
            <a:r>
              <a:rPr lang="en-US" altLang="zh-CN" sz="2000" b="1" dirty="0">
                <a:latin typeface="大黑体" charset="-122"/>
                <a:ea typeface="大黑体" charset="-122"/>
                <a:sym typeface="Symbol" panose="05050102010706020507" pitchFamily="18" charset="2"/>
              </a:rPr>
              <a:t>,h</a:t>
            </a:r>
            <a:r>
              <a:rPr lang="en-US" altLang="zh-CN" sz="2000" b="1" baseline="-25000" dirty="0">
                <a:latin typeface="大黑体" charset="-122"/>
                <a:ea typeface="大黑体" charset="-122"/>
                <a:sym typeface="Symbol" panose="05050102010706020507" pitchFamily="18" charset="2"/>
              </a:rPr>
              <a:t>r</a:t>
            </a:r>
            <a:r>
              <a:rPr lang="en-US" altLang="zh-CN" sz="2000" b="1" dirty="0">
                <a:latin typeface="大黑体" charset="-122"/>
                <a:ea typeface="大黑体" charset="-122"/>
                <a:sym typeface="Symbol" panose="05050102010706020507" pitchFamily="18" charset="2"/>
              </a:rPr>
              <a:t>,d</a:t>
            </a:r>
            <a:r>
              <a:rPr lang="en-US" altLang="zh-CN" sz="2000" b="1" baseline="-25000" dirty="0">
                <a:latin typeface="大黑体" charset="-122"/>
                <a:ea typeface="大黑体" charset="-122"/>
                <a:sym typeface="Symbol" panose="05050102010706020507" pitchFamily="18" charset="2"/>
              </a:rPr>
              <a:t>1</a:t>
            </a:r>
            <a:r>
              <a:rPr lang="en-US" altLang="zh-CN" sz="2000" b="1" dirty="0">
                <a:latin typeface="大黑体" charset="-122"/>
                <a:ea typeface="大黑体" charset="-122"/>
                <a:sym typeface="Symbol" panose="05050102010706020507" pitchFamily="18" charset="2"/>
              </a:rPr>
              <a:t>d</a:t>
            </a:r>
            <a:r>
              <a:rPr lang="en-US" altLang="zh-CN" sz="2000" b="1" baseline="-25000" dirty="0">
                <a:latin typeface="大黑体" charset="-122"/>
                <a:ea typeface="大黑体" charset="-122"/>
                <a:sym typeface="Symbol" panose="05050102010706020507" pitchFamily="18" charset="2"/>
              </a:rPr>
              <a:t>2</a:t>
            </a:r>
            <a:r>
              <a:rPr lang="en-US" altLang="zh-CN" sz="2000" b="1" dirty="0">
                <a:latin typeface="大黑体" charset="-122"/>
                <a:ea typeface="大黑体" charset="-122"/>
                <a:sym typeface="Symbol" panose="05050102010706020507" pitchFamily="18" charset="2"/>
              </a:rPr>
              <a:t>d,1,1,=,</a:t>
            </a:r>
            <a:r>
              <a:rPr lang="zh-CN" altLang="en-US" sz="2000" b="1" dirty="0">
                <a:latin typeface="大黑体" charset="-122"/>
                <a:ea typeface="大黑体" charset="-122"/>
                <a:sym typeface="Symbol" panose="05050102010706020507" pitchFamily="18" charset="2"/>
              </a:rPr>
              <a:t>就可以得到路径损耗公式：</a:t>
            </a:r>
            <a:endParaRPr lang="zh-CN" altLang="en-US" sz="2000" b="1" dirty="0">
              <a:latin typeface="大黑体" charset="-122"/>
              <a:ea typeface="大黑体" charset="-122"/>
            </a:endParaRPr>
          </a:p>
          <a:p>
            <a:pPr eaLnBrk="1" hangingPunct="1"/>
            <a:endParaRPr lang="en-US" altLang="zh-CN" sz="2000" b="1" dirty="0">
              <a:latin typeface="大黑体" charset="-122"/>
              <a:ea typeface="大黑体" charset="-122"/>
            </a:endParaRPr>
          </a:p>
        </p:txBody>
      </p:sp>
      <p:pic>
        <p:nvPicPr>
          <p:cNvPr id="5125" name="Picture 4" descr="Image9"/>
          <p:cNvPicPr>
            <a:picLocks noChangeAspect="1" noChangeArrowheads="1"/>
          </p:cNvPicPr>
          <p:nvPr/>
        </p:nvPicPr>
        <p:blipFill>
          <a:blip r:embed="rId3" cstate="print">
            <a:lum contrast="42000"/>
            <a:extLst>
              <a:ext uri="{28A0092B-C50C-407E-A947-70E740481C1C}">
                <a14:useLocalDpi xmlns:a14="http://schemas.microsoft.com/office/drawing/2010/main" val="0"/>
              </a:ext>
            </a:extLst>
          </a:blip>
          <a:srcRect/>
          <a:stretch>
            <a:fillRect/>
          </a:stretch>
        </p:blipFill>
        <p:spPr bwMode="auto">
          <a:xfrm>
            <a:off x="1165124" y="3965575"/>
            <a:ext cx="6751637"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5"/>
          <p:cNvGraphicFramePr>
            <a:graphicFrameLocks noChangeAspect="1"/>
          </p:cNvGraphicFramePr>
          <p:nvPr>
            <p:extLst>
              <p:ext uri="{D42A27DB-BD31-4B8C-83A1-F6EECF244321}">
                <p14:modId xmlns:p14="http://schemas.microsoft.com/office/powerpoint/2010/main" val="3760740169"/>
              </p:ext>
            </p:extLst>
          </p:nvPr>
        </p:nvGraphicFramePr>
        <p:xfrm>
          <a:off x="1702341" y="3096637"/>
          <a:ext cx="4926013" cy="1030288"/>
        </p:xfrm>
        <a:graphic>
          <a:graphicData uri="http://schemas.openxmlformats.org/presentationml/2006/ole">
            <mc:AlternateContent xmlns:mc="http://schemas.openxmlformats.org/markup-compatibility/2006">
              <mc:Choice xmlns:v="urn:schemas-microsoft-com:vml" Requires="v">
                <p:oleObj spid="_x0000_s21752" name="Equation" r:id="rId4" imgW="2552700" imgH="533400" progId="Equation.3">
                  <p:embed/>
                </p:oleObj>
              </mc:Choice>
              <mc:Fallback>
                <p:oleObj name="Equation" r:id="rId4" imgW="2552700" imgH="533400" progId="Equation.3">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2341" y="3096637"/>
                        <a:ext cx="4926013" cy="1030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63</a:t>
            </a:fld>
            <a:endParaRPr lang="en-US" altLang="zh-CN" dirty="0"/>
          </a:p>
        </p:txBody>
      </p:sp>
    </p:spTree>
    <p:extLst>
      <p:ext uri="{BB962C8B-B14F-4D97-AF65-F5344CB8AC3E}">
        <p14:creationId xmlns:p14="http://schemas.microsoft.com/office/powerpoint/2010/main" val="724847685"/>
      </p:ext>
    </p:extLst>
  </p:cSld>
  <p:clrMapOvr>
    <a:masterClrMapping/>
  </p:clrMapOvr>
  <p:transition>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73615" y="769990"/>
            <a:ext cx="8775700" cy="647700"/>
          </a:xfrm>
        </p:spPr>
        <p:txBody>
          <a:bodyPr/>
          <a:lstStyle/>
          <a:p>
            <a:pPr eaLnBrk="1" hangingPunct="1"/>
            <a:r>
              <a:rPr lang="zh-CN" altLang="en-US" sz="4800" b="1" dirty="0">
                <a:solidFill>
                  <a:srgbClr val="002060"/>
                </a:solidFill>
                <a:latin typeface="大黑体" charset="-122"/>
                <a:ea typeface="大黑体" charset="-122"/>
              </a:rPr>
              <a:t>地面效应之二：</a:t>
            </a:r>
            <a:r>
              <a:rPr lang="zh-CN" altLang="en-US" sz="4800" b="1" dirty="0">
                <a:solidFill>
                  <a:srgbClr val="002060"/>
                </a:solidFill>
                <a:ea typeface="大黑体" charset="-122"/>
              </a:rPr>
              <a:t>地面反射（续）</a:t>
            </a:r>
          </a:p>
        </p:txBody>
      </p:sp>
      <p:sp>
        <p:nvSpPr>
          <p:cNvPr id="31747" name="Rectangle 3"/>
          <p:cNvSpPr>
            <a:spLocks noGrp="1" noChangeArrowheads="1"/>
          </p:cNvSpPr>
          <p:nvPr>
            <p:ph type="body" sz="half" idx="1"/>
          </p:nvPr>
        </p:nvSpPr>
        <p:spPr>
          <a:xfrm>
            <a:off x="622840" y="1545483"/>
            <a:ext cx="2612416" cy="4381500"/>
          </a:xfrm>
        </p:spPr>
        <p:txBody>
          <a:bodyPr/>
          <a:lstStyle/>
          <a:p>
            <a:pPr eaLnBrk="1" hangingPunct="1">
              <a:lnSpc>
                <a:spcPct val="90000"/>
              </a:lnSpc>
              <a:buClr>
                <a:srgbClr val="002060"/>
              </a:buClr>
              <a:buFont typeface="Wingdings" panose="05000000000000000000" pitchFamily="2" charset="2"/>
              <a:buChar char="l"/>
            </a:pPr>
            <a:r>
              <a:rPr lang="zh-CN" altLang="en-US" sz="2000" b="1" dirty="0">
                <a:latin typeface="大黑体" charset="-122"/>
                <a:ea typeface="大黑体" charset="-122"/>
              </a:rPr>
              <a:t>接收场强和传播距离、工作频率及天线高度之间的关系示意图。体会相位干涉的效果。</a:t>
            </a:r>
          </a:p>
          <a:p>
            <a:pPr eaLnBrk="1" hangingPunct="1">
              <a:lnSpc>
                <a:spcPct val="90000"/>
              </a:lnSpc>
              <a:buClr>
                <a:srgbClr val="002060"/>
              </a:buClr>
              <a:buFont typeface="Wingdings" panose="05000000000000000000" pitchFamily="2" charset="2"/>
              <a:buChar char="l"/>
            </a:pPr>
            <a:endParaRPr lang="zh-CN" altLang="en-US" sz="20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000" b="1" dirty="0">
                <a:latin typeface="大黑体" charset="-122"/>
                <a:ea typeface="大黑体" charset="-122"/>
              </a:rPr>
              <a:t>随机性。如：地面反射系数及反射相位的变化。</a:t>
            </a:r>
          </a:p>
          <a:p>
            <a:pPr eaLnBrk="1" hangingPunct="1">
              <a:lnSpc>
                <a:spcPct val="90000"/>
              </a:lnSpc>
              <a:buClr>
                <a:srgbClr val="002060"/>
              </a:buClr>
              <a:buFont typeface="Wingdings" panose="05000000000000000000" pitchFamily="2" charset="2"/>
              <a:buChar char="l"/>
            </a:pPr>
            <a:endParaRPr lang="zh-CN" altLang="en-US" sz="2000" b="1" dirty="0">
              <a:latin typeface="大黑体" charset="-122"/>
              <a:ea typeface="大黑体" charset="-122"/>
            </a:endParaRPr>
          </a:p>
          <a:p>
            <a:pPr eaLnBrk="1" hangingPunct="1">
              <a:lnSpc>
                <a:spcPct val="90000"/>
              </a:lnSpc>
              <a:buClr>
                <a:srgbClr val="002060"/>
              </a:buClr>
              <a:buFont typeface="Wingdings" panose="05000000000000000000" pitchFamily="2" charset="2"/>
              <a:buChar char="l"/>
            </a:pPr>
            <a:r>
              <a:rPr lang="zh-CN" altLang="en-US" sz="2000" b="1" dirty="0">
                <a:solidFill>
                  <a:srgbClr val="C00000"/>
                </a:solidFill>
                <a:latin typeface="大黑体" charset="-122"/>
                <a:ea typeface="大黑体" charset="-122"/>
              </a:rPr>
              <a:t>暗示频率分集和空间分集的可能性。</a:t>
            </a:r>
          </a:p>
          <a:p>
            <a:pPr eaLnBrk="1" hangingPunct="1">
              <a:lnSpc>
                <a:spcPct val="90000"/>
              </a:lnSpc>
              <a:buFont typeface="Wingdings" panose="05000000000000000000" pitchFamily="2" charset="2"/>
              <a:buChar char="l"/>
            </a:pPr>
            <a:endParaRPr lang="en-US" altLang="zh-CN" sz="2000" b="1" dirty="0">
              <a:latin typeface="大黑体" charset="-122"/>
              <a:ea typeface="大黑体" charset="-122"/>
            </a:endParaRPr>
          </a:p>
        </p:txBody>
      </p:sp>
      <p:pic>
        <p:nvPicPr>
          <p:cNvPr id="31748"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249" y="1423245"/>
            <a:ext cx="595947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13"/>
          <p:cNvSpPr txBox="1">
            <a:spLocks noChangeArrowheads="1"/>
          </p:cNvSpPr>
          <p:nvPr/>
        </p:nvSpPr>
        <p:spPr bwMode="auto">
          <a:xfrm>
            <a:off x="4162965" y="1651846"/>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dirty="0"/>
              <a:t>传输距离</a:t>
            </a:r>
          </a:p>
        </p:txBody>
      </p:sp>
      <p:sp>
        <p:nvSpPr>
          <p:cNvPr id="31750" name="Text Box 14"/>
          <p:cNvSpPr txBox="1">
            <a:spLocks noChangeArrowheads="1"/>
          </p:cNvSpPr>
          <p:nvPr/>
        </p:nvSpPr>
        <p:spPr bwMode="auto">
          <a:xfrm>
            <a:off x="4251865" y="3963246"/>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a:t>工作频率</a:t>
            </a:r>
          </a:p>
        </p:txBody>
      </p:sp>
      <p:sp>
        <p:nvSpPr>
          <p:cNvPr id="31751" name="Text Box 15"/>
          <p:cNvSpPr txBox="1">
            <a:spLocks noChangeArrowheads="1"/>
          </p:cNvSpPr>
          <p:nvPr/>
        </p:nvSpPr>
        <p:spPr bwMode="auto">
          <a:xfrm>
            <a:off x="7033165" y="3518746"/>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a:t>天线高度</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64</a:t>
            </a:fld>
            <a:endParaRPr lang="en-US" altLang="zh-CN" dirty="0"/>
          </a:p>
        </p:txBody>
      </p:sp>
      <p:graphicFrame>
        <p:nvGraphicFramePr>
          <p:cNvPr id="9" name="Object 5"/>
          <p:cNvGraphicFramePr>
            <a:graphicFrameLocks noChangeAspect="1"/>
          </p:cNvGraphicFramePr>
          <p:nvPr>
            <p:extLst>
              <p:ext uri="{D42A27DB-BD31-4B8C-83A1-F6EECF244321}">
                <p14:modId xmlns:p14="http://schemas.microsoft.com/office/powerpoint/2010/main" val="2468562677"/>
              </p:ext>
            </p:extLst>
          </p:nvPr>
        </p:nvGraphicFramePr>
        <p:xfrm>
          <a:off x="2287333" y="5827712"/>
          <a:ext cx="4926013" cy="1030288"/>
        </p:xfrm>
        <a:graphic>
          <a:graphicData uri="http://schemas.openxmlformats.org/presentationml/2006/ole">
            <mc:AlternateContent xmlns:mc="http://schemas.openxmlformats.org/markup-compatibility/2006">
              <mc:Choice xmlns:v="urn:schemas-microsoft-com:vml" Requires="v">
                <p:oleObj spid="_x0000_s44064" name="Equation" r:id="rId4" imgW="2552700" imgH="533400" progId="Equation.3">
                  <p:embed/>
                </p:oleObj>
              </mc:Choice>
              <mc:Fallback>
                <p:oleObj name="Equation" r:id="rId4" imgW="2552700" imgH="533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7333" y="5827712"/>
                        <a:ext cx="4926013" cy="1030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52677964"/>
      </p:ext>
    </p:extLst>
  </p:cSld>
  <p:clrMapOvr>
    <a:masterClrMapping/>
  </p:clrMapOvr>
  <p:transition>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32771" name="Rectangle 3"/>
          <p:cNvSpPr>
            <a:spLocks noGrp="1" noChangeArrowheads="1"/>
          </p:cNvSpPr>
          <p:nvPr>
            <p:ph type="ctrTitle"/>
          </p:nvPr>
        </p:nvSpPr>
        <p:spPr>
          <a:xfrm>
            <a:off x="819150" y="1818667"/>
            <a:ext cx="7772400" cy="952500"/>
          </a:xfrm>
        </p:spPr>
        <p:txBody>
          <a:bodyPr/>
          <a:lstStyle/>
          <a:p>
            <a:pPr eaLnBrk="1" hangingPunct="1"/>
            <a:r>
              <a:rPr lang="zh-CN" altLang="en-US" b="1" dirty="0">
                <a:ea typeface="大黑体" charset="-122"/>
              </a:rPr>
              <a:t>地面超视距传播</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65</a:t>
            </a:fld>
            <a:endParaRPr lang="en-GB" altLang="zh-CN" dirty="0"/>
          </a:p>
        </p:txBody>
      </p:sp>
    </p:spTree>
    <p:extLst>
      <p:ext uri="{BB962C8B-B14F-4D97-AF65-F5344CB8AC3E}">
        <p14:creationId xmlns:p14="http://schemas.microsoft.com/office/powerpoint/2010/main" val="1556572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96628" y="752678"/>
            <a:ext cx="7772400" cy="628650"/>
          </a:xfrm>
        </p:spPr>
        <p:txBody>
          <a:bodyPr/>
          <a:lstStyle/>
          <a:p>
            <a:pPr eaLnBrk="1" hangingPunct="1"/>
            <a:r>
              <a:rPr lang="zh-CN" altLang="en-US" sz="5400" b="1" dirty="0">
                <a:solidFill>
                  <a:srgbClr val="002060"/>
                </a:solidFill>
                <a:latin typeface="大黑体" charset="-122"/>
                <a:ea typeface="大黑体" charset="-122"/>
              </a:rPr>
              <a:t>对流层散射传播</a:t>
            </a:r>
          </a:p>
        </p:txBody>
      </p:sp>
      <p:sp>
        <p:nvSpPr>
          <p:cNvPr id="33795" name="Rectangle 3"/>
          <p:cNvSpPr>
            <a:spLocks noGrp="1" noChangeArrowheads="1"/>
          </p:cNvSpPr>
          <p:nvPr>
            <p:ph type="body" sz="half" idx="1"/>
          </p:nvPr>
        </p:nvSpPr>
        <p:spPr>
          <a:xfrm>
            <a:off x="596628" y="1549535"/>
            <a:ext cx="3886200" cy="447675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在地球表面</a:t>
            </a:r>
            <a:r>
              <a:rPr lang="en-US" altLang="zh-CN" sz="2400" b="1" dirty="0">
                <a:latin typeface="大黑体" charset="-122"/>
                <a:ea typeface="大黑体" charset="-122"/>
              </a:rPr>
              <a:t>10</a:t>
            </a:r>
            <a:r>
              <a:rPr lang="zh-CN" altLang="en-US" sz="2400" b="1" dirty="0">
                <a:latin typeface="大黑体" charset="-122"/>
                <a:ea typeface="大黑体" charset="-122"/>
              </a:rPr>
              <a:t>－</a:t>
            </a:r>
            <a:r>
              <a:rPr lang="en-US" altLang="zh-CN" sz="2400" b="1" dirty="0">
                <a:latin typeface="大黑体" charset="-122"/>
                <a:ea typeface="大黑体" charset="-122"/>
              </a:rPr>
              <a:t>12 km</a:t>
            </a:r>
            <a:r>
              <a:rPr lang="zh-CN" altLang="en-US" sz="2400" b="1" dirty="0">
                <a:latin typeface="大黑体" charset="-122"/>
                <a:ea typeface="大黑体" charset="-122"/>
              </a:rPr>
              <a:t>处为对流层，存在大量随机运动的不均匀介质，能对电波产生折射、散射和反射。</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散射通信是利用部分散射体内介质的前向散射信号。这是典型的多径信道。</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通信距离可达</a:t>
            </a:r>
            <a:r>
              <a:rPr lang="zh-CN" altLang="en-US" sz="2400" b="1" dirty="0">
                <a:solidFill>
                  <a:srgbClr val="C00000"/>
                </a:solidFill>
                <a:latin typeface="大黑体" charset="-122"/>
                <a:ea typeface="大黑体" charset="-122"/>
              </a:rPr>
              <a:t>几百－上千公里</a:t>
            </a:r>
            <a:r>
              <a:rPr lang="zh-CN" altLang="en-US" sz="2400" b="1" dirty="0">
                <a:latin typeface="大黑体" charset="-122"/>
                <a:ea typeface="大黑体" charset="-122"/>
              </a:rPr>
              <a:t>。</a:t>
            </a:r>
          </a:p>
        </p:txBody>
      </p:sp>
      <p:sp>
        <p:nvSpPr>
          <p:cNvPr id="33796" name="Rectangle 5"/>
          <p:cNvSpPr>
            <a:spLocks noChangeArrowheads="1"/>
          </p:cNvSpPr>
          <p:nvPr/>
        </p:nvSpPr>
        <p:spPr bwMode="auto">
          <a:xfrm>
            <a:off x="4482828" y="1549535"/>
            <a:ext cx="4603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en-US" altLang="zh-CN" sz="2400" b="1" dirty="0">
                <a:latin typeface="大黑体" charset="-122"/>
                <a:ea typeface="大黑体" charset="-122"/>
              </a:rPr>
              <a:t> </a:t>
            </a:r>
            <a:r>
              <a:rPr lang="zh-CN" altLang="en-US" sz="2400" b="1" dirty="0">
                <a:latin typeface="大黑体" charset="-122"/>
                <a:ea typeface="大黑体" charset="-122"/>
              </a:rPr>
              <a:t>散射信道不存在电波的直射分量，是典型的瑞利衰落信道。</a:t>
            </a:r>
            <a:endParaRPr lang="en-US" altLang="zh-CN" sz="2400" b="1" dirty="0">
              <a:latin typeface="大黑体" charset="-122"/>
              <a:ea typeface="大黑体" charset="-122"/>
            </a:endParaRPr>
          </a:p>
          <a:p>
            <a:pPr algn="l">
              <a:buFont typeface="Wingdings" panose="05000000000000000000" pitchFamily="2" charset="2"/>
              <a:buChar char="l"/>
            </a:pPr>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 根据测试结果，接收电平小于其均方根值</a:t>
            </a:r>
            <a:r>
              <a:rPr lang="en-US" altLang="zh-CN" sz="2400" b="1" dirty="0">
                <a:latin typeface="大黑体" charset="-122"/>
                <a:ea typeface="大黑体" charset="-122"/>
              </a:rPr>
              <a:t>10dB, 20dB, 30dB</a:t>
            </a:r>
            <a:r>
              <a:rPr lang="zh-CN" altLang="zh-CN" sz="2400" b="1" dirty="0">
                <a:latin typeface="大黑体" charset="-122"/>
                <a:ea typeface="大黑体" charset="-122"/>
              </a:rPr>
              <a:t>的概率分别为10％，1％，0.1%</a:t>
            </a:r>
            <a:r>
              <a:rPr lang="zh-CN" altLang="en-US" sz="2400" b="1" dirty="0">
                <a:latin typeface="大黑体" charset="-122"/>
                <a:ea typeface="大黑体" charset="-122"/>
              </a:rPr>
              <a:t>。</a:t>
            </a:r>
          </a:p>
          <a:p>
            <a:pPr algn="l">
              <a:buFont typeface="Wingdings" panose="05000000000000000000" pitchFamily="2" charset="2"/>
              <a:buChar char="l"/>
            </a:pPr>
            <a:endParaRPr lang="zh-CN" altLang="en-US" sz="2400" b="1" dirty="0">
              <a:latin typeface="大黑体" charset="-122"/>
              <a:ea typeface="大黑体" charset="-122"/>
            </a:endParaRPr>
          </a:p>
          <a:p>
            <a:pPr algn="l">
              <a:buFont typeface="Wingdings" panose="05000000000000000000" pitchFamily="2" charset="2"/>
              <a:buChar char="l"/>
            </a:pPr>
            <a:r>
              <a:rPr lang="zh-CN" altLang="en-US" sz="2400" b="1" dirty="0">
                <a:latin typeface="大黑体" charset="-122"/>
                <a:ea typeface="大黑体" charset="-122"/>
              </a:rPr>
              <a:t> 克服散射信道衰落的主要方法是采用分集接收技术。</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66</a:t>
            </a:fld>
            <a:endParaRPr lang="en-US" altLang="zh-CN" dirty="0"/>
          </a:p>
        </p:txBody>
      </p:sp>
    </p:spTree>
    <p:extLst>
      <p:ext uri="{BB962C8B-B14F-4D97-AF65-F5344CB8AC3E}">
        <p14:creationId xmlns:p14="http://schemas.microsoft.com/office/powerpoint/2010/main" val="2578994907"/>
      </p:ext>
    </p:extLst>
  </p:cSld>
  <p:clrMapOvr>
    <a:masterClrMapping/>
  </p:clrMapOvr>
  <p:transition>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15273" y="693955"/>
            <a:ext cx="7772400" cy="647700"/>
          </a:xfrm>
        </p:spPr>
        <p:txBody>
          <a:bodyPr/>
          <a:lstStyle/>
          <a:p>
            <a:pPr eaLnBrk="1" hangingPunct="1"/>
            <a:r>
              <a:rPr lang="zh-CN" altLang="en-US" sz="5400" b="1" dirty="0">
                <a:solidFill>
                  <a:srgbClr val="002060"/>
                </a:solidFill>
                <a:latin typeface="大黑体" charset="-122"/>
                <a:ea typeface="大黑体" charset="-122"/>
              </a:rPr>
              <a:t>电离层反射传播</a:t>
            </a:r>
          </a:p>
        </p:txBody>
      </p:sp>
      <p:sp>
        <p:nvSpPr>
          <p:cNvPr id="34819" name="Rectangle 3"/>
          <p:cNvSpPr>
            <a:spLocks noGrp="1" noChangeArrowheads="1"/>
          </p:cNvSpPr>
          <p:nvPr>
            <p:ph type="body" sz="half" idx="1"/>
          </p:nvPr>
        </p:nvSpPr>
        <p:spPr>
          <a:xfrm>
            <a:off x="615273" y="1553585"/>
            <a:ext cx="8286750" cy="1454150"/>
          </a:xfrm>
        </p:spPr>
        <p:txBody>
          <a:bodyPr/>
          <a:lstStyle/>
          <a:p>
            <a:pPr eaLnBrk="1" hangingPunct="1">
              <a:lnSpc>
                <a:spcPct val="90000"/>
              </a:lnSpc>
              <a:buClr>
                <a:srgbClr val="002060"/>
              </a:buClr>
              <a:buFont typeface="Wingdings" panose="05000000000000000000" pitchFamily="2" charset="2"/>
              <a:buChar char="l"/>
            </a:pPr>
            <a:r>
              <a:rPr lang="zh-CN" altLang="en-US" sz="2400" b="1" dirty="0">
                <a:latin typeface="大黑体" charset="-122"/>
                <a:ea typeface="大黑体" charset="-122"/>
              </a:rPr>
              <a:t>在地球上空</a:t>
            </a:r>
            <a:r>
              <a:rPr lang="en-US" altLang="zh-CN" sz="2400" b="1" dirty="0">
                <a:latin typeface="大黑体" charset="-122"/>
                <a:ea typeface="大黑体" charset="-122"/>
              </a:rPr>
              <a:t>60km</a:t>
            </a:r>
            <a:r>
              <a:rPr lang="zh-CN" altLang="en-US" sz="2400" b="1" dirty="0">
                <a:latin typeface="大黑体" charset="-122"/>
                <a:ea typeface="大黑体" charset="-122"/>
              </a:rPr>
              <a:t>以上是电离层，可以分为</a:t>
            </a:r>
            <a:r>
              <a:rPr lang="en-US" altLang="zh-CN" sz="2400" b="1" dirty="0">
                <a:latin typeface="大黑体" charset="-122"/>
                <a:ea typeface="大黑体" charset="-122"/>
              </a:rPr>
              <a:t>D</a:t>
            </a:r>
            <a:r>
              <a:rPr lang="zh-CN" altLang="zh-CN" sz="2400" b="1" dirty="0">
                <a:latin typeface="大黑体" charset="-122"/>
                <a:ea typeface="大黑体" charset="-122"/>
              </a:rPr>
              <a:t>层、</a:t>
            </a:r>
            <a:r>
              <a:rPr lang="en-US" altLang="zh-CN" sz="2400" b="1" dirty="0">
                <a:latin typeface="大黑体" charset="-122"/>
                <a:ea typeface="大黑体" charset="-122"/>
              </a:rPr>
              <a:t>E</a:t>
            </a:r>
            <a:r>
              <a:rPr lang="zh-CN" altLang="zh-CN" sz="2400" b="1" dirty="0">
                <a:latin typeface="大黑体" charset="-122"/>
                <a:ea typeface="大黑体" charset="-122"/>
              </a:rPr>
              <a:t>层、</a:t>
            </a:r>
            <a:r>
              <a:rPr lang="en-US" altLang="zh-CN" sz="2400" b="1" dirty="0">
                <a:latin typeface="大黑体" charset="-122"/>
                <a:ea typeface="大黑体" charset="-122"/>
              </a:rPr>
              <a:t>F</a:t>
            </a:r>
            <a:r>
              <a:rPr lang="zh-CN" altLang="zh-CN" sz="2400" b="1" dirty="0">
                <a:latin typeface="大黑体" charset="-122"/>
                <a:ea typeface="大黑体" charset="-122"/>
              </a:rPr>
              <a:t>层。</a:t>
            </a:r>
            <a:r>
              <a:rPr lang="en-US" altLang="zh-CN" sz="2400" b="1" dirty="0">
                <a:latin typeface="大黑体" charset="-122"/>
                <a:ea typeface="大黑体" charset="-122"/>
              </a:rPr>
              <a:t>D</a:t>
            </a:r>
            <a:r>
              <a:rPr lang="zh-CN" altLang="zh-CN" sz="2400" b="1" dirty="0">
                <a:latin typeface="大黑体" charset="-122"/>
                <a:ea typeface="大黑体" charset="-122"/>
              </a:rPr>
              <a:t>层能吸收电波，</a:t>
            </a:r>
            <a:r>
              <a:rPr lang="en-US" altLang="zh-CN" sz="2400" b="1" dirty="0">
                <a:latin typeface="大黑体" charset="-122"/>
                <a:ea typeface="大黑体" charset="-122"/>
              </a:rPr>
              <a:t>E</a:t>
            </a:r>
            <a:r>
              <a:rPr lang="zh-CN" altLang="zh-CN" sz="2400" b="1" dirty="0">
                <a:latin typeface="大黑体" charset="-122"/>
                <a:ea typeface="大黑体" charset="-122"/>
              </a:rPr>
              <a:t>层能反射电波，然而在晚上都会消失。对电波起良好反射作用的是</a:t>
            </a:r>
            <a:r>
              <a:rPr lang="en-US" altLang="zh-CN" sz="2400" b="1" dirty="0">
                <a:latin typeface="大黑体" charset="-122"/>
                <a:ea typeface="大黑体" charset="-122"/>
              </a:rPr>
              <a:t>F</a:t>
            </a:r>
            <a:r>
              <a:rPr lang="zh-CN" altLang="zh-CN" sz="2400" b="1" dirty="0">
                <a:latin typeface="大黑体" charset="-122"/>
                <a:ea typeface="大黑体" charset="-122"/>
              </a:rPr>
              <a:t>层，并且能够在昼夜都保持一定的通信功能。</a:t>
            </a:r>
            <a:endParaRPr lang="zh-CN" altLang="en-US" sz="2400" b="1" dirty="0">
              <a:latin typeface="大黑体" charset="-122"/>
              <a:ea typeface="大黑体" charset="-122"/>
            </a:endParaRPr>
          </a:p>
        </p:txBody>
      </p:sp>
      <p:pic>
        <p:nvPicPr>
          <p:cNvPr id="34820" name="Picture 6" descr="001"/>
          <p:cNvPicPr>
            <a:picLocks noGrp="1" noChangeAspect="1" noChangeArrowheads="1"/>
          </p:cNvPicPr>
          <p:nvPr>
            <p:ph type="clipArt" sz="half" idx="2"/>
          </p:nvPr>
        </p:nvPicPr>
        <p:blipFill>
          <a:blip r:embed="rId2" cstate="print">
            <a:lum contrast="36000"/>
            <a:extLst>
              <a:ext uri="{28A0092B-C50C-407E-A947-70E740481C1C}">
                <a14:useLocalDpi xmlns:a14="http://schemas.microsoft.com/office/drawing/2010/main" val="0"/>
              </a:ext>
            </a:extLst>
          </a:blip>
          <a:srcRect/>
          <a:stretch>
            <a:fillRect/>
          </a:stretch>
        </p:blipFill>
        <p:spPr>
          <a:xfrm>
            <a:off x="1923373" y="3122035"/>
            <a:ext cx="5670550" cy="3232150"/>
          </a:xfrm>
        </p:spPr>
      </p:pic>
      <p:sp>
        <p:nvSpPr>
          <p:cNvPr id="34821" name="Rectangle 7"/>
          <p:cNvSpPr>
            <a:spLocks noChangeArrowheads="1"/>
          </p:cNvSpPr>
          <p:nvPr/>
        </p:nvSpPr>
        <p:spPr bwMode="auto">
          <a:xfrm>
            <a:off x="3625173" y="6049385"/>
            <a:ext cx="26289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67</a:t>
            </a:fld>
            <a:endParaRPr lang="en-US" altLang="zh-CN" dirty="0"/>
          </a:p>
        </p:txBody>
      </p:sp>
    </p:spTree>
    <p:extLst>
      <p:ext uri="{BB962C8B-B14F-4D97-AF65-F5344CB8AC3E}">
        <p14:creationId xmlns:p14="http://schemas.microsoft.com/office/powerpoint/2010/main" val="1622031788"/>
      </p:ext>
    </p:extLst>
  </p:cSld>
  <p:clrMapOvr>
    <a:masterClrMapping/>
  </p:clrMapOvr>
  <p:transition>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93791" y="760510"/>
            <a:ext cx="7772400" cy="571500"/>
          </a:xfrm>
        </p:spPr>
        <p:txBody>
          <a:bodyPr/>
          <a:lstStyle/>
          <a:p>
            <a:pPr eaLnBrk="1" hangingPunct="1"/>
            <a:r>
              <a:rPr lang="zh-CN" altLang="en-US" sz="5400" b="1" dirty="0">
                <a:solidFill>
                  <a:srgbClr val="002060"/>
                </a:solidFill>
                <a:latin typeface="大黑体" charset="-122"/>
                <a:ea typeface="大黑体" charset="-122"/>
              </a:rPr>
              <a:t>电离层反射传播（续）</a:t>
            </a:r>
          </a:p>
        </p:txBody>
      </p:sp>
      <p:sp>
        <p:nvSpPr>
          <p:cNvPr id="35843" name="Rectangle 3"/>
          <p:cNvSpPr>
            <a:spLocks noGrp="1" noChangeArrowheads="1"/>
          </p:cNvSpPr>
          <p:nvPr>
            <p:ph type="body" sz="half" idx="1"/>
          </p:nvPr>
        </p:nvSpPr>
        <p:spPr>
          <a:xfrm>
            <a:off x="593791" y="1545480"/>
            <a:ext cx="4019550" cy="455295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存在严重的多径效应，最大传播延时差可达毫秒量级。</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存在严重的时变性，电离层的特性随时变化，并且很难准确预测</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存在最高可用频率，为了实现较好的传输质量，工作频率应尽可能接近最高可用频率。这些频率都在</a:t>
            </a:r>
            <a:r>
              <a:rPr lang="zh-CN" altLang="en-US" sz="2400" b="1" dirty="0">
                <a:solidFill>
                  <a:srgbClr val="C00000"/>
                </a:solidFill>
                <a:latin typeface="大黑体" charset="-122"/>
                <a:ea typeface="大黑体" charset="-122"/>
              </a:rPr>
              <a:t>短波波段（</a:t>
            </a:r>
            <a:r>
              <a:rPr lang="en-US" altLang="zh-CN" sz="2400" b="1" dirty="0">
                <a:solidFill>
                  <a:srgbClr val="C00000"/>
                </a:solidFill>
                <a:latin typeface="大黑体" charset="-122"/>
                <a:ea typeface="大黑体" charset="-122"/>
              </a:rPr>
              <a:t>2</a:t>
            </a:r>
            <a:r>
              <a:rPr lang="zh-CN" altLang="en-US" sz="2400" b="1" dirty="0">
                <a:solidFill>
                  <a:srgbClr val="C00000"/>
                </a:solidFill>
                <a:latin typeface="大黑体" charset="-122"/>
                <a:ea typeface="大黑体" charset="-122"/>
              </a:rPr>
              <a:t>－</a:t>
            </a:r>
            <a:r>
              <a:rPr lang="en-US" altLang="zh-CN" sz="2400" b="1" dirty="0">
                <a:solidFill>
                  <a:srgbClr val="C00000"/>
                </a:solidFill>
                <a:latin typeface="大黑体" charset="-122"/>
                <a:ea typeface="大黑体" charset="-122"/>
              </a:rPr>
              <a:t>30MHz</a:t>
            </a:r>
            <a:r>
              <a:rPr lang="zh-CN" altLang="en-US" sz="2400" b="1" dirty="0">
                <a:solidFill>
                  <a:srgbClr val="C00000"/>
                </a:solidFill>
                <a:latin typeface="大黑体" charset="-122"/>
                <a:ea typeface="大黑体" charset="-122"/>
              </a:rPr>
              <a:t>）</a:t>
            </a:r>
            <a:r>
              <a:rPr lang="zh-CN" altLang="en-US" sz="2400" b="1" dirty="0">
                <a:latin typeface="大黑体" charset="-122"/>
                <a:ea typeface="大黑体" charset="-122"/>
              </a:rPr>
              <a:t>。</a:t>
            </a:r>
          </a:p>
          <a:p>
            <a:pPr eaLnBrk="1" hangingPunct="1">
              <a:buFont typeface="Wingdings" panose="05000000000000000000" pitchFamily="2" charset="2"/>
              <a:buChar char="l"/>
            </a:pPr>
            <a:endParaRPr lang="en-US" altLang="zh-CN" sz="2400" b="1" dirty="0">
              <a:latin typeface="大黑体" charset="-122"/>
              <a:ea typeface="大黑体" charset="-122"/>
            </a:endParaRPr>
          </a:p>
        </p:txBody>
      </p:sp>
      <p:sp>
        <p:nvSpPr>
          <p:cNvPr id="35844" name="Rectangle 6"/>
          <p:cNvSpPr>
            <a:spLocks noChangeArrowheads="1"/>
          </p:cNvSpPr>
          <p:nvPr/>
        </p:nvSpPr>
        <p:spPr bwMode="auto">
          <a:xfrm>
            <a:off x="4691162" y="1545480"/>
            <a:ext cx="401955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buFont typeface="Wingdings" panose="05000000000000000000" pitchFamily="2" charset="2"/>
              <a:buChar char="l"/>
            </a:pPr>
            <a:r>
              <a:rPr lang="en-US" altLang="zh-CN" sz="2400" b="1" dirty="0">
                <a:latin typeface="大黑体" charset="-122"/>
                <a:ea typeface="大黑体" charset="-122"/>
              </a:rPr>
              <a:t> </a:t>
            </a:r>
            <a:r>
              <a:rPr lang="zh-CN" altLang="en-US" sz="2400" b="1" dirty="0">
                <a:latin typeface="大黑体" charset="-122"/>
                <a:ea typeface="大黑体" charset="-122"/>
              </a:rPr>
              <a:t>存在多种附加损耗。如：</a:t>
            </a:r>
            <a:r>
              <a:rPr lang="zh-CN" altLang="zh-CN" sz="2400" b="1" dirty="0">
                <a:latin typeface="大黑体" charset="-122"/>
                <a:ea typeface="大黑体" charset="-122"/>
              </a:rPr>
              <a:t>吸收损耗（6－25</a:t>
            </a:r>
            <a:r>
              <a:rPr lang="en-US" altLang="zh-CN" sz="2400" b="1" dirty="0">
                <a:latin typeface="大黑体" charset="-122"/>
                <a:ea typeface="大黑体" charset="-122"/>
              </a:rPr>
              <a:t>dB</a:t>
            </a:r>
            <a:r>
              <a:rPr lang="zh-CN" altLang="en-US" sz="2400" b="1" dirty="0">
                <a:latin typeface="大黑体" charset="-122"/>
                <a:ea typeface="大黑体" charset="-122"/>
              </a:rPr>
              <a:t>），地面反射损耗（</a:t>
            </a:r>
            <a:r>
              <a:rPr lang="en-US" altLang="zh-CN" sz="2400" b="1" dirty="0">
                <a:latin typeface="大黑体" charset="-122"/>
                <a:ea typeface="大黑体" charset="-122"/>
              </a:rPr>
              <a:t>20dB</a:t>
            </a:r>
            <a:r>
              <a:rPr lang="zh-CN" altLang="en-US" sz="2400" b="1" dirty="0">
                <a:latin typeface="大黑体" charset="-122"/>
                <a:ea typeface="大黑体" charset="-122"/>
              </a:rPr>
              <a:t>），系统额外损耗（</a:t>
            </a:r>
            <a:r>
              <a:rPr lang="en-US" altLang="zh-CN" sz="2400" b="1" dirty="0">
                <a:latin typeface="大黑体" charset="-122"/>
                <a:ea typeface="大黑体" charset="-122"/>
              </a:rPr>
              <a:t>15</a:t>
            </a:r>
            <a:r>
              <a:rPr lang="zh-CN" altLang="en-US" sz="2400" b="1" dirty="0">
                <a:latin typeface="大黑体" charset="-122"/>
                <a:ea typeface="大黑体" charset="-122"/>
              </a:rPr>
              <a:t>－</a:t>
            </a:r>
            <a:r>
              <a:rPr lang="en-US" altLang="zh-CN" sz="2400" b="1" dirty="0">
                <a:latin typeface="大黑体" charset="-122"/>
                <a:ea typeface="大黑体" charset="-122"/>
              </a:rPr>
              <a:t>18dB</a:t>
            </a:r>
            <a:r>
              <a:rPr lang="zh-CN" altLang="en-US" sz="2400" b="1" dirty="0">
                <a:latin typeface="大黑体" charset="-122"/>
                <a:ea typeface="大黑体" charset="-122"/>
              </a:rPr>
              <a:t>）</a:t>
            </a:r>
          </a:p>
          <a:p>
            <a:pPr algn="l">
              <a:buFont typeface="Wingdings" panose="05000000000000000000" pitchFamily="2" charset="2"/>
              <a:buChar char="l"/>
            </a:pPr>
            <a:r>
              <a:rPr lang="zh-CN" altLang="en-US" sz="2400" b="1" dirty="0">
                <a:latin typeface="大黑体" charset="-122"/>
                <a:ea typeface="大黑体" charset="-122"/>
              </a:rPr>
              <a:t> 存在</a:t>
            </a:r>
            <a:r>
              <a:rPr lang="zh-CN" altLang="en-US" sz="2400" b="1" dirty="0">
                <a:solidFill>
                  <a:srgbClr val="C00000"/>
                </a:solidFill>
                <a:latin typeface="大黑体" charset="-122"/>
                <a:ea typeface="大黑体" charset="-122"/>
              </a:rPr>
              <a:t>严重的干扰</a:t>
            </a:r>
            <a:r>
              <a:rPr lang="zh-CN" altLang="en-US" sz="2400" b="1" dirty="0">
                <a:latin typeface="大黑体" charset="-122"/>
                <a:ea typeface="大黑体" charset="-122"/>
              </a:rPr>
              <a:t>，这是短波通信的一大特点。包括：大气噪声、工业干扰、天电干扰、其它电台的干扰。</a:t>
            </a:r>
          </a:p>
          <a:p>
            <a:pPr algn="l">
              <a:buFont typeface="Wingdings" panose="05000000000000000000" pitchFamily="2" charset="2"/>
              <a:buChar char="l"/>
            </a:pPr>
            <a:r>
              <a:rPr lang="zh-CN" altLang="en-US" sz="2400" b="1" dirty="0">
                <a:latin typeface="大黑体" charset="-122"/>
                <a:ea typeface="大黑体" charset="-122"/>
              </a:rPr>
              <a:t> 技术措施：自适应均衡、自动线路建立、分集。</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68</a:t>
            </a:fld>
            <a:endParaRPr lang="en-US" altLang="zh-CN" dirty="0"/>
          </a:p>
        </p:txBody>
      </p:sp>
    </p:spTree>
    <p:extLst>
      <p:ext uri="{BB962C8B-B14F-4D97-AF65-F5344CB8AC3E}">
        <p14:creationId xmlns:p14="http://schemas.microsoft.com/office/powerpoint/2010/main" val="1393428543"/>
      </p:ext>
    </p:extLst>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42900" y="545780"/>
            <a:ext cx="7772400" cy="666750"/>
          </a:xfrm>
        </p:spPr>
        <p:txBody>
          <a:bodyPr/>
          <a:lstStyle/>
          <a:p>
            <a:pPr eaLnBrk="1" hangingPunct="1"/>
            <a:r>
              <a:rPr lang="en-US" altLang="zh-CN" sz="6000" b="1" dirty="0">
                <a:solidFill>
                  <a:srgbClr val="002060"/>
                </a:solidFill>
                <a:latin typeface="黑体" panose="02010609060101010101" pitchFamily="49" charset="-122"/>
                <a:ea typeface="黑体" panose="02010609060101010101" pitchFamily="49" charset="-122"/>
              </a:rPr>
              <a:t> </a:t>
            </a:r>
            <a:r>
              <a:rPr lang="zh-CN" altLang="en-US" sz="5400" b="1" dirty="0">
                <a:solidFill>
                  <a:srgbClr val="002060"/>
                </a:solidFill>
                <a:latin typeface="黑体" panose="02010609060101010101" pitchFamily="49" charset="-122"/>
                <a:ea typeface="黑体" panose="02010609060101010101" pitchFamily="49" charset="-122"/>
              </a:rPr>
              <a:t>传播信道模型</a:t>
            </a:r>
          </a:p>
        </p:txBody>
      </p:sp>
      <p:sp>
        <p:nvSpPr>
          <p:cNvPr id="22531" name="Rectangle 3"/>
          <p:cNvSpPr>
            <a:spLocks noGrp="1" noChangeArrowheads="1"/>
          </p:cNvSpPr>
          <p:nvPr>
            <p:ph type="body" idx="1"/>
          </p:nvPr>
        </p:nvSpPr>
        <p:spPr>
          <a:xfrm>
            <a:off x="342900" y="3599581"/>
            <a:ext cx="8470900" cy="1504950"/>
          </a:xfrm>
        </p:spPr>
        <p:txBody>
          <a:bodyPr/>
          <a:lstStyle/>
          <a:p>
            <a:pPr eaLnBrk="1" hangingPunct="1">
              <a:lnSpc>
                <a:spcPct val="110000"/>
              </a:lnSpc>
              <a:buClr>
                <a:srgbClr val="002060"/>
              </a:buClr>
              <a:buFont typeface="Wingdings" panose="05000000000000000000" pitchFamily="2" charset="2"/>
              <a:buChar char="l"/>
            </a:pPr>
            <a:r>
              <a:rPr lang="zh-CN" altLang="en-US" sz="2000" b="1" dirty="0">
                <a:latin typeface="大黑体" charset="-122"/>
                <a:ea typeface="大黑体" charset="-122"/>
              </a:rPr>
              <a:t>无线传播信道应该只包括传播空间。但是由于无线通信的收发信设备及通信信号处理都是基于</a:t>
            </a:r>
            <a:r>
              <a:rPr lang="zh-CN" altLang="en-US" sz="2000" b="1" dirty="0">
                <a:solidFill>
                  <a:srgbClr val="C00000"/>
                </a:solidFill>
                <a:ea typeface="大黑体" charset="-122"/>
              </a:rPr>
              <a:t>“</a:t>
            </a:r>
            <a:r>
              <a:rPr lang="zh-CN" altLang="en-US" sz="2000" b="1" dirty="0">
                <a:solidFill>
                  <a:srgbClr val="C00000"/>
                </a:solidFill>
                <a:latin typeface="大黑体" charset="-122"/>
                <a:ea typeface="大黑体" charset="-122"/>
              </a:rPr>
              <a:t>路</a:t>
            </a:r>
            <a:r>
              <a:rPr lang="zh-CN" altLang="en-US" sz="2000" b="1" dirty="0">
                <a:solidFill>
                  <a:srgbClr val="C00000"/>
                </a:solidFill>
                <a:ea typeface="大黑体" charset="-122"/>
              </a:rPr>
              <a:t>”</a:t>
            </a:r>
            <a:r>
              <a:rPr lang="zh-CN" altLang="en-US" sz="2000" b="1" dirty="0">
                <a:latin typeface="大黑体" charset="-122"/>
                <a:ea typeface="大黑体" charset="-122"/>
              </a:rPr>
              <a:t>而不是基于</a:t>
            </a:r>
            <a:r>
              <a:rPr lang="zh-CN" altLang="en-US" sz="2000" b="1" dirty="0">
                <a:solidFill>
                  <a:srgbClr val="C00000"/>
                </a:solidFill>
                <a:ea typeface="大黑体" charset="-122"/>
              </a:rPr>
              <a:t>“</a:t>
            </a:r>
            <a:r>
              <a:rPr lang="zh-CN" altLang="en-US" sz="2000" b="1" dirty="0">
                <a:solidFill>
                  <a:srgbClr val="C00000"/>
                </a:solidFill>
                <a:latin typeface="大黑体" charset="-122"/>
                <a:ea typeface="大黑体" charset="-122"/>
              </a:rPr>
              <a:t>场</a:t>
            </a:r>
            <a:r>
              <a:rPr lang="zh-CN" altLang="en-US" sz="2000" b="1" dirty="0">
                <a:solidFill>
                  <a:srgbClr val="C00000"/>
                </a:solidFill>
                <a:ea typeface="大黑体" charset="-122"/>
              </a:rPr>
              <a:t>”</a:t>
            </a:r>
            <a:r>
              <a:rPr lang="zh-CN" altLang="en-US" sz="2000" b="1" dirty="0">
                <a:latin typeface="大黑体" charset="-122"/>
                <a:ea typeface="大黑体" charset="-122"/>
              </a:rPr>
              <a:t>的，为了便于对信道进行测量、分析及建模，往往把天线也包含在传播信道模型之中。</a:t>
            </a:r>
          </a:p>
          <a:p>
            <a:pPr eaLnBrk="1" hangingPunct="1">
              <a:lnSpc>
                <a:spcPct val="110000"/>
              </a:lnSpc>
              <a:buClr>
                <a:srgbClr val="002060"/>
              </a:buClr>
              <a:buFont typeface="Wingdings" panose="05000000000000000000" pitchFamily="2" charset="2"/>
              <a:buChar char="l"/>
            </a:pPr>
            <a:r>
              <a:rPr lang="zh-CN" altLang="en-US" sz="2000" b="1" dirty="0">
                <a:latin typeface="大黑体" charset="-122"/>
                <a:ea typeface="大黑体" charset="-122"/>
              </a:rPr>
              <a:t>如果把天线也包含在传播信道中，在考虑信道特性时，还应该考虑</a:t>
            </a:r>
            <a:r>
              <a:rPr lang="zh-CN" altLang="en-US" sz="2000" b="1" dirty="0">
                <a:solidFill>
                  <a:srgbClr val="C00000"/>
                </a:solidFill>
                <a:latin typeface="大黑体" charset="-122"/>
                <a:ea typeface="大黑体" charset="-122"/>
              </a:rPr>
              <a:t>天线特性</a:t>
            </a:r>
            <a:r>
              <a:rPr lang="zh-CN" altLang="en-US" sz="2000" b="1" dirty="0">
                <a:latin typeface="大黑体" charset="-122"/>
                <a:ea typeface="大黑体" charset="-122"/>
              </a:rPr>
              <a:t>。</a:t>
            </a:r>
          </a:p>
          <a:p>
            <a:pPr eaLnBrk="1" hangingPunct="1">
              <a:lnSpc>
                <a:spcPct val="110000"/>
              </a:lnSpc>
              <a:buClr>
                <a:srgbClr val="002060"/>
              </a:buClr>
              <a:buFont typeface="Wingdings" panose="05000000000000000000" pitchFamily="2" charset="2"/>
              <a:buChar char="l"/>
            </a:pPr>
            <a:r>
              <a:rPr lang="zh-CN" altLang="en-US" sz="2000" b="1" dirty="0">
                <a:latin typeface="大黑体" charset="-122"/>
                <a:ea typeface="大黑体" charset="-122"/>
              </a:rPr>
              <a:t>天线特性主要是：</a:t>
            </a:r>
            <a:r>
              <a:rPr lang="zh-CN" altLang="en-US" sz="2000" b="1" dirty="0">
                <a:solidFill>
                  <a:srgbClr val="C00000"/>
                </a:solidFill>
                <a:latin typeface="大黑体" charset="-122"/>
                <a:ea typeface="大黑体" charset="-122"/>
              </a:rPr>
              <a:t>在</a:t>
            </a:r>
            <a:r>
              <a:rPr lang="zh-CN" altLang="en-US" sz="2000" b="1" dirty="0">
                <a:solidFill>
                  <a:srgbClr val="C00000"/>
                </a:solidFill>
                <a:ea typeface="大黑体" charset="-122"/>
              </a:rPr>
              <a:t>“</a:t>
            </a:r>
            <a:r>
              <a:rPr lang="zh-CN" altLang="en-US" sz="2000" b="1" dirty="0">
                <a:solidFill>
                  <a:srgbClr val="C00000"/>
                </a:solidFill>
                <a:latin typeface="大黑体" charset="-122"/>
                <a:ea typeface="大黑体" charset="-122"/>
              </a:rPr>
              <a:t>路</a:t>
            </a:r>
            <a:r>
              <a:rPr lang="zh-CN" altLang="en-US" sz="2000" b="1" dirty="0">
                <a:solidFill>
                  <a:srgbClr val="C00000"/>
                </a:solidFill>
                <a:ea typeface="大黑体" charset="-122"/>
              </a:rPr>
              <a:t>”</a:t>
            </a:r>
            <a:r>
              <a:rPr lang="zh-CN" altLang="en-US" sz="2000" b="1" dirty="0">
                <a:solidFill>
                  <a:srgbClr val="C00000"/>
                </a:solidFill>
                <a:latin typeface="大黑体" charset="-122"/>
                <a:ea typeface="大黑体" charset="-122"/>
              </a:rPr>
              <a:t>一侧的输入输出特性，以及在</a:t>
            </a:r>
            <a:r>
              <a:rPr lang="zh-CN" altLang="en-US" sz="2000" b="1" dirty="0">
                <a:solidFill>
                  <a:srgbClr val="C00000"/>
                </a:solidFill>
                <a:ea typeface="大黑体" charset="-122"/>
              </a:rPr>
              <a:t>“</a:t>
            </a:r>
            <a:r>
              <a:rPr lang="zh-CN" altLang="en-US" sz="2000" b="1" dirty="0">
                <a:solidFill>
                  <a:srgbClr val="C00000"/>
                </a:solidFill>
                <a:latin typeface="大黑体" charset="-122"/>
                <a:ea typeface="大黑体" charset="-122"/>
              </a:rPr>
              <a:t>场</a:t>
            </a:r>
            <a:r>
              <a:rPr lang="zh-CN" altLang="en-US" sz="2000" b="1" dirty="0">
                <a:solidFill>
                  <a:srgbClr val="C00000"/>
                </a:solidFill>
                <a:ea typeface="大黑体" charset="-122"/>
              </a:rPr>
              <a:t>”</a:t>
            </a:r>
            <a:r>
              <a:rPr lang="zh-CN" altLang="en-US" sz="2000" b="1" dirty="0">
                <a:solidFill>
                  <a:srgbClr val="C00000"/>
                </a:solidFill>
                <a:latin typeface="大黑体" charset="-122"/>
                <a:ea typeface="大黑体" charset="-122"/>
              </a:rPr>
              <a:t>一侧的辐射特性。</a:t>
            </a:r>
          </a:p>
        </p:txBody>
      </p:sp>
      <p:grpSp>
        <p:nvGrpSpPr>
          <p:cNvPr id="22532" name="Group 38"/>
          <p:cNvGrpSpPr>
            <a:grpSpLocks/>
          </p:cNvGrpSpPr>
          <p:nvPr/>
        </p:nvGrpSpPr>
        <p:grpSpPr bwMode="auto">
          <a:xfrm>
            <a:off x="825500" y="1377630"/>
            <a:ext cx="7594600" cy="1900238"/>
            <a:chOff x="520" y="1024"/>
            <a:chExt cx="4784" cy="1197"/>
          </a:xfrm>
        </p:grpSpPr>
        <p:grpSp>
          <p:nvGrpSpPr>
            <p:cNvPr id="22533" name="Group 33"/>
            <p:cNvGrpSpPr>
              <a:grpSpLocks/>
            </p:cNvGrpSpPr>
            <p:nvPr/>
          </p:nvGrpSpPr>
          <p:grpSpPr bwMode="auto">
            <a:xfrm>
              <a:off x="1080" y="1024"/>
              <a:ext cx="3656" cy="912"/>
              <a:chOff x="856" y="840"/>
              <a:chExt cx="3656" cy="912"/>
            </a:xfrm>
          </p:grpSpPr>
          <p:sp>
            <p:nvSpPr>
              <p:cNvPr id="22537" name="AutoShape 5"/>
              <p:cNvSpPr>
                <a:spLocks noChangeArrowheads="1"/>
              </p:cNvSpPr>
              <p:nvPr/>
            </p:nvSpPr>
            <p:spPr bwMode="auto">
              <a:xfrm>
                <a:off x="1320" y="1176"/>
                <a:ext cx="544" cy="576"/>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2538" name="Oval 8"/>
              <p:cNvSpPr>
                <a:spLocks noChangeArrowheads="1"/>
              </p:cNvSpPr>
              <p:nvPr/>
            </p:nvSpPr>
            <p:spPr bwMode="auto">
              <a:xfrm>
                <a:off x="1679" y="1160"/>
                <a:ext cx="487" cy="424"/>
              </a:xfrm>
              <a:prstGeom prst="ellipse">
                <a:avLst/>
              </a:prstGeom>
              <a:solidFill>
                <a:schemeClr val="bg1"/>
              </a:solidFill>
              <a:ln w="38100">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2539" name="Rectangle 13"/>
              <p:cNvSpPr>
                <a:spLocks noChangeArrowheads="1"/>
              </p:cNvSpPr>
              <p:nvPr/>
            </p:nvSpPr>
            <p:spPr bwMode="auto">
              <a:xfrm>
                <a:off x="1888" y="1040"/>
                <a:ext cx="392" cy="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2540" name="Line 14"/>
              <p:cNvSpPr>
                <a:spLocks noChangeShapeType="1"/>
              </p:cNvSpPr>
              <p:nvPr/>
            </p:nvSpPr>
            <p:spPr bwMode="auto">
              <a:xfrm>
                <a:off x="1872" y="1312"/>
                <a:ext cx="0" cy="14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1" name="Line 15"/>
              <p:cNvSpPr>
                <a:spLocks noChangeShapeType="1"/>
              </p:cNvSpPr>
              <p:nvPr/>
            </p:nvSpPr>
            <p:spPr bwMode="auto">
              <a:xfrm flipH="1">
                <a:off x="856" y="1384"/>
                <a:ext cx="10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2" name="Oval 18"/>
              <p:cNvSpPr>
                <a:spLocks noChangeArrowheads="1"/>
              </p:cNvSpPr>
              <p:nvPr/>
            </p:nvSpPr>
            <p:spPr bwMode="auto">
              <a:xfrm>
                <a:off x="3127" y="1136"/>
                <a:ext cx="487" cy="424"/>
              </a:xfrm>
              <a:prstGeom prst="ellipse">
                <a:avLst/>
              </a:prstGeom>
              <a:solidFill>
                <a:schemeClr val="bg1"/>
              </a:solidFill>
              <a:ln w="38100">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2543" name="Line 20"/>
              <p:cNvSpPr>
                <a:spLocks noChangeShapeType="1"/>
              </p:cNvSpPr>
              <p:nvPr/>
            </p:nvSpPr>
            <p:spPr bwMode="auto">
              <a:xfrm>
                <a:off x="3456" y="1272"/>
                <a:ext cx="0" cy="14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4" name="Line 23"/>
              <p:cNvSpPr>
                <a:spLocks noChangeShapeType="1"/>
              </p:cNvSpPr>
              <p:nvPr/>
            </p:nvSpPr>
            <p:spPr bwMode="auto">
              <a:xfrm>
                <a:off x="3464" y="1344"/>
                <a:ext cx="1048"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5" name="Rectangle 25"/>
              <p:cNvSpPr>
                <a:spLocks noChangeArrowheads="1"/>
              </p:cNvSpPr>
              <p:nvPr/>
            </p:nvSpPr>
            <p:spPr bwMode="auto">
              <a:xfrm>
                <a:off x="2976" y="1088"/>
                <a:ext cx="464" cy="5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2546" name="Line 26"/>
              <p:cNvSpPr>
                <a:spLocks noChangeShapeType="1"/>
              </p:cNvSpPr>
              <p:nvPr/>
            </p:nvSpPr>
            <p:spPr bwMode="auto">
              <a:xfrm>
                <a:off x="2344" y="1368"/>
                <a:ext cx="696"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7" name="Line 27"/>
              <p:cNvSpPr>
                <a:spLocks noChangeShapeType="1"/>
              </p:cNvSpPr>
              <p:nvPr/>
            </p:nvSpPr>
            <p:spPr bwMode="auto">
              <a:xfrm>
                <a:off x="1264" y="1240"/>
                <a:ext cx="32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8" name="Line 28"/>
              <p:cNvSpPr>
                <a:spLocks noChangeShapeType="1"/>
              </p:cNvSpPr>
              <p:nvPr/>
            </p:nvSpPr>
            <p:spPr bwMode="auto">
              <a:xfrm>
                <a:off x="3728" y="1216"/>
                <a:ext cx="28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9" name="Text Box 29"/>
              <p:cNvSpPr txBox="1">
                <a:spLocks noChangeArrowheads="1"/>
              </p:cNvSpPr>
              <p:nvPr/>
            </p:nvSpPr>
            <p:spPr bwMode="auto">
              <a:xfrm>
                <a:off x="1062" y="945"/>
                <a:ext cx="5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200" b="1">
                    <a:solidFill>
                      <a:schemeClr val="tx1"/>
                    </a:solidFill>
                  </a:rPr>
                  <a:t>电流、电压</a:t>
                </a:r>
              </a:p>
            </p:txBody>
          </p:sp>
          <p:sp>
            <p:nvSpPr>
              <p:cNvPr id="22550" name="Text Box 30"/>
              <p:cNvSpPr txBox="1">
                <a:spLocks noChangeArrowheads="1"/>
              </p:cNvSpPr>
              <p:nvPr/>
            </p:nvSpPr>
            <p:spPr bwMode="auto">
              <a:xfrm>
                <a:off x="3638" y="969"/>
                <a:ext cx="5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200" b="1">
                    <a:solidFill>
                      <a:schemeClr val="tx1"/>
                    </a:solidFill>
                  </a:rPr>
                  <a:t>电流、电压</a:t>
                </a:r>
              </a:p>
            </p:txBody>
          </p:sp>
          <p:sp>
            <p:nvSpPr>
              <p:cNvPr id="22551" name="Text Box 31"/>
              <p:cNvSpPr txBox="1">
                <a:spLocks noChangeArrowheads="1"/>
              </p:cNvSpPr>
              <p:nvPr/>
            </p:nvSpPr>
            <p:spPr bwMode="auto">
              <a:xfrm>
                <a:off x="2454" y="961"/>
                <a:ext cx="4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200" b="1">
                    <a:solidFill>
                      <a:schemeClr val="tx1"/>
                    </a:solidFill>
                  </a:rPr>
                  <a:t>电磁场</a:t>
                </a:r>
              </a:p>
            </p:txBody>
          </p:sp>
          <p:sp>
            <p:nvSpPr>
              <p:cNvPr id="22552" name="Rectangle 32"/>
              <p:cNvSpPr>
                <a:spLocks noChangeArrowheads="1"/>
              </p:cNvSpPr>
              <p:nvPr/>
            </p:nvSpPr>
            <p:spPr bwMode="auto">
              <a:xfrm>
                <a:off x="992" y="840"/>
                <a:ext cx="3344" cy="912"/>
              </a:xfrm>
              <a:prstGeom prst="rect">
                <a:avLst/>
              </a:prstGeom>
              <a:noFill/>
              <a:ln w="12700">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grpSp>
        <p:sp>
          <p:nvSpPr>
            <p:cNvPr id="22534" name="Rectangle 34"/>
            <p:cNvSpPr>
              <a:spLocks noChangeArrowheads="1"/>
            </p:cNvSpPr>
            <p:nvPr/>
          </p:nvSpPr>
          <p:spPr bwMode="auto">
            <a:xfrm>
              <a:off x="520" y="1344"/>
              <a:ext cx="552" cy="400"/>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solidFill>
                    <a:schemeClr val="tx1"/>
                  </a:solidFill>
                </a:rPr>
                <a:t>发射机</a:t>
              </a:r>
            </a:p>
          </p:txBody>
        </p:sp>
        <p:sp>
          <p:nvSpPr>
            <p:cNvPr id="22535" name="Rectangle 36"/>
            <p:cNvSpPr>
              <a:spLocks noChangeArrowheads="1"/>
            </p:cNvSpPr>
            <p:nvPr/>
          </p:nvSpPr>
          <p:spPr bwMode="auto">
            <a:xfrm>
              <a:off x="4752" y="1296"/>
              <a:ext cx="552" cy="400"/>
            </a:xfrm>
            <a:prstGeom prst="rect">
              <a:avLst/>
            </a:prstGeom>
            <a:solidFill>
              <a:schemeClr val="bg1"/>
            </a:solidFill>
            <a:ln w="28575">
              <a:solidFill>
                <a:schemeClr val="tx2"/>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solidFill>
                    <a:schemeClr val="tx1"/>
                  </a:solidFill>
                </a:rPr>
                <a:t>接收机</a:t>
              </a:r>
            </a:p>
          </p:txBody>
        </p:sp>
        <p:sp>
          <p:nvSpPr>
            <p:cNvPr id="22536" name="Text Box 37"/>
            <p:cNvSpPr txBox="1">
              <a:spLocks noChangeArrowheads="1"/>
            </p:cNvSpPr>
            <p:nvPr/>
          </p:nvSpPr>
          <p:spPr bwMode="auto">
            <a:xfrm>
              <a:off x="2323" y="1990"/>
              <a:ext cx="9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sz="1800" b="1">
                  <a:solidFill>
                    <a:schemeClr val="tx1"/>
                  </a:solidFill>
                </a:rPr>
                <a:t>无线传播信道</a:t>
              </a:r>
            </a:p>
          </p:txBody>
        </p:sp>
      </p:gr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6</a:t>
            </a:fld>
            <a:endParaRPr lang="en-GB" altLang="zh-CN" dirty="0"/>
          </a:p>
        </p:txBody>
      </p:sp>
      <p:grpSp>
        <p:nvGrpSpPr>
          <p:cNvPr id="5" name="组合 4"/>
          <p:cNvGrpSpPr/>
          <p:nvPr/>
        </p:nvGrpSpPr>
        <p:grpSpPr>
          <a:xfrm>
            <a:off x="1053885" y="2558730"/>
            <a:ext cx="7467736" cy="553998"/>
            <a:chOff x="1053885" y="2558730"/>
            <a:chExt cx="7467736" cy="553998"/>
          </a:xfrm>
        </p:grpSpPr>
        <p:sp>
          <p:nvSpPr>
            <p:cNvPr id="3" name="右箭头 2"/>
            <p:cNvSpPr/>
            <p:nvPr/>
          </p:nvSpPr>
          <p:spPr bwMode="auto">
            <a:xfrm>
              <a:off x="1053885" y="2660330"/>
              <a:ext cx="6896746" cy="250825"/>
            </a:xfrm>
            <a:prstGeom prst="rightArrow">
              <a:avLst/>
            </a:pr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
          <p:nvSpPr>
            <p:cNvPr id="4" name="文本框 3"/>
            <p:cNvSpPr txBox="1"/>
            <p:nvPr/>
          </p:nvSpPr>
          <p:spPr>
            <a:xfrm>
              <a:off x="7950631" y="2558730"/>
              <a:ext cx="570990" cy="553998"/>
            </a:xfrm>
            <a:prstGeom prst="rect">
              <a:avLst/>
            </a:prstGeom>
            <a:noFill/>
          </p:spPr>
          <p:txBody>
            <a:bodyPr wrap="none" rtlCol="0">
              <a:spAutoFit/>
            </a:bodyPr>
            <a:lstStyle/>
            <a:p>
              <a:r>
                <a:rPr lang="zh-CN" altLang="en-US" sz="3000" dirty="0">
                  <a:solidFill>
                    <a:srgbClr val="FF0000"/>
                  </a:solidFill>
                  <a:latin typeface="黑体" panose="02010609060101010101" pitchFamily="49" charset="-122"/>
                  <a:ea typeface="黑体" panose="02010609060101010101" pitchFamily="49" charset="-122"/>
                </a:rPr>
                <a:t>路</a:t>
              </a:r>
            </a:p>
          </p:txBody>
        </p:sp>
      </p:grpSp>
      <p:grpSp>
        <p:nvGrpSpPr>
          <p:cNvPr id="7" name="组合 6"/>
          <p:cNvGrpSpPr/>
          <p:nvPr/>
        </p:nvGrpSpPr>
        <p:grpSpPr>
          <a:xfrm>
            <a:off x="2882900" y="1212530"/>
            <a:ext cx="3613150" cy="2394723"/>
            <a:chOff x="2882900" y="1212530"/>
            <a:chExt cx="3613150" cy="2394723"/>
          </a:xfrm>
        </p:grpSpPr>
        <p:sp>
          <p:nvSpPr>
            <p:cNvPr id="6" name="椭圆 5"/>
            <p:cNvSpPr/>
            <p:nvPr/>
          </p:nvSpPr>
          <p:spPr bwMode="auto">
            <a:xfrm>
              <a:off x="2882900" y="1212530"/>
              <a:ext cx="3613150" cy="2212595"/>
            </a:xfrm>
            <a:prstGeom prst="ellipse">
              <a:avLst/>
            </a:prstGeom>
            <a:solidFill>
              <a:srgbClr val="D9ECFF">
                <a:alpha val="50000"/>
              </a:srgbClr>
            </a:solidFill>
            <a:ln>
              <a:solidFill>
                <a:srgbClr val="C00000"/>
              </a:solidFill>
            </a:ln>
            <a:effectLst>
              <a:reflection stA="28000" endPos="65000" dist="50800" dir="5400000" sy="-100000" algn="bl" rotWithShape="0"/>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
          <p:nvSpPr>
            <p:cNvPr id="30" name="文本框 29"/>
            <p:cNvSpPr txBox="1"/>
            <p:nvPr/>
          </p:nvSpPr>
          <p:spPr>
            <a:xfrm>
              <a:off x="5807331" y="3053255"/>
              <a:ext cx="570990" cy="553998"/>
            </a:xfrm>
            <a:prstGeom prst="rect">
              <a:avLst/>
            </a:prstGeom>
            <a:noFill/>
          </p:spPr>
          <p:txBody>
            <a:bodyPr wrap="none" rtlCol="0">
              <a:spAutoFit/>
            </a:bodyPr>
            <a:lstStyle/>
            <a:p>
              <a:r>
                <a:rPr lang="zh-CN" altLang="en-US" sz="3000" dirty="0">
                  <a:solidFill>
                    <a:srgbClr val="FF0000"/>
                  </a:solidFill>
                  <a:latin typeface="黑体" panose="02010609060101010101" pitchFamily="49" charset="-122"/>
                  <a:ea typeface="黑体" panose="02010609060101010101" pitchFamily="49" charset="-122"/>
                </a:rPr>
                <a:t>场</a:t>
              </a:r>
            </a:p>
          </p:txBody>
        </p:sp>
      </p:grpSp>
    </p:spTree>
    <p:extLst>
      <p:ext uri="{BB962C8B-B14F-4D97-AF65-F5344CB8AC3E}">
        <p14:creationId xmlns:p14="http://schemas.microsoft.com/office/powerpoint/2010/main" val="228946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42027" y="733527"/>
            <a:ext cx="7772400" cy="552450"/>
          </a:xfrm>
        </p:spPr>
        <p:txBody>
          <a:bodyPr/>
          <a:lstStyle/>
          <a:p>
            <a:pPr eaLnBrk="1" hangingPunct="1"/>
            <a:r>
              <a:rPr lang="zh-CN" altLang="en-US" sz="5400" b="1" dirty="0">
                <a:solidFill>
                  <a:srgbClr val="002060"/>
                </a:solidFill>
                <a:latin typeface="大黑体" charset="-122"/>
                <a:ea typeface="大黑体" charset="-122"/>
              </a:rPr>
              <a:t>流星余迹传播</a:t>
            </a:r>
          </a:p>
        </p:txBody>
      </p:sp>
      <p:sp>
        <p:nvSpPr>
          <p:cNvPr id="36867" name="Rectangle 3"/>
          <p:cNvSpPr>
            <a:spLocks noGrp="1" noChangeArrowheads="1"/>
          </p:cNvSpPr>
          <p:nvPr>
            <p:ph type="body" sz="half" idx="1"/>
          </p:nvPr>
        </p:nvSpPr>
        <p:spPr>
          <a:xfrm>
            <a:off x="642027" y="1547914"/>
            <a:ext cx="3788112" cy="4648200"/>
          </a:xfrm>
        </p:spPr>
        <p:txBody>
          <a:bodyPr/>
          <a:lstStyle/>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据统计，每昼夜有数百亿的流星进入大气层，和空气碰撞产生电离。在地面</a:t>
            </a:r>
            <a:r>
              <a:rPr lang="en-US" altLang="zh-CN" sz="2400" b="1" dirty="0">
                <a:latin typeface="大黑体" charset="-122"/>
                <a:ea typeface="大黑体" charset="-122"/>
              </a:rPr>
              <a:t>80</a:t>
            </a:r>
            <a:r>
              <a:rPr lang="zh-CN" altLang="en-US" sz="2400" b="1" dirty="0">
                <a:latin typeface="大黑体" charset="-122"/>
                <a:ea typeface="大黑体" charset="-122"/>
              </a:rPr>
              <a:t>－</a:t>
            </a:r>
            <a:r>
              <a:rPr lang="en-US" altLang="zh-CN" sz="2400" b="1" dirty="0">
                <a:latin typeface="大黑体" charset="-122"/>
                <a:ea typeface="大黑体" charset="-122"/>
              </a:rPr>
              <a:t>120km</a:t>
            </a:r>
            <a:r>
              <a:rPr lang="zh-CN" altLang="en-US" sz="2400" b="1" dirty="0">
                <a:latin typeface="大黑体" charset="-122"/>
                <a:ea typeface="大黑体" charset="-122"/>
              </a:rPr>
              <a:t>处形成电离气体带，这就是流星余迹。</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利用流星余迹的散射和反射进行通信。</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工作频率</a:t>
            </a:r>
            <a:r>
              <a:rPr lang="en-US" altLang="zh-CN" sz="2400" b="1" dirty="0">
                <a:latin typeface="大黑体" charset="-122"/>
                <a:ea typeface="大黑体" charset="-122"/>
              </a:rPr>
              <a:t>30</a:t>
            </a:r>
            <a:r>
              <a:rPr lang="zh-CN" altLang="en-US" sz="2400" b="1" dirty="0">
                <a:latin typeface="大黑体" charset="-122"/>
                <a:ea typeface="大黑体" charset="-122"/>
              </a:rPr>
              <a:t>－</a:t>
            </a:r>
            <a:r>
              <a:rPr lang="en-US" altLang="zh-CN" sz="2400" b="1" dirty="0">
                <a:latin typeface="大黑体" charset="-122"/>
                <a:ea typeface="大黑体" charset="-122"/>
              </a:rPr>
              <a:t>80MHz</a:t>
            </a:r>
            <a:r>
              <a:rPr lang="zh-CN" altLang="en-US" sz="2400" b="1" dirty="0">
                <a:latin typeface="大黑体" charset="-122"/>
                <a:ea typeface="大黑体" charset="-122"/>
              </a:rPr>
              <a:t>，</a:t>
            </a:r>
            <a:r>
              <a:rPr lang="zh-CN" altLang="zh-CN" sz="2400" b="1" dirty="0">
                <a:latin typeface="大黑体" charset="-122"/>
                <a:ea typeface="大黑体" charset="-122"/>
              </a:rPr>
              <a:t>传输距离200－2000</a:t>
            </a:r>
            <a:r>
              <a:rPr lang="en-US" altLang="zh-CN" sz="2400" b="1" dirty="0">
                <a:latin typeface="大黑体" charset="-122"/>
                <a:ea typeface="大黑体" charset="-122"/>
              </a:rPr>
              <a:t>km</a:t>
            </a:r>
            <a:r>
              <a:rPr lang="zh-CN" altLang="en-US" sz="2400" b="1" dirty="0">
                <a:latin typeface="大黑体" charset="-122"/>
                <a:ea typeface="大黑体" charset="-122"/>
              </a:rPr>
              <a:t>，</a:t>
            </a:r>
            <a:r>
              <a:rPr lang="zh-CN" altLang="zh-CN" sz="2400" b="1" dirty="0">
                <a:latin typeface="大黑体" charset="-122"/>
                <a:ea typeface="大黑体" charset="-122"/>
              </a:rPr>
              <a:t>传输速率低，用于突发通信。</a:t>
            </a:r>
            <a:endParaRPr lang="zh-CN" altLang="en-US" sz="2400" b="1" dirty="0">
              <a:latin typeface="大黑体" charset="-122"/>
              <a:ea typeface="大黑体" charset="-122"/>
            </a:endParaRPr>
          </a:p>
        </p:txBody>
      </p:sp>
      <p:pic>
        <p:nvPicPr>
          <p:cNvPr id="36868" name="Picture 4" descr="002"/>
          <p:cNvPicPr>
            <a:picLocks noChangeAspect="1" noChangeArrowheads="1"/>
          </p:cNvPicPr>
          <p:nvPr/>
        </p:nvPicPr>
        <p:blipFill rotWithShape="1">
          <a:blip r:embed="rId2" cstate="print">
            <a:lum contrast="30000"/>
            <a:extLst>
              <a:ext uri="{28A0092B-C50C-407E-A947-70E740481C1C}">
                <a14:useLocalDpi xmlns:a14="http://schemas.microsoft.com/office/drawing/2010/main" val="0"/>
              </a:ext>
            </a:extLst>
          </a:blip>
          <a:srcRect r="3238" b="14480"/>
          <a:stretch/>
        </p:blipFill>
        <p:spPr bwMode="auto">
          <a:xfrm>
            <a:off x="4430139" y="1954550"/>
            <a:ext cx="4268968" cy="32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5181599" y="5334000"/>
            <a:ext cx="2514600" cy="323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69</a:t>
            </a:fld>
            <a:endParaRPr lang="en-US" altLang="zh-CN" dirty="0"/>
          </a:p>
        </p:txBody>
      </p:sp>
    </p:spTree>
    <p:extLst>
      <p:ext uri="{BB962C8B-B14F-4D97-AF65-F5344CB8AC3E}">
        <p14:creationId xmlns:p14="http://schemas.microsoft.com/office/powerpoint/2010/main" val="3053094961"/>
      </p:ext>
    </p:extLst>
  </p:cSld>
  <p:clrMapOvr>
    <a:masterClrMapping/>
  </p:clrMapOvr>
  <p:transition>
    <p:cove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82293"/>
            <a:ext cx="7772400" cy="1143000"/>
          </a:xfrm>
        </p:spPr>
        <p:txBody>
          <a:bodyPr/>
          <a:lstStyle/>
          <a:p>
            <a:r>
              <a:rPr lang="zh-CN" altLang="en-US" dirty="0"/>
              <a:t>超短波散射</a:t>
            </a:r>
            <a:r>
              <a:rPr lang="en-US" altLang="zh-CN" dirty="0"/>
              <a:t>/</a:t>
            </a:r>
            <a:r>
              <a:rPr lang="zh-CN" altLang="en-US" dirty="0"/>
              <a:t>折射通信实例</a:t>
            </a:r>
          </a:p>
        </p:txBody>
      </p:sp>
      <p:sp>
        <p:nvSpPr>
          <p:cNvPr id="3" name="文本占位符 2"/>
          <p:cNvSpPr>
            <a:spLocks noGrp="1"/>
          </p:cNvSpPr>
          <p:nvPr>
            <p:ph type="body" sz="half" idx="1"/>
          </p:nvPr>
        </p:nvSpPr>
        <p:spPr/>
        <p:txBody>
          <a:bodyPr/>
          <a:lstStyle/>
          <a:p>
            <a:endParaRPr lang="zh-CN" altLang="en-US"/>
          </a:p>
        </p:txBody>
      </p:sp>
      <p:sp>
        <p:nvSpPr>
          <p:cNvPr id="4" name="联机映像占位符 3"/>
          <p:cNvSpPr>
            <a:spLocks noGrp="1"/>
          </p:cNvSpPr>
          <p:nvPr>
            <p:ph type="clipArt" sz="half" idx="2"/>
          </p:nvPr>
        </p:nvSpPr>
        <p:spPr/>
      </p:sp>
      <p:sp>
        <p:nvSpPr>
          <p:cNvPr id="5" name="灯片编号占位符 4"/>
          <p:cNvSpPr>
            <a:spLocks noGrp="1"/>
          </p:cNvSpPr>
          <p:nvPr>
            <p:ph type="sldNum" sz="quarter" idx="12"/>
          </p:nvPr>
        </p:nvSpPr>
        <p:spPr/>
        <p:txBody>
          <a:bodyPr/>
          <a:lstStyle/>
          <a:p>
            <a:fld id="{A52A425A-566B-4A8B-9020-754C9765E48E}" type="slidenum">
              <a:rPr lang="en-US" altLang="zh-CN" smtClean="0"/>
              <a:pPr/>
              <a:t>70</a:t>
            </a:fld>
            <a:endParaRPr lang="en-US" altLang="zh-CN"/>
          </a:p>
        </p:txBody>
      </p:sp>
      <p:sp>
        <p:nvSpPr>
          <p:cNvPr id="7" name="文本框 6"/>
          <p:cNvSpPr txBox="1"/>
          <p:nvPr/>
        </p:nvSpPr>
        <p:spPr>
          <a:xfrm>
            <a:off x="302829" y="760707"/>
            <a:ext cx="8690742" cy="646331"/>
          </a:xfrm>
          <a:prstGeom prst="rect">
            <a:avLst/>
          </a:prstGeom>
          <a:noFill/>
        </p:spPr>
        <p:txBody>
          <a:bodyPr wrap="square" rtlCol="0">
            <a:spAutoFit/>
          </a:bodyPr>
          <a:lstStyle/>
          <a:p>
            <a:r>
              <a:rPr lang="en-US" altLang="zh-CN" sz="1200" dirty="0"/>
              <a:t>https://mp.weixin.qq.com/s?__biz=MzU2MjcxNDE2Mw==&amp;mid=2247483670&amp;idx=1&amp;sn=b234f0de91b3c471729699fb889be002&amp;chksm=fc64024acb138b5c9307a8f574cc3a520f4d118256c0ae6cb6b90b434fd9d78d5e83b1feced9&amp;mpshare=1&amp;scene=23&amp;srcid=0912oZZAWSw8tfB1j2MqymOb#rd</a:t>
            </a:r>
            <a:endParaRPr lang="zh-CN" altLang="en-US" sz="1200" dirty="0"/>
          </a:p>
        </p:txBody>
      </p:sp>
      <p:pic>
        <p:nvPicPr>
          <p:cNvPr id="9" name="图片 8"/>
          <p:cNvPicPr>
            <a:picLocks noChangeAspect="1"/>
          </p:cNvPicPr>
          <p:nvPr/>
        </p:nvPicPr>
        <p:blipFill>
          <a:blip r:embed="rId2"/>
          <a:stretch>
            <a:fillRect/>
          </a:stretch>
        </p:blipFill>
        <p:spPr>
          <a:xfrm>
            <a:off x="1171575" y="1408896"/>
            <a:ext cx="6800850" cy="4857750"/>
          </a:xfrm>
          <a:prstGeom prst="rect">
            <a:avLst/>
          </a:prstGeom>
        </p:spPr>
      </p:pic>
      <p:grpSp>
        <p:nvGrpSpPr>
          <p:cNvPr id="8" name="组合 7">
            <a:extLst>
              <a:ext uri="{FF2B5EF4-FFF2-40B4-BE49-F238E27FC236}">
                <a16:creationId xmlns:a16="http://schemas.microsoft.com/office/drawing/2014/main" id="{E02AD358-23AE-45C4-9FEC-EEA42D5D3703}"/>
              </a:ext>
            </a:extLst>
          </p:cNvPr>
          <p:cNvGrpSpPr/>
          <p:nvPr/>
        </p:nvGrpSpPr>
        <p:grpSpPr>
          <a:xfrm>
            <a:off x="302830" y="1918336"/>
            <a:ext cx="8841170" cy="3530768"/>
            <a:chOff x="302830" y="1918336"/>
            <a:chExt cx="8841170" cy="3530768"/>
          </a:xfrm>
        </p:grpSpPr>
        <p:pic>
          <p:nvPicPr>
            <p:cNvPr id="10" name="图片 9"/>
            <p:cNvPicPr>
              <a:picLocks noChangeAspect="1"/>
            </p:cNvPicPr>
            <p:nvPr/>
          </p:nvPicPr>
          <p:blipFill>
            <a:blip r:embed="rId3"/>
            <a:stretch>
              <a:fillRect/>
            </a:stretch>
          </p:blipFill>
          <p:spPr>
            <a:xfrm>
              <a:off x="302830" y="1957531"/>
              <a:ext cx="3659570" cy="3132630"/>
            </a:xfrm>
            <a:prstGeom prst="rect">
              <a:avLst/>
            </a:prstGeom>
          </p:spPr>
        </p:pic>
        <p:pic>
          <p:nvPicPr>
            <p:cNvPr id="45058" name="Picture 2" descr="http://news.sciencenet.cn/upload/news/images/2019/10/20191010554122020.jpg">
              <a:extLst>
                <a:ext uri="{FF2B5EF4-FFF2-40B4-BE49-F238E27FC236}">
                  <a16:creationId xmlns:a16="http://schemas.microsoft.com/office/drawing/2014/main" id="{FF4A1C7B-BE68-4B7B-A2C9-0ECD56AF1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8670" y="1918336"/>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83BD4ED-2DF9-4566-8AB9-BF82F2A3A06E}"/>
                </a:ext>
              </a:extLst>
            </p:cNvPr>
            <p:cNvSpPr txBox="1"/>
            <p:nvPr/>
          </p:nvSpPr>
          <p:spPr>
            <a:xfrm>
              <a:off x="3784841" y="5048994"/>
              <a:ext cx="5359159" cy="400110"/>
            </a:xfrm>
            <a:prstGeom prst="rect">
              <a:avLst/>
            </a:prstGeom>
            <a:noFill/>
          </p:spPr>
          <p:txBody>
            <a:bodyPr wrap="none" rtlCol="0">
              <a:spAutoFit/>
            </a:bodyPr>
            <a:lstStyle/>
            <a:p>
              <a:r>
                <a:rPr lang="en-US" altLang="zh-CN" sz="2000" b="0" dirty="0">
                  <a:latin typeface="黑体" panose="02010609060101010101" pitchFamily="49" charset="-122"/>
                  <a:ea typeface="黑体" panose="02010609060101010101" pitchFamily="49" charset="-122"/>
                </a:rPr>
                <a:t>54</a:t>
              </a:r>
              <a:r>
                <a:rPr lang="zh-CN" altLang="en-US" sz="2000" b="0" dirty="0">
                  <a:latin typeface="黑体" panose="02010609060101010101" pitchFamily="49" charset="-122"/>
                  <a:ea typeface="黑体" panose="02010609060101010101" pitchFamily="49" charset="-122"/>
                </a:rPr>
                <a:t>所研制的散射通信车参加国庆</a:t>
              </a:r>
              <a:r>
                <a:rPr lang="en-US" altLang="zh-CN" sz="2000" b="0" dirty="0">
                  <a:latin typeface="黑体" panose="02010609060101010101" pitchFamily="49" charset="-122"/>
                  <a:ea typeface="黑体" panose="02010609060101010101" pitchFamily="49" charset="-122"/>
                </a:rPr>
                <a:t>70</a:t>
              </a:r>
              <a:r>
                <a:rPr lang="zh-CN" altLang="en-US" sz="2000" b="0" dirty="0">
                  <a:latin typeface="黑体" panose="02010609060101010101" pitchFamily="49" charset="-122"/>
                  <a:ea typeface="黑体" panose="02010609060101010101" pitchFamily="49" charset="-122"/>
                </a:rPr>
                <a:t>周年大阅兵</a:t>
              </a:r>
              <a:endParaRPr lang="zh-CN" altLang="en-US" sz="20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08086181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28311" y="801722"/>
            <a:ext cx="7772400" cy="590550"/>
          </a:xfrm>
        </p:spPr>
        <p:txBody>
          <a:bodyPr/>
          <a:lstStyle/>
          <a:p>
            <a:pPr eaLnBrk="1" hangingPunct="1"/>
            <a:r>
              <a:rPr lang="zh-CN" altLang="en-US" sz="5400" b="1" dirty="0">
                <a:solidFill>
                  <a:srgbClr val="002060"/>
                </a:solidFill>
                <a:latin typeface="大黑体" charset="-122"/>
                <a:ea typeface="大黑体" charset="-122"/>
              </a:rPr>
              <a:t>卫星传播</a:t>
            </a:r>
          </a:p>
        </p:txBody>
      </p:sp>
      <p:sp>
        <p:nvSpPr>
          <p:cNvPr id="37891" name="Rectangle 3"/>
          <p:cNvSpPr>
            <a:spLocks noGrp="1" noChangeArrowheads="1"/>
          </p:cNvSpPr>
          <p:nvPr>
            <p:ph type="body" sz="half" idx="1"/>
          </p:nvPr>
        </p:nvSpPr>
        <p:spPr>
          <a:xfrm>
            <a:off x="628310" y="1548218"/>
            <a:ext cx="4183063" cy="4648200"/>
          </a:xfrm>
        </p:spPr>
        <p:txBody>
          <a:bodyPr/>
          <a:lstStyle/>
          <a:p>
            <a:pPr eaLnBrk="1" hangingPunct="1">
              <a:buFontTx/>
              <a:buNone/>
            </a:pPr>
            <a:r>
              <a:rPr lang="zh-CN" altLang="en-US" sz="2800" b="1" dirty="0">
                <a:solidFill>
                  <a:srgbClr val="002060"/>
                </a:solidFill>
                <a:ea typeface="大黑体" charset="-122"/>
              </a:rPr>
              <a:t>静止卫星</a:t>
            </a:r>
          </a:p>
          <a:p>
            <a:pPr eaLnBrk="1" hangingPunct="1">
              <a:buClr>
                <a:srgbClr val="002060"/>
              </a:buClr>
              <a:buFont typeface="Wingdings" panose="05000000000000000000" pitchFamily="2" charset="2"/>
              <a:buChar char="l"/>
            </a:pPr>
            <a:r>
              <a:rPr lang="zh-CN" altLang="en-US" sz="2800" b="1" dirty="0">
                <a:solidFill>
                  <a:srgbClr val="002060"/>
                </a:solidFill>
                <a:ea typeface="大黑体" charset="-122"/>
              </a:rPr>
              <a:t>信道稳定，可以按照自由空间传播损耗计算</a:t>
            </a:r>
            <a:endParaRPr lang="en-US" altLang="zh-CN" sz="2800" b="1" dirty="0">
              <a:solidFill>
                <a:srgbClr val="002060"/>
              </a:solidFill>
              <a:ea typeface="大黑体" charset="-122"/>
            </a:endParaRPr>
          </a:p>
          <a:p>
            <a:pPr eaLnBrk="1" hangingPunct="1">
              <a:buClr>
                <a:srgbClr val="002060"/>
              </a:buClr>
              <a:buFont typeface="Wingdings" panose="05000000000000000000" pitchFamily="2" charset="2"/>
              <a:buChar char="l"/>
            </a:pPr>
            <a:endParaRPr lang="zh-CN" altLang="en-US" sz="2800" b="1" dirty="0">
              <a:solidFill>
                <a:srgbClr val="002060"/>
              </a:solidFill>
              <a:ea typeface="大黑体" charset="-122"/>
            </a:endParaRPr>
          </a:p>
          <a:p>
            <a:pPr eaLnBrk="1" hangingPunct="1">
              <a:buClr>
                <a:srgbClr val="002060"/>
              </a:buClr>
              <a:buFont typeface="Wingdings" panose="05000000000000000000" pitchFamily="2" charset="2"/>
              <a:buChar char="l"/>
            </a:pPr>
            <a:r>
              <a:rPr lang="zh-CN" altLang="en-US" sz="2800" b="1" dirty="0">
                <a:solidFill>
                  <a:srgbClr val="002060"/>
                </a:solidFill>
                <a:ea typeface="大黑体" charset="-122"/>
              </a:rPr>
              <a:t>长延时</a:t>
            </a:r>
            <a:r>
              <a:rPr lang="en-US" altLang="zh-CN" sz="2800" b="1" dirty="0">
                <a:solidFill>
                  <a:srgbClr val="002060"/>
                </a:solidFill>
                <a:ea typeface="大黑体" charset="-122"/>
              </a:rPr>
              <a:t>(</a:t>
            </a:r>
            <a:r>
              <a:rPr lang="en-US" altLang="zh-CN" sz="2800" b="1" dirty="0">
                <a:solidFill>
                  <a:srgbClr val="C00000"/>
                </a:solidFill>
                <a:ea typeface="大黑体" charset="-122"/>
              </a:rPr>
              <a:t>250~270ms</a:t>
            </a:r>
            <a:r>
              <a:rPr lang="zh-CN" altLang="en-US" sz="2800" b="1" dirty="0">
                <a:solidFill>
                  <a:srgbClr val="C00000"/>
                </a:solidFill>
                <a:ea typeface="大黑体" charset="-122"/>
              </a:rPr>
              <a:t>每跳</a:t>
            </a:r>
            <a:r>
              <a:rPr lang="en-US" altLang="zh-CN" sz="2800" b="1" dirty="0">
                <a:solidFill>
                  <a:srgbClr val="002060"/>
                </a:solidFill>
                <a:ea typeface="大黑体" charset="-122"/>
              </a:rPr>
              <a:t>)</a:t>
            </a:r>
            <a:r>
              <a:rPr lang="zh-CN" altLang="en-US" sz="2800" b="1" dirty="0">
                <a:solidFill>
                  <a:srgbClr val="002060"/>
                </a:solidFill>
                <a:ea typeface="大黑体" charset="-122"/>
              </a:rPr>
              <a:t>，要考虑对话音质量和通信协议的影响</a:t>
            </a:r>
          </a:p>
        </p:txBody>
      </p:sp>
      <p:sp>
        <p:nvSpPr>
          <p:cNvPr id="37892" name="Rectangle 5"/>
          <p:cNvSpPr>
            <a:spLocks noChangeArrowheads="1"/>
          </p:cNvSpPr>
          <p:nvPr/>
        </p:nvSpPr>
        <p:spPr bwMode="auto">
          <a:xfrm>
            <a:off x="4908651" y="1548218"/>
            <a:ext cx="381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2800" dirty="0">
                <a:solidFill>
                  <a:srgbClr val="002060"/>
                </a:solidFill>
                <a:latin typeface="+mn-lt"/>
                <a:ea typeface="大黑体" charset="-122"/>
              </a:rPr>
              <a:t>移动卫星</a:t>
            </a:r>
          </a:p>
          <a:p>
            <a:pPr algn="l">
              <a:buFont typeface="Wingdings" panose="05000000000000000000" pitchFamily="2" charset="2"/>
              <a:buChar char="l"/>
            </a:pPr>
            <a:r>
              <a:rPr lang="zh-CN" altLang="en-US" sz="2800" dirty="0">
                <a:solidFill>
                  <a:srgbClr val="002060"/>
                </a:solidFill>
                <a:latin typeface="+mn-lt"/>
                <a:ea typeface="大黑体" charset="-122"/>
              </a:rPr>
              <a:t>要考虑地面的影响，包括多径和遮蔽</a:t>
            </a:r>
            <a:endParaRPr lang="en-US" altLang="zh-CN" sz="2800" dirty="0">
              <a:solidFill>
                <a:srgbClr val="002060"/>
              </a:solidFill>
              <a:latin typeface="+mn-lt"/>
              <a:ea typeface="大黑体" charset="-122"/>
            </a:endParaRPr>
          </a:p>
          <a:p>
            <a:pPr algn="l">
              <a:buFont typeface="Wingdings" panose="05000000000000000000" pitchFamily="2" charset="2"/>
              <a:buChar char="l"/>
            </a:pPr>
            <a:endParaRPr lang="zh-CN" altLang="en-US" sz="2800" dirty="0">
              <a:solidFill>
                <a:srgbClr val="002060"/>
              </a:solidFill>
              <a:latin typeface="+mn-lt"/>
              <a:ea typeface="大黑体" charset="-122"/>
            </a:endParaRPr>
          </a:p>
          <a:p>
            <a:pPr algn="l">
              <a:buFont typeface="Wingdings" panose="05000000000000000000" pitchFamily="2" charset="2"/>
              <a:buChar char="l"/>
            </a:pPr>
            <a:r>
              <a:rPr lang="zh-CN" altLang="en-US" sz="2800" dirty="0">
                <a:solidFill>
                  <a:srgbClr val="002060"/>
                </a:solidFill>
                <a:latin typeface="+mn-lt"/>
                <a:ea typeface="大黑体" charset="-122"/>
              </a:rPr>
              <a:t>接收信号电平服从莱斯分布</a:t>
            </a:r>
            <a:endParaRPr lang="en-US" altLang="zh-CN" sz="2800" dirty="0">
              <a:solidFill>
                <a:srgbClr val="002060"/>
              </a:solidFill>
              <a:latin typeface="+mn-lt"/>
              <a:ea typeface="大黑体" charset="-122"/>
            </a:endParaRPr>
          </a:p>
          <a:p>
            <a:pPr algn="l">
              <a:buFont typeface="Wingdings" panose="05000000000000000000" pitchFamily="2" charset="2"/>
              <a:buChar char="l"/>
            </a:pPr>
            <a:endParaRPr lang="zh-CN" altLang="en-US" sz="2800" dirty="0">
              <a:solidFill>
                <a:srgbClr val="002060"/>
              </a:solidFill>
              <a:latin typeface="+mn-lt"/>
              <a:ea typeface="大黑体" charset="-122"/>
            </a:endParaRPr>
          </a:p>
          <a:p>
            <a:pPr algn="l">
              <a:buFont typeface="Wingdings" panose="05000000000000000000" pitchFamily="2" charset="2"/>
              <a:buChar char="l"/>
            </a:pPr>
            <a:r>
              <a:rPr lang="zh-CN" altLang="en-US" sz="2800" dirty="0">
                <a:solidFill>
                  <a:srgbClr val="002060"/>
                </a:solidFill>
                <a:latin typeface="+mn-lt"/>
                <a:ea typeface="大黑体" charset="-122"/>
              </a:rPr>
              <a:t>要考虑多普勒频移（主要是卫星本体高速运动！</a:t>
            </a:r>
            <a:r>
              <a:rPr lang="en-US" altLang="zh-CN" sz="2800" dirty="0">
                <a:solidFill>
                  <a:srgbClr val="002060"/>
                </a:solidFill>
                <a:latin typeface="+mn-lt"/>
                <a:ea typeface="大黑体" charset="-122"/>
              </a:rPr>
              <a:t>——</a:t>
            </a:r>
            <a:r>
              <a:rPr lang="zh-CN" altLang="en-US" sz="2800" dirty="0">
                <a:solidFill>
                  <a:srgbClr val="FF0000"/>
                </a:solidFill>
                <a:latin typeface="+mn-lt"/>
                <a:ea typeface="大黑体" charset="-122"/>
              </a:rPr>
              <a:t>近期</a:t>
            </a:r>
            <a:r>
              <a:rPr lang="en-US" altLang="zh-CN" sz="2800" dirty="0" err="1">
                <a:solidFill>
                  <a:srgbClr val="FF0000"/>
                </a:solidFill>
                <a:latin typeface="+mn-lt"/>
                <a:ea typeface="大黑体" charset="-122"/>
              </a:rPr>
              <a:t>Ka</a:t>
            </a:r>
            <a:r>
              <a:rPr lang="zh-CN" altLang="en-US" sz="2800" dirty="0">
                <a:solidFill>
                  <a:srgbClr val="FF0000"/>
                </a:solidFill>
                <a:latin typeface="+mn-lt"/>
                <a:ea typeface="大黑体" charset="-122"/>
              </a:rPr>
              <a:t>低轨宽带星座论证的主要焦点！</a:t>
            </a:r>
            <a:r>
              <a:rPr lang="zh-CN" altLang="en-US" sz="2800" dirty="0">
                <a:solidFill>
                  <a:srgbClr val="002060"/>
                </a:solidFill>
                <a:latin typeface="+mn-lt"/>
                <a:ea typeface="大黑体" charset="-122"/>
              </a:rPr>
              <a:t>）</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71</a:t>
            </a:fld>
            <a:endParaRPr lang="en-US" altLang="zh-CN" dirty="0"/>
          </a:p>
        </p:txBody>
      </p:sp>
    </p:spTree>
    <p:extLst>
      <p:ext uri="{BB962C8B-B14F-4D97-AF65-F5344CB8AC3E}">
        <p14:creationId xmlns:p14="http://schemas.microsoft.com/office/powerpoint/2010/main" val="4213837507"/>
      </p:ext>
    </p:extLst>
  </p:cSld>
  <p:clrMapOvr>
    <a:masterClrMapping/>
  </p:clrMapOvr>
  <p:transition>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38915" name="Rectangle 3"/>
          <p:cNvSpPr>
            <a:spLocks noGrp="1" noChangeArrowheads="1"/>
          </p:cNvSpPr>
          <p:nvPr>
            <p:ph type="ctrTitle"/>
          </p:nvPr>
        </p:nvSpPr>
        <p:spPr>
          <a:xfrm>
            <a:off x="990600" y="1740846"/>
            <a:ext cx="7772400" cy="952500"/>
          </a:xfrm>
        </p:spPr>
        <p:txBody>
          <a:bodyPr/>
          <a:lstStyle/>
          <a:p>
            <a:pPr eaLnBrk="1" hangingPunct="1"/>
            <a:r>
              <a:rPr lang="zh-CN" altLang="en-US" b="1" dirty="0">
                <a:ea typeface="大黑体" charset="-122"/>
              </a:rPr>
              <a:t>移动传播</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72</a:t>
            </a:fld>
            <a:endParaRPr lang="en-GB" altLang="zh-CN" dirty="0"/>
          </a:p>
        </p:txBody>
      </p:sp>
    </p:spTree>
    <p:extLst>
      <p:ext uri="{BB962C8B-B14F-4D97-AF65-F5344CB8AC3E}">
        <p14:creationId xmlns:p14="http://schemas.microsoft.com/office/powerpoint/2010/main" val="209203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05661" y="616082"/>
            <a:ext cx="7772400" cy="571500"/>
          </a:xfrm>
        </p:spPr>
        <p:txBody>
          <a:bodyPr/>
          <a:lstStyle/>
          <a:p>
            <a:pPr eaLnBrk="1" hangingPunct="1"/>
            <a:r>
              <a:rPr lang="zh-CN" altLang="en-US" sz="5400" b="1" dirty="0">
                <a:solidFill>
                  <a:srgbClr val="002060"/>
                </a:solidFill>
                <a:latin typeface="大黑体" charset="-122"/>
                <a:ea typeface="大黑体" charset="-122"/>
              </a:rPr>
              <a:t>说 明</a:t>
            </a:r>
          </a:p>
        </p:txBody>
      </p:sp>
      <p:sp>
        <p:nvSpPr>
          <p:cNvPr id="39939" name="Rectangle 3"/>
          <p:cNvSpPr>
            <a:spLocks noGrp="1" noChangeArrowheads="1"/>
          </p:cNvSpPr>
          <p:nvPr>
            <p:ph type="body" sz="half" idx="1"/>
          </p:nvPr>
        </p:nvSpPr>
        <p:spPr>
          <a:xfrm>
            <a:off x="628650" y="1539130"/>
            <a:ext cx="7848600" cy="4648200"/>
          </a:xfrm>
        </p:spPr>
        <p:txBody>
          <a:bodyPr/>
          <a:lstStyle/>
          <a:p>
            <a:pPr eaLnBrk="1" hangingPunct="1">
              <a:buClr>
                <a:srgbClr val="002060"/>
              </a:buClr>
              <a:buFont typeface="Wingdings" panose="05000000000000000000" pitchFamily="2" charset="2"/>
              <a:buChar char="l"/>
            </a:pPr>
            <a:r>
              <a:rPr lang="zh-CN" altLang="en-US" sz="2800" b="1" dirty="0">
                <a:ea typeface="大黑体" charset="-122"/>
              </a:rPr>
              <a:t>移动无线传播面临的是随时变化的、复杂的环境。</a:t>
            </a:r>
          </a:p>
          <a:p>
            <a:pPr eaLnBrk="1" hangingPunct="1">
              <a:buClr>
                <a:srgbClr val="002060"/>
              </a:buClr>
              <a:buFont typeface="Wingdings" panose="05000000000000000000" pitchFamily="2" charset="2"/>
              <a:buChar char="l"/>
            </a:pPr>
            <a:r>
              <a:rPr lang="zh-CN" altLang="en-US" sz="2800" b="1" dirty="0">
                <a:ea typeface="大黑体" charset="-122"/>
              </a:rPr>
              <a:t>首先，传播环境十分复杂，传播机理多种多样。几乎包括了电波传播的所有过程，如：直射、绕射、反射、散射。</a:t>
            </a:r>
          </a:p>
          <a:p>
            <a:pPr eaLnBrk="1" hangingPunct="1">
              <a:buClr>
                <a:srgbClr val="002060"/>
              </a:buClr>
              <a:buFont typeface="Wingdings" panose="05000000000000000000" pitchFamily="2" charset="2"/>
              <a:buChar char="l"/>
            </a:pPr>
            <a:r>
              <a:rPr lang="zh-CN" altLang="en-US" sz="2800" b="1" dirty="0">
                <a:ea typeface="大黑体" charset="-122"/>
              </a:rPr>
              <a:t>其次，由于用户台的移动性，传播参数随时变化，引起接收场强的快速波动。</a:t>
            </a:r>
          </a:p>
          <a:p>
            <a:pPr eaLnBrk="1" hangingPunct="1">
              <a:buClr>
                <a:srgbClr val="002060"/>
              </a:buClr>
              <a:buFont typeface="Wingdings" panose="05000000000000000000" pitchFamily="2" charset="2"/>
              <a:buChar char="l"/>
            </a:pPr>
            <a:r>
              <a:rPr lang="zh-CN" altLang="en-US" sz="2800" b="1" dirty="0">
                <a:ea typeface="大黑体" charset="-122"/>
              </a:rPr>
              <a:t>为此，提出</a:t>
            </a:r>
            <a:r>
              <a:rPr lang="zh-CN" altLang="en-US" sz="2800" b="1" dirty="0">
                <a:solidFill>
                  <a:srgbClr val="FF0000"/>
                </a:solidFill>
                <a:ea typeface="大黑体" charset="-122"/>
              </a:rPr>
              <a:t>大尺度</a:t>
            </a:r>
            <a:r>
              <a:rPr lang="zh-CN" altLang="en-US" sz="2800" b="1" dirty="0">
                <a:ea typeface="大黑体" charset="-122"/>
              </a:rPr>
              <a:t>传播模型和</a:t>
            </a:r>
            <a:r>
              <a:rPr lang="zh-CN" altLang="en-US" sz="2800" b="1" dirty="0">
                <a:solidFill>
                  <a:srgbClr val="FF0000"/>
                </a:solidFill>
                <a:ea typeface="大黑体" charset="-122"/>
              </a:rPr>
              <a:t>小尺度</a:t>
            </a:r>
            <a:r>
              <a:rPr lang="zh-CN" altLang="en-US" sz="2800" b="1" dirty="0">
                <a:ea typeface="大黑体" charset="-122"/>
              </a:rPr>
              <a:t>传播模型。</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73</a:t>
            </a:fld>
            <a:endParaRPr lang="en-US" altLang="zh-CN" dirty="0"/>
          </a:p>
        </p:txBody>
      </p:sp>
    </p:spTree>
    <p:extLst>
      <p:ext uri="{BB962C8B-B14F-4D97-AF65-F5344CB8AC3E}">
        <p14:creationId xmlns:p14="http://schemas.microsoft.com/office/powerpoint/2010/main" val="1422187366"/>
      </p:ext>
    </p:extLst>
  </p:cSld>
  <p:clrMapOvr>
    <a:masterClrMapping/>
  </p:clrMapOvr>
  <p:transition>
    <p:cov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647700" y="771525"/>
            <a:ext cx="7772400" cy="571500"/>
          </a:xfrm>
        </p:spPr>
        <p:txBody>
          <a:bodyPr/>
          <a:lstStyle/>
          <a:p>
            <a:pPr eaLnBrk="1" hangingPunct="1"/>
            <a:r>
              <a:rPr lang="zh-CN" altLang="en-US" sz="5400" b="1" dirty="0">
                <a:solidFill>
                  <a:srgbClr val="002060"/>
                </a:solidFill>
                <a:latin typeface="大黑体" charset="-122"/>
                <a:ea typeface="大黑体" charset="-122"/>
              </a:rPr>
              <a:t>移动通信的传播模型</a:t>
            </a:r>
          </a:p>
        </p:txBody>
      </p:sp>
      <p:sp>
        <p:nvSpPr>
          <p:cNvPr id="6149" name="Rectangle 3"/>
          <p:cNvSpPr>
            <a:spLocks noGrp="1" noChangeArrowheads="1"/>
          </p:cNvSpPr>
          <p:nvPr>
            <p:ph type="body" sz="half" idx="1"/>
          </p:nvPr>
        </p:nvSpPr>
        <p:spPr>
          <a:xfrm>
            <a:off x="647700" y="1200150"/>
            <a:ext cx="8077200" cy="4648200"/>
          </a:xfrm>
        </p:spPr>
        <p:txBody>
          <a:bodyPr/>
          <a:lstStyle/>
          <a:p>
            <a:pPr eaLnBrk="1" hangingPunct="1">
              <a:buFont typeface="Wingdings" panose="05000000000000000000" pitchFamily="2" charset="2"/>
              <a:buChar char="l"/>
            </a:pPr>
            <a:endParaRPr lang="en-US" altLang="zh-CN" sz="2400" b="1" dirty="0">
              <a:ea typeface="大黑体" charset="-122"/>
            </a:endParaRPr>
          </a:p>
          <a:p>
            <a:pPr eaLnBrk="1" hangingPunct="1">
              <a:buClr>
                <a:srgbClr val="002060"/>
              </a:buClr>
              <a:buFont typeface="Wingdings" panose="05000000000000000000" pitchFamily="2" charset="2"/>
              <a:buChar char="l"/>
            </a:pPr>
            <a:r>
              <a:rPr lang="zh-CN" altLang="en-US" sz="2400" b="1" dirty="0">
                <a:ea typeface="大黑体" charset="-122"/>
              </a:rPr>
              <a:t>假定多径时延扩展比信号的符号周期小得多，可以认为是</a:t>
            </a:r>
            <a:r>
              <a:rPr lang="zh-CN" altLang="en-US" sz="2400" b="1" dirty="0">
                <a:solidFill>
                  <a:srgbClr val="FF0000"/>
                </a:solidFill>
                <a:ea typeface="大黑体" charset="-122"/>
              </a:rPr>
              <a:t>平衰落信道</a:t>
            </a:r>
            <a:r>
              <a:rPr lang="zh-CN" altLang="en-US" sz="2400" b="1" dirty="0">
                <a:ea typeface="大黑体" charset="-122"/>
              </a:rPr>
              <a:t>，而且平均时延是时不变的，信道的冲激响应可以写成：</a:t>
            </a:r>
          </a:p>
          <a:p>
            <a:pPr eaLnBrk="1" hangingPunct="1">
              <a:buClr>
                <a:srgbClr val="002060"/>
              </a:buClr>
              <a:buFont typeface="Wingdings" panose="05000000000000000000" pitchFamily="2" charset="2"/>
              <a:buChar char="l"/>
            </a:pPr>
            <a:endParaRPr lang="zh-CN" altLang="en-US" sz="2400" b="1" dirty="0">
              <a:ea typeface="大黑体" charset="-122"/>
            </a:endParaRPr>
          </a:p>
          <a:p>
            <a:pPr eaLnBrk="1" hangingPunct="1">
              <a:buClr>
                <a:srgbClr val="002060"/>
              </a:buClr>
              <a:buFont typeface="Wingdings" panose="05000000000000000000" pitchFamily="2" charset="2"/>
              <a:buChar char="l"/>
            </a:pPr>
            <a:endParaRPr lang="zh-CN" altLang="en-US" sz="2400" b="1" dirty="0">
              <a:ea typeface="大黑体" charset="-122"/>
            </a:endParaRPr>
          </a:p>
          <a:p>
            <a:pPr eaLnBrk="1" hangingPunct="1">
              <a:buClr>
                <a:srgbClr val="002060"/>
              </a:buClr>
              <a:buFont typeface="Wingdings" panose="05000000000000000000" pitchFamily="2" charset="2"/>
              <a:buChar char="l"/>
            </a:pPr>
            <a:r>
              <a:rPr lang="zh-CN" altLang="en-US" sz="2400" b="1" dirty="0">
                <a:ea typeface="大黑体" charset="-122"/>
              </a:rPr>
              <a:t>发送信号为</a:t>
            </a:r>
            <a:r>
              <a:rPr lang="en-US" altLang="zh-CN" sz="2400" b="1" dirty="0">
                <a:ea typeface="大黑体" charset="-122"/>
              </a:rPr>
              <a:t>x(t)</a:t>
            </a:r>
            <a:r>
              <a:rPr lang="zh-CN" altLang="en-US" sz="2400" b="1" dirty="0">
                <a:ea typeface="大黑体" charset="-122"/>
              </a:rPr>
              <a:t>，接收信号为</a:t>
            </a:r>
            <a:r>
              <a:rPr lang="en-US" altLang="zh-CN" sz="2400" b="1" dirty="0">
                <a:ea typeface="大黑体" charset="-122"/>
              </a:rPr>
              <a:t>r(t)</a:t>
            </a:r>
            <a:r>
              <a:rPr lang="zh-CN" altLang="en-US" sz="2400" b="1" dirty="0">
                <a:ea typeface="大黑体" charset="-122"/>
              </a:rPr>
              <a:t>，就有：</a:t>
            </a:r>
          </a:p>
          <a:p>
            <a:pPr eaLnBrk="1" hangingPunct="1">
              <a:buClr>
                <a:srgbClr val="002060"/>
              </a:buClr>
              <a:buFont typeface="Wingdings" panose="05000000000000000000" pitchFamily="2" charset="2"/>
              <a:buChar char="l"/>
            </a:pPr>
            <a:endParaRPr lang="zh-CN" altLang="en-US" sz="2400" b="1" dirty="0">
              <a:ea typeface="大黑体" charset="-122"/>
            </a:endParaRPr>
          </a:p>
          <a:p>
            <a:pPr eaLnBrk="1" hangingPunct="1">
              <a:buClr>
                <a:srgbClr val="002060"/>
              </a:buClr>
              <a:buFont typeface="Wingdings" panose="05000000000000000000" pitchFamily="2" charset="2"/>
              <a:buChar char="l"/>
            </a:pPr>
            <a:endParaRPr lang="zh-CN" altLang="en-US" sz="2400" b="1" dirty="0">
              <a:ea typeface="大黑体" charset="-122"/>
            </a:endParaRPr>
          </a:p>
          <a:p>
            <a:pPr eaLnBrk="1" hangingPunct="1">
              <a:spcBef>
                <a:spcPts val="1000"/>
              </a:spcBef>
              <a:buClr>
                <a:srgbClr val="002060"/>
              </a:buClr>
              <a:buFont typeface="Wingdings" panose="05000000000000000000" pitchFamily="2" charset="2"/>
              <a:buChar char="l"/>
            </a:pPr>
            <a:r>
              <a:rPr lang="zh-CN" altLang="en-US" sz="2400" b="1" dirty="0">
                <a:ea typeface="大黑体" charset="-122"/>
              </a:rPr>
              <a:t>接收信号除了有一个时延外，还有一个时变的增益</a:t>
            </a:r>
            <a:r>
              <a:rPr lang="en-US" altLang="zh-CN" sz="2400" b="1" dirty="0">
                <a:ea typeface="大黑体" charset="-122"/>
              </a:rPr>
              <a:t>g(t)</a:t>
            </a:r>
            <a:r>
              <a:rPr lang="zh-CN" altLang="en-US" sz="2400" b="1" dirty="0">
                <a:ea typeface="大黑体" charset="-122"/>
              </a:rPr>
              <a:t>。</a:t>
            </a:r>
          </a:p>
        </p:txBody>
      </p:sp>
      <p:graphicFrame>
        <p:nvGraphicFramePr>
          <p:cNvPr id="6146" name="Object 4"/>
          <p:cNvGraphicFramePr>
            <a:graphicFrameLocks noChangeAspect="1"/>
          </p:cNvGraphicFramePr>
          <p:nvPr>
            <p:extLst>
              <p:ext uri="{D42A27DB-BD31-4B8C-83A1-F6EECF244321}">
                <p14:modId xmlns:p14="http://schemas.microsoft.com/office/powerpoint/2010/main" val="3395834959"/>
              </p:ext>
            </p:extLst>
          </p:nvPr>
        </p:nvGraphicFramePr>
        <p:xfrm>
          <a:off x="2566191" y="2927974"/>
          <a:ext cx="3935413" cy="490538"/>
        </p:xfrm>
        <a:graphic>
          <a:graphicData uri="http://schemas.openxmlformats.org/presentationml/2006/ole">
            <mc:AlternateContent xmlns:mc="http://schemas.openxmlformats.org/markup-compatibility/2006">
              <mc:Choice xmlns:v="urn:schemas-microsoft-com:vml" Requires="v">
                <p:oleObj spid="_x0000_s23022" name="Equation" r:id="rId3" imgW="1841500" imgH="228600" progId="Equation.3">
                  <p:embed/>
                </p:oleObj>
              </mc:Choice>
              <mc:Fallback>
                <p:oleObj name="Equation" r:id="rId3" imgW="1841500" imgH="2286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191" y="2927974"/>
                        <a:ext cx="3935413"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5"/>
          <p:cNvGraphicFramePr>
            <a:graphicFrameLocks noChangeAspect="1"/>
          </p:cNvGraphicFramePr>
          <p:nvPr>
            <p:extLst>
              <p:ext uri="{D42A27DB-BD31-4B8C-83A1-F6EECF244321}">
                <p14:modId xmlns:p14="http://schemas.microsoft.com/office/powerpoint/2010/main" val="2516518794"/>
              </p:ext>
            </p:extLst>
          </p:nvPr>
        </p:nvGraphicFramePr>
        <p:xfrm>
          <a:off x="2185986" y="4119959"/>
          <a:ext cx="4695825" cy="958850"/>
        </p:xfrm>
        <a:graphic>
          <a:graphicData uri="http://schemas.openxmlformats.org/presentationml/2006/ole">
            <mc:AlternateContent xmlns:mc="http://schemas.openxmlformats.org/markup-compatibility/2006">
              <mc:Choice xmlns:v="urn:schemas-microsoft-com:vml" Requires="v">
                <p:oleObj spid="_x0000_s23023" name="Equation" r:id="rId5" imgW="2298700" imgH="469900" progId="Equation.3">
                  <p:embed/>
                </p:oleObj>
              </mc:Choice>
              <mc:Fallback>
                <p:oleObj name="Equation" r:id="rId5" imgW="2298700" imgH="4699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986" y="4119959"/>
                        <a:ext cx="46958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74</a:t>
            </a:fld>
            <a:endParaRPr lang="en-US" altLang="zh-CN" dirty="0"/>
          </a:p>
        </p:txBody>
      </p:sp>
    </p:spTree>
    <p:extLst>
      <p:ext uri="{BB962C8B-B14F-4D97-AF65-F5344CB8AC3E}">
        <p14:creationId xmlns:p14="http://schemas.microsoft.com/office/powerpoint/2010/main" val="361925069"/>
      </p:ext>
    </p:extLst>
  </p:cSld>
  <p:clrMapOvr>
    <a:masterClrMapping/>
  </p:clrMapOvr>
  <p:transition>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71500" y="575959"/>
            <a:ext cx="8572500" cy="552450"/>
          </a:xfrm>
        </p:spPr>
        <p:txBody>
          <a:bodyPr/>
          <a:lstStyle/>
          <a:p>
            <a:pPr eaLnBrk="1" hangingPunct="1"/>
            <a:r>
              <a:rPr lang="zh-CN" altLang="en-US" sz="5400" b="1" dirty="0">
                <a:solidFill>
                  <a:srgbClr val="002060"/>
                </a:solidFill>
                <a:latin typeface="大黑体" charset="-122"/>
                <a:ea typeface="大黑体" charset="-122"/>
              </a:rPr>
              <a:t>移动通信的传播模型（续）</a:t>
            </a:r>
          </a:p>
        </p:txBody>
      </p:sp>
      <p:sp>
        <p:nvSpPr>
          <p:cNvPr id="40963" name="Rectangle 3"/>
          <p:cNvSpPr>
            <a:spLocks noChangeArrowheads="1"/>
          </p:cNvSpPr>
          <p:nvPr/>
        </p:nvSpPr>
        <p:spPr bwMode="auto">
          <a:xfrm>
            <a:off x="3143250" y="5600700"/>
            <a:ext cx="2895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40964" name="Picture 4" descr="Image11"/>
          <p:cNvPicPr>
            <a:picLocks noChangeAspect="1" noChangeArrowheads="1"/>
          </p:cNvPicPr>
          <p:nvPr/>
        </p:nvPicPr>
        <p:blipFill>
          <a:blip r:embed="rId2" cstate="print">
            <a:lum contrast="24000"/>
            <a:extLst>
              <a:ext uri="{28A0092B-C50C-407E-A947-70E740481C1C}">
                <a14:useLocalDpi xmlns:a14="http://schemas.microsoft.com/office/drawing/2010/main" val="0"/>
              </a:ext>
            </a:extLst>
          </a:blip>
          <a:srcRect/>
          <a:stretch>
            <a:fillRect/>
          </a:stretch>
        </p:blipFill>
        <p:spPr bwMode="auto">
          <a:xfrm>
            <a:off x="1368425" y="1735341"/>
            <a:ext cx="6137275"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A52A425A-566B-4A8B-9020-754C9765E48E}" type="slidenum">
              <a:rPr lang="en-US" altLang="zh-CN" smtClean="0"/>
              <a:pPr/>
              <a:t>75</a:t>
            </a:fld>
            <a:endParaRPr lang="en-US" altLang="zh-CN" dirty="0"/>
          </a:p>
        </p:txBody>
      </p:sp>
    </p:spTree>
    <p:extLst>
      <p:ext uri="{BB962C8B-B14F-4D97-AF65-F5344CB8AC3E}">
        <p14:creationId xmlns:p14="http://schemas.microsoft.com/office/powerpoint/2010/main" val="3057241144"/>
      </p:ext>
    </p:extLst>
  </p:cSld>
  <p:clrMapOvr>
    <a:masterClrMapping/>
  </p:clrMapOvr>
  <p:transition>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xfrm>
            <a:off x="631892" y="1564937"/>
            <a:ext cx="8115300" cy="4114800"/>
          </a:xfrm>
        </p:spPr>
        <p:txBody>
          <a:bodyPr/>
          <a:lstStyle/>
          <a:p>
            <a:pPr marL="0" eaLnBrk="1" hangingPunct="1">
              <a:lnSpc>
                <a:spcPct val="110000"/>
              </a:lnSpc>
              <a:buClr>
                <a:schemeClr val="tx1"/>
              </a:buClr>
              <a:buFont typeface="Wingdings" panose="05000000000000000000" pitchFamily="2" charset="2"/>
              <a:buNone/>
            </a:pPr>
            <a:r>
              <a:rPr lang="zh-CN" altLang="en-US" sz="2400" b="1" dirty="0">
                <a:latin typeface="大黑体" charset="-122"/>
                <a:ea typeface="大黑体" charset="-122"/>
              </a:rPr>
              <a:t>信道的时变增益</a:t>
            </a:r>
            <a:r>
              <a:rPr lang="en-US" altLang="zh-CN" sz="2400" b="1" dirty="0">
                <a:latin typeface="大黑体" charset="-122"/>
                <a:ea typeface="大黑体" charset="-122"/>
              </a:rPr>
              <a:t>g(t)</a:t>
            </a:r>
            <a:r>
              <a:rPr lang="zh-CN" altLang="en-US" sz="2400" b="1" dirty="0">
                <a:latin typeface="大黑体" charset="-122"/>
                <a:ea typeface="大黑体" charset="-122"/>
              </a:rPr>
              <a:t>可以分解为小尺度（或短期）衰落成分和大尺度（或长期）衰落成分。</a:t>
            </a:r>
            <a:endParaRPr lang="en-US" altLang="zh-CN" sz="2400" b="1" dirty="0">
              <a:latin typeface="大黑体" charset="-122"/>
              <a:ea typeface="大黑体" charset="-122"/>
            </a:endParaRPr>
          </a:p>
          <a:p>
            <a:pPr marL="0" eaLnBrk="1" hangingPunct="1">
              <a:lnSpc>
                <a:spcPct val="110000"/>
              </a:lnSpc>
              <a:spcBef>
                <a:spcPts val="1500"/>
              </a:spcBef>
              <a:buClr>
                <a:schemeClr val="tx1"/>
              </a:buClr>
              <a:buFont typeface="Wingdings" panose="05000000000000000000" pitchFamily="2" charset="2"/>
              <a:buNone/>
            </a:pPr>
            <a:r>
              <a:rPr lang="zh-CN" altLang="en-US" sz="2400" b="1" dirty="0">
                <a:latin typeface="大黑体" charset="-122"/>
                <a:ea typeface="大黑体" charset="-122"/>
              </a:rPr>
              <a:t>路径损耗传播模型：</a:t>
            </a:r>
          </a:p>
          <a:p>
            <a:pPr eaLnBrk="1" hangingPunct="1">
              <a:lnSpc>
                <a:spcPct val="110000"/>
              </a:lnSpc>
              <a:buClr>
                <a:srgbClr val="002060"/>
              </a:buClr>
              <a:buFont typeface="Wingdings" panose="05000000000000000000" pitchFamily="2" charset="2"/>
              <a:buChar char="l"/>
            </a:pPr>
            <a:r>
              <a:rPr lang="zh-CN" altLang="en-US" sz="2200" b="1" dirty="0">
                <a:latin typeface="大黑体" charset="-122"/>
                <a:ea typeface="大黑体" charset="-122"/>
              </a:rPr>
              <a:t>大尺度多径衰落传播模型：信道增益的</a:t>
            </a:r>
            <a:r>
              <a:rPr lang="zh-CN" altLang="en-US" sz="2200" b="1" dirty="0">
                <a:solidFill>
                  <a:srgbClr val="C00000"/>
                </a:solidFill>
                <a:ea typeface="大黑体" charset="-122"/>
              </a:rPr>
              <a:t>“</a:t>
            </a:r>
            <a:r>
              <a:rPr lang="zh-CN" altLang="en-US" sz="2200" b="1" dirty="0">
                <a:solidFill>
                  <a:srgbClr val="C00000"/>
                </a:solidFill>
                <a:latin typeface="大黑体" charset="-122"/>
                <a:ea typeface="大黑体" charset="-122"/>
              </a:rPr>
              <a:t>宏观值</a:t>
            </a:r>
            <a:r>
              <a:rPr lang="zh-CN" altLang="en-US" sz="2200" b="1" dirty="0">
                <a:solidFill>
                  <a:srgbClr val="C00000"/>
                </a:solidFill>
                <a:ea typeface="大黑体" charset="-122"/>
              </a:rPr>
              <a:t>”</a:t>
            </a:r>
            <a:r>
              <a:rPr lang="zh-CN" altLang="en-US" sz="2200" b="1" dirty="0">
                <a:latin typeface="大黑体" charset="-122"/>
                <a:ea typeface="大黑体" charset="-122"/>
              </a:rPr>
              <a:t>，与发射机和接收机之间的距离有关，也和传播环境有关，是路径损耗在一定距离或一定时间内的平均，用于预测平均场强并估计无线覆盖范围。主要针对系统运营商。</a:t>
            </a:r>
          </a:p>
          <a:p>
            <a:pPr eaLnBrk="1" hangingPunct="1">
              <a:lnSpc>
                <a:spcPct val="110000"/>
              </a:lnSpc>
              <a:buClr>
                <a:srgbClr val="002060"/>
              </a:buClr>
              <a:buFont typeface="Wingdings" panose="05000000000000000000" pitchFamily="2" charset="2"/>
              <a:buChar char="l"/>
            </a:pPr>
            <a:r>
              <a:rPr lang="zh-CN" altLang="en-US" sz="2200" b="1" dirty="0">
                <a:latin typeface="大黑体" charset="-122"/>
                <a:ea typeface="大黑体" charset="-122"/>
              </a:rPr>
              <a:t>小尺度多径衰落传播模型：信道增益的</a:t>
            </a:r>
            <a:r>
              <a:rPr lang="zh-CN" altLang="en-US" sz="2200" b="1" dirty="0">
                <a:solidFill>
                  <a:srgbClr val="C00000"/>
                </a:solidFill>
                <a:ea typeface="大黑体" charset="-122"/>
              </a:rPr>
              <a:t>“</a:t>
            </a:r>
            <a:r>
              <a:rPr lang="zh-CN" altLang="en-US" sz="2200" b="1" dirty="0">
                <a:solidFill>
                  <a:srgbClr val="C00000"/>
                </a:solidFill>
                <a:latin typeface="大黑体" charset="-122"/>
                <a:ea typeface="大黑体" charset="-122"/>
              </a:rPr>
              <a:t>微观值</a:t>
            </a:r>
            <a:r>
              <a:rPr lang="zh-CN" altLang="en-US" sz="2200" b="1" dirty="0">
                <a:solidFill>
                  <a:srgbClr val="C00000"/>
                </a:solidFill>
                <a:ea typeface="大黑体" charset="-122"/>
              </a:rPr>
              <a:t>”</a:t>
            </a:r>
            <a:r>
              <a:rPr lang="zh-CN" altLang="en-US" sz="2200" b="1" dirty="0">
                <a:latin typeface="大黑体" charset="-122"/>
                <a:ea typeface="大黑体" charset="-122"/>
              </a:rPr>
              <a:t>，是由多径传播造成的，与发射机和接收机之间的距离无关，描述移动台在极小范围内移动时，短距离或短时间接收场强的快速变化，用于确定移动通信系统应该采取的技术措施。主要针对设备制造商。</a:t>
            </a:r>
          </a:p>
        </p:txBody>
      </p:sp>
      <p:sp>
        <p:nvSpPr>
          <p:cNvPr id="41987" name="Rectangle 3"/>
          <p:cNvSpPr>
            <a:spLocks noChangeArrowheads="1"/>
          </p:cNvSpPr>
          <p:nvPr/>
        </p:nvSpPr>
        <p:spPr bwMode="ltGray">
          <a:xfrm>
            <a:off x="3005205" y="3325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988" name="Rectangle 4"/>
          <p:cNvSpPr>
            <a:spLocks noGrp="1" noChangeArrowheads="1"/>
          </p:cNvSpPr>
          <p:nvPr>
            <p:ph type="title"/>
          </p:nvPr>
        </p:nvSpPr>
        <p:spPr>
          <a:xfrm>
            <a:off x="631892" y="694989"/>
            <a:ext cx="7772400" cy="552450"/>
          </a:xfrm>
          <a:noFill/>
        </p:spPr>
        <p:txBody>
          <a:bodyPr anchor="b"/>
          <a:lstStyle/>
          <a:p>
            <a:pPr eaLnBrk="1" hangingPunct="1"/>
            <a:r>
              <a:rPr lang="zh-CN" altLang="en-US" sz="5400" b="1" dirty="0">
                <a:solidFill>
                  <a:srgbClr val="002060"/>
                </a:solidFill>
                <a:latin typeface="大黑体" charset="-122"/>
                <a:ea typeface="大黑体" charset="-122"/>
              </a:rPr>
              <a:t>移动通信的传播模型（续）</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76</a:t>
            </a:fld>
            <a:endParaRPr lang="en-GB" altLang="zh-CN" dirty="0"/>
          </a:p>
        </p:txBody>
      </p:sp>
    </p:spTree>
    <p:extLst>
      <p:ext uri="{BB962C8B-B14F-4D97-AF65-F5344CB8AC3E}">
        <p14:creationId xmlns:p14="http://schemas.microsoft.com/office/powerpoint/2010/main" val="1395848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43011" name="Rectangle 3"/>
          <p:cNvSpPr>
            <a:spLocks noGrp="1" noChangeArrowheads="1"/>
          </p:cNvSpPr>
          <p:nvPr>
            <p:ph type="ctrTitle"/>
          </p:nvPr>
        </p:nvSpPr>
        <p:spPr>
          <a:xfrm>
            <a:off x="990600" y="1838122"/>
            <a:ext cx="7772400" cy="952500"/>
          </a:xfrm>
        </p:spPr>
        <p:txBody>
          <a:bodyPr/>
          <a:lstStyle/>
          <a:p>
            <a:pPr eaLnBrk="1" hangingPunct="1"/>
            <a:r>
              <a:rPr lang="zh-CN" altLang="en-US" sz="5400" b="1" dirty="0">
                <a:ea typeface="大黑体" charset="-122"/>
              </a:rPr>
              <a:t>移动传播的大尺度模型</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77</a:t>
            </a:fld>
            <a:endParaRPr lang="en-GB" altLang="zh-CN" dirty="0"/>
          </a:p>
        </p:txBody>
      </p:sp>
    </p:spTree>
    <p:extLst>
      <p:ext uri="{BB962C8B-B14F-4D97-AF65-F5344CB8AC3E}">
        <p14:creationId xmlns:p14="http://schemas.microsoft.com/office/powerpoint/2010/main" val="16506817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638648" y="1529540"/>
            <a:ext cx="8305800" cy="4114800"/>
          </a:xfrm>
        </p:spPr>
        <p:txBody>
          <a:bodyPr/>
          <a:lstStyle/>
          <a:p>
            <a:pPr marL="0" eaLnBrk="1" hangingPunct="1">
              <a:lnSpc>
                <a:spcPct val="80000"/>
              </a:lnSpc>
              <a:buClr>
                <a:schemeClr val="tx1"/>
              </a:buClr>
              <a:buFont typeface="Wingdings" panose="05000000000000000000" pitchFamily="2" charset="2"/>
              <a:buNone/>
            </a:pPr>
            <a:r>
              <a:rPr lang="zh-CN" altLang="en-US" sz="2800" b="1" dirty="0">
                <a:latin typeface="大黑体" charset="-122"/>
                <a:ea typeface="大黑体" charset="-122"/>
              </a:rPr>
              <a:t>大尺度传播损耗是在一个</a:t>
            </a:r>
            <a:r>
              <a:rPr lang="zh-CN" altLang="en-US" sz="2800" b="1" dirty="0">
                <a:solidFill>
                  <a:srgbClr val="FF0000"/>
                </a:solidFill>
                <a:latin typeface="大黑体" charset="-122"/>
                <a:ea typeface="大黑体" charset="-122"/>
              </a:rPr>
              <a:t>较大空间或较大时间内</a:t>
            </a:r>
            <a:r>
              <a:rPr lang="zh-CN" altLang="en-US" sz="2800" b="1" dirty="0">
                <a:latin typeface="大黑体" charset="-122"/>
                <a:ea typeface="大黑体" charset="-122"/>
              </a:rPr>
              <a:t>统计得到的衰减值，包括：</a:t>
            </a:r>
          </a:p>
          <a:p>
            <a:pPr eaLnBrk="1" hangingPunct="1">
              <a:lnSpc>
                <a:spcPct val="80000"/>
              </a:lnSpc>
              <a:spcBef>
                <a:spcPts val="2000"/>
              </a:spcBef>
              <a:buClr>
                <a:srgbClr val="002060"/>
              </a:buClr>
              <a:buFont typeface="Wingdings" panose="05000000000000000000" pitchFamily="2" charset="2"/>
              <a:buChar char="l"/>
            </a:pPr>
            <a:r>
              <a:rPr lang="zh-CN" altLang="en-US" sz="2800" b="1" dirty="0">
                <a:latin typeface="大黑体" charset="-122"/>
                <a:ea typeface="大黑体" charset="-122"/>
              </a:rPr>
              <a:t>由于路径衰减及多径效应引入的损耗，统计距离为</a:t>
            </a:r>
            <a:r>
              <a:rPr lang="zh-CN" altLang="en-US" sz="2800" b="1" dirty="0">
                <a:solidFill>
                  <a:srgbClr val="FF0000"/>
                </a:solidFill>
                <a:latin typeface="大黑体" charset="-122"/>
                <a:ea typeface="大黑体" charset="-122"/>
              </a:rPr>
              <a:t>几公里，和传播距离、工作频率有关，也和传播环境</a:t>
            </a:r>
            <a:r>
              <a:rPr lang="zh-CN" altLang="en-US" sz="2800" b="1" dirty="0">
                <a:latin typeface="大黑体" charset="-122"/>
                <a:ea typeface="大黑体" charset="-122"/>
              </a:rPr>
              <a:t>有关。</a:t>
            </a:r>
          </a:p>
          <a:p>
            <a:pPr eaLnBrk="1" hangingPunct="1">
              <a:lnSpc>
                <a:spcPct val="80000"/>
              </a:lnSpc>
              <a:spcBef>
                <a:spcPts val="2500"/>
              </a:spcBef>
              <a:buClr>
                <a:srgbClr val="002060"/>
              </a:buClr>
              <a:buFont typeface="Wingdings" panose="05000000000000000000" pitchFamily="2" charset="2"/>
              <a:buChar char="l"/>
            </a:pPr>
            <a:r>
              <a:rPr lang="zh-CN" altLang="en-US" sz="2800" b="1" dirty="0">
                <a:latin typeface="大黑体" charset="-122"/>
                <a:ea typeface="大黑体" charset="-122"/>
              </a:rPr>
              <a:t>由于传播阻挡及阴影效应引入的损耗，统计距离为</a:t>
            </a:r>
            <a:r>
              <a:rPr lang="zh-CN" altLang="en-US" sz="2800" b="1" dirty="0">
                <a:solidFill>
                  <a:srgbClr val="FF0000"/>
                </a:solidFill>
                <a:latin typeface="大黑体" charset="-122"/>
                <a:ea typeface="大黑体" charset="-122"/>
              </a:rPr>
              <a:t>几百个波长</a:t>
            </a:r>
            <a:r>
              <a:rPr lang="zh-CN" altLang="en-US" sz="2800" b="1" dirty="0">
                <a:latin typeface="大黑体" charset="-122"/>
                <a:ea typeface="大黑体" charset="-122"/>
              </a:rPr>
              <a:t>，其变化速率低于信息传输速率。</a:t>
            </a:r>
          </a:p>
        </p:txBody>
      </p:sp>
      <p:sp>
        <p:nvSpPr>
          <p:cNvPr id="44035" name="Rectangle 3"/>
          <p:cNvSpPr>
            <a:spLocks noChangeArrowheads="1"/>
          </p:cNvSpPr>
          <p:nvPr/>
        </p:nvSpPr>
        <p:spPr bwMode="ltGray">
          <a:xfrm>
            <a:off x="3024661" y="315037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36" name="Rectangle 4"/>
          <p:cNvSpPr>
            <a:spLocks noGrp="1" noChangeArrowheads="1"/>
          </p:cNvSpPr>
          <p:nvPr>
            <p:ph type="title"/>
          </p:nvPr>
        </p:nvSpPr>
        <p:spPr>
          <a:xfrm>
            <a:off x="638648" y="505872"/>
            <a:ext cx="7772400" cy="839216"/>
          </a:xfrm>
          <a:noFill/>
        </p:spPr>
        <p:txBody>
          <a:bodyPr anchor="b"/>
          <a:lstStyle/>
          <a:p>
            <a:pPr eaLnBrk="1" hangingPunct="1"/>
            <a:r>
              <a:rPr lang="zh-CN" altLang="en-US" sz="5400" b="1" dirty="0">
                <a:solidFill>
                  <a:srgbClr val="002060"/>
                </a:solidFill>
                <a:latin typeface="大黑体" charset="-122"/>
                <a:ea typeface="大黑体" charset="-122"/>
              </a:rPr>
              <a:t>大尺度传播损耗的计算</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78</a:t>
            </a:fld>
            <a:endParaRPr lang="en-GB" altLang="zh-CN" dirty="0"/>
          </a:p>
        </p:txBody>
      </p:sp>
    </p:spTree>
    <p:extLst>
      <p:ext uri="{BB962C8B-B14F-4D97-AF65-F5344CB8AC3E}">
        <p14:creationId xmlns:p14="http://schemas.microsoft.com/office/powerpoint/2010/main" val="3667211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63782" y="194574"/>
            <a:ext cx="7772400" cy="1143000"/>
          </a:xfrm>
        </p:spPr>
        <p:txBody>
          <a:bodyPr/>
          <a:lstStyle/>
          <a:p>
            <a:pPr eaLnBrk="1" hangingPunct="1"/>
            <a:r>
              <a:rPr lang="en-US" altLang="zh-CN" sz="6000" b="1" dirty="0">
                <a:latin typeface="黑体" panose="02010609060101010101" pitchFamily="49" charset="-122"/>
                <a:ea typeface="黑体" panose="02010609060101010101" pitchFamily="49" charset="-122"/>
              </a:rPr>
              <a:t> </a:t>
            </a:r>
            <a:r>
              <a:rPr lang="zh-CN" altLang="en-US" sz="5400" b="1" dirty="0">
                <a:latin typeface="黑体" panose="02010609060101010101" pitchFamily="49" charset="-122"/>
                <a:ea typeface="黑体" panose="02010609060101010101" pitchFamily="49" charset="-122"/>
              </a:rPr>
              <a:t>传播信道的数学描述</a:t>
            </a:r>
          </a:p>
        </p:txBody>
      </p:sp>
      <p:sp>
        <p:nvSpPr>
          <p:cNvPr id="1028" name="Rectangle 3"/>
          <p:cNvSpPr>
            <a:spLocks noGrp="1" noChangeArrowheads="1"/>
          </p:cNvSpPr>
          <p:nvPr>
            <p:ph type="body" sz="half" idx="1"/>
          </p:nvPr>
        </p:nvSpPr>
        <p:spPr>
          <a:xfrm>
            <a:off x="853551" y="4479180"/>
            <a:ext cx="7772400" cy="1257300"/>
          </a:xfrm>
        </p:spPr>
        <p:txBody>
          <a:bodyPr/>
          <a:lstStyle/>
          <a:p>
            <a:pPr eaLnBrk="1" hangingPunct="1">
              <a:lnSpc>
                <a:spcPct val="150000"/>
              </a:lnSpc>
              <a:buClr>
                <a:srgbClr val="002060"/>
              </a:buClr>
              <a:buFont typeface="Wingdings" panose="05000000000000000000" pitchFamily="2" charset="2"/>
              <a:buChar char="l"/>
            </a:pPr>
            <a:r>
              <a:rPr lang="zh-CN" altLang="en-US" sz="2000" b="1" dirty="0">
                <a:latin typeface="大黑体" charset="-122"/>
                <a:ea typeface="大黑体" charset="-122"/>
              </a:rPr>
              <a:t>信道参数包括：衰减</a:t>
            </a:r>
            <a:r>
              <a:rPr lang="en-US" altLang="zh-CN" sz="2000" b="1" dirty="0">
                <a:latin typeface="大黑体" charset="-122"/>
                <a:ea typeface="大黑体" charset="-122"/>
              </a:rPr>
              <a:t>a</a:t>
            </a:r>
            <a:r>
              <a:rPr lang="zh-CN" altLang="en-US" sz="2000" b="1" dirty="0">
                <a:latin typeface="大黑体" charset="-122"/>
                <a:ea typeface="大黑体" charset="-122"/>
              </a:rPr>
              <a:t>，时延</a:t>
            </a:r>
            <a:r>
              <a:rPr lang="el-GR" altLang="zh-CN" sz="2000" b="1" dirty="0">
                <a:ea typeface="大黑体" charset="-122"/>
                <a:cs typeface="Times New Roman" panose="02020603050405020304" pitchFamily="18" charset="0"/>
              </a:rPr>
              <a:t>τ</a:t>
            </a:r>
            <a:r>
              <a:rPr lang="zh-CN" altLang="en-US" sz="2000" b="1" dirty="0">
                <a:ea typeface="大黑体" charset="-122"/>
                <a:cs typeface="Times New Roman" panose="02020603050405020304" pitchFamily="18" charset="0"/>
              </a:rPr>
              <a:t>，方向</a:t>
            </a:r>
            <a:r>
              <a:rPr lang="en-US" altLang="zh-CN" sz="2000" b="1" dirty="0">
                <a:solidFill>
                  <a:schemeClr val="tx1"/>
                </a:solidFill>
              </a:rPr>
              <a:t>G</a:t>
            </a:r>
            <a:r>
              <a:rPr lang="en-US" altLang="zh-CN" sz="2000" b="1" baseline="-25000" dirty="0">
                <a:solidFill>
                  <a:schemeClr val="tx1"/>
                </a:solidFill>
              </a:rPr>
              <a:t>T</a:t>
            </a:r>
            <a:r>
              <a:rPr lang="en-US" altLang="zh-CN" sz="2000" b="1" dirty="0">
                <a:solidFill>
                  <a:schemeClr val="tx1"/>
                </a:solidFill>
              </a:rPr>
              <a:t>(</a:t>
            </a:r>
            <a:r>
              <a:rPr lang="el-GR" altLang="zh-CN" sz="2000" b="1" dirty="0">
                <a:solidFill>
                  <a:schemeClr val="tx1"/>
                </a:solidFill>
              </a:rPr>
              <a:t>φ</a:t>
            </a:r>
            <a:r>
              <a:rPr lang="en-US" altLang="zh-CN" sz="2000" b="1" dirty="0">
                <a:solidFill>
                  <a:schemeClr val="tx1"/>
                </a:solidFill>
              </a:rPr>
              <a:t>,</a:t>
            </a:r>
            <a:r>
              <a:rPr lang="el-GR" altLang="zh-CN" sz="2000" b="1" dirty="0">
                <a:solidFill>
                  <a:schemeClr val="tx1"/>
                </a:solidFill>
              </a:rPr>
              <a:t>θ</a:t>
            </a:r>
            <a:r>
              <a:rPr lang="en-US" altLang="zh-CN" sz="2000" b="1" dirty="0">
                <a:solidFill>
                  <a:schemeClr val="tx1"/>
                </a:solidFill>
              </a:rPr>
              <a:t>)</a:t>
            </a:r>
            <a:r>
              <a:rPr lang="zh-CN" altLang="en-US" sz="2000" b="1" dirty="0">
                <a:solidFill>
                  <a:schemeClr val="tx1"/>
                </a:solidFill>
              </a:rPr>
              <a:t>，</a:t>
            </a:r>
            <a:r>
              <a:rPr lang="en-US" altLang="zh-CN" sz="2000" b="1" dirty="0">
                <a:solidFill>
                  <a:schemeClr val="tx1"/>
                </a:solidFill>
              </a:rPr>
              <a:t>G</a:t>
            </a:r>
            <a:r>
              <a:rPr lang="en-US" altLang="zh-CN" sz="2000" b="1" baseline="-25000" dirty="0">
                <a:solidFill>
                  <a:schemeClr val="tx1"/>
                </a:solidFill>
              </a:rPr>
              <a:t>R</a:t>
            </a:r>
            <a:r>
              <a:rPr lang="en-US" altLang="zh-CN" sz="2000" b="1" dirty="0">
                <a:solidFill>
                  <a:schemeClr val="tx1"/>
                </a:solidFill>
              </a:rPr>
              <a:t>(</a:t>
            </a:r>
            <a:r>
              <a:rPr lang="el-GR" altLang="zh-CN" sz="2000" b="1" dirty="0">
                <a:solidFill>
                  <a:schemeClr val="tx1"/>
                </a:solidFill>
              </a:rPr>
              <a:t>φ</a:t>
            </a:r>
            <a:r>
              <a:rPr lang="en-US" altLang="zh-CN" sz="2000" b="1" dirty="0">
                <a:solidFill>
                  <a:schemeClr val="tx1"/>
                </a:solidFill>
              </a:rPr>
              <a:t>,</a:t>
            </a:r>
            <a:r>
              <a:rPr lang="el-GR" altLang="zh-CN" sz="2000" b="1" dirty="0">
                <a:solidFill>
                  <a:schemeClr val="tx1"/>
                </a:solidFill>
              </a:rPr>
              <a:t>θ</a:t>
            </a:r>
            <a:r>
              <a:rPr lang="en-US" altLang="zh-CN" sz="2000" b="1" dirty="0">
                <a:solidFill>
                  <a:schemeClr val="tx1"/>
                </a:solidFill>
              </a:rPr>
              <a:t>)</a:t>
            </a:r>
          </a:p>
          <a:p>
            <a:pPr eaLnBrk="1" hangingPunct="1">
              <a:lnSpc>
                <a:spcPct val="150000"/>
              </a:lnSpc>
              <a:buClr>
                <a:srgbClr val="002060"/>
              </a:buClr>
              <a:buFont typeface="Wingdings" panose="05000000000000000000" pitchFamily="2" charset="2"/>
              <a:buChar char="l"/>
            </a:pPr>
            <a:r>
              <a:rPr lang="zh-CN" altLang="en-US" sz="2000" b="1" dirty="0">
                <a:latin typeface="大黑体" charset="-122"/>
                <a:ea typeface="大黑体" charset="-122"/>
              </a:rPr>
              <a:t>此外还要考虑：</a:t>
            </a:r>
            <a:r>
              <a:rPr lang="en-US" altLang="zh-CN" sz="2000" b="1" dirty="0">
                <a:solidFill>
                  <a:srgbClr val="C00000"/>
                </a:solidFill>
                <a:latin typeface="大黑体" charset="-122"/>
                <a:ea typeface="大黑体" charset="-122"/>
              </a:rPr>
              <a:t>1</a:t>
            </a:r>
            <a:r>
              <a:rPr lang="zh-CN" altLang="en-US" sz="2000" b="1" dirty="0">
                <a:solidFill>
                  <a:srgbClr val="C00000"/>
                </a:solidFill>
                <a:latin typeface="大黑体" charset="-122"/>
                <a:ea typeface="大黑体" charset="-122"/>
              </a:rPr>
              <a:t>、多条路径的问题，</a:t>
            </a:r>
            <a:r>
              <a:rPr lang="en-US" altLang="zh-CN" sz="2000" b="1" dirty="0">
                <a:solidFill>
                  <a:srgbClr val="C00000"/>
                </a:solidFill>
                <a:latin typeface="大黑体" charset="-122"/>
                <a:ea typeface="大黑体" charset="-122"/>
              </a:rPr>
              <a:t>2</a:t>
            </a:r>
            <a:r>
              <a:rPr lang="zh-CN" altLang="en-US" sz="2000" b="1" dirty="0">
                <a:solidFill>
                  <a:srgbClr val="C00000"/>
                </a:solidFill>
                <a:latin typeface="大黑体" charset="-122"/>
                <a:ea typeface="大黑体" charset="-122"/>
              </a:rPr>
              <a:t>、移动及时变的问题，</a:t>
            </a:r>
            <a:r>
              <a:rPr lang="en-US" altLang="zh-CN" sz="2000" b="1" dirty="0">
                <a:solidFill>
                  <a:srgbClr val="C00000"/>
                </a:solidFill>
                <a:latin typeface="大黑体" charset="-122"/>
                <a:ea typeface="大黑体" charset="-122"/>
              </a:rPr>
              <a:t>3</a:t>
            </a:r>
            <a:r>
              <a:rPr lang="zh-CN" altLang="en-US" sz="2000" b="1" dirty="0">
                <a:solidFill>
                  <a:srgbClr val="C00000"/>
                </a:solidFill>
                <a:latin typeface="大黑体" charset="-122"/>
                <a:ea typeface="大黑体" charset="-122"/>
              </a:rPr>
              <a:t>、随机的问题，</a:t>
            </a:r>
            <a:r>
              <a:rPr lang="en-US" altLang="zh-CN" sz="2000" b="1" dirty="0">
                <a:solidFill>
                  <a:srgbClr val="C00000"/>
                </a:solidFill>
                <a:latin typeface="大黑体" charset="-122"/>
                <a:ea typeface="大黑体" charset="-122"/>
              </a:rPr>
              <a:t>4</a:t>
            </a:r>
            <a:r>
              <a:rPr lang="zh-CN" altLang="en-US" sz="2000" b="1" dirty="0">
                <a:solidFill>
                  <a:srgbClr val="C00000"/>
                </a:solidFill>
                <a:latin typeface="大黑体" charset="-122"/>
                <a:ea typeface="大黑体" charset="-122"/>
              </a:rPr>
              <a:t>、干扰的问题</a:t>
            </a:r>
            <a:r>
              <a:rPr lang="zh-CN" altLang="en-US" sz="2000" b="1" dirty="0">
                <a:latin typeface="大黑体" charset="-122"/>
                <a:ea typeface="大黑体" charset="-122"/>
              </a:rPr>
              <a:t>。</a:t>
            </a:r>
          </a:p>
        </p:txBody>
      </p:sp>
      <p:sp>
        <p:nvSpPr>
          <p:cNvPr id="1029" name="Line 13"/>
          <p:cNvSpPr>
            <a:spLocks noChangeShapeType="1"/>
          </p:cNvSpPr>
          <p:nvPr/>
        </p:nvSpPr>
        <p:spPr bwMode="auto">
          <a:xfrm>
            <a:off x="6311900" y="1993900"/>
            <a:ext cx="16637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30" name="Group 39"/>
          <p:cNvGrpSpPr>
            <a:grpSpLocks/>
          </p:cNvGrpSpPr>
          <p:nvPr/>
        </p:nvGrpSpPr>
        <p:grpSpPr bwMode="auto">
          <a:xfrm>
            <a:off x="1379807" y="1671743"/>
            <a:ext cx="5957888" cy="1776414"/>
            <a:chOff x="856" y="800"/>
            <a:chExt cx="3753" cy="1119"/>
          </a:xfrm>
        </p:grpSpPr>
        <p:sp>
          <p:nvSpPr>
            <p:cNvPr id="1031" name="AutoShape 6"/>
            <p:cNvSpPr>
              <a:spLocks noChangeArrowheads="1"/>
            </p:cNvSpPr>
            <p:nvPr/>
          </p:nvSpPr>
          <p:spPr bwMode="auto">
            <a:xfrm>
              <a:off x="1520" y="1088"/>
              <a:ext cx="544" cy="576"/>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sz="2000"/>
            </a:p>
          </p:txBody>
        </p:sp>
        <p:sp>
          <p:nvSpPr>
            <p:cNvPr id="1032" name="Line 15"/>
            <p:cNvSpPr>
              <a:spLocks noChangeShapeType="1"/>
            </p:cNvSpPr>
            <p:nvPr/>
          </p:nvSpPr>
          <p:spPr bwMode="auto">
            <a:xfrm flipV="1">
              <a:off x="2432" y="1272"/>
              <a:ext cx="960" cy="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3800"/>
            </a:p>
          </p:txBody>
        </p:sp>
        <p:sp>
          <p:nvSpPr>
            <p:cNvPr id="1033" name="Oval 7"/>
            <p:cNvSpPr>
              <a:spLocks noChangeArrowheads="1"/>
            </p:cNvSpPr>
            <p:nvPr/>
          </p:nvSpPr>
          <p:spPr bwMode="auto">
            <a:xfrm>
              <a:off x="1679" y="1056"/>
              <a:ext cx="487" cy="424"/>
            </a:xfrm>
            <a:prstGeom prst="ellipse">
              <a:avLst/>
            </a:prstGeom>
            <a:solidFill>
              <a:schemeClr val="bg1"/>
            </a:solidFill>
            <a:ln w="38100">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sz="2000"/>
            </a:p>
          </p:txBody>
        </p:sp>
        <p:sp>
          <p:nvSpPr>
            <p:cNvPr id="1034" name="Rectangle 8"/>
            <p:cNvSpPr>
              <a:spLocks noChangeArrowheads="1"/>
            </p:cNvSpPr>
            <p:nvPr/>
          </p:nvSpPr>
          <p:spPr bwMode="auto">
            <a:xfrm>
              <a:off x="1888" y="936"/>
              <a:ext cx="392" cy="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sz="2000"/>
            </a:p>
          </p:txBody>
        </p:sp>
        <p:sp>
          <p:nvSpPr>
            <p:cNvPr id="1035" name="Line 9"/>
            <p:cNvSpPr>
              <a:spLocks noChangeShapeType="1"/>
            </p:cNvSpPr>
            <p:nvPr/>
          </p:nvSpPr>
          <p:spPr bwMode="auto">
            <a:xfrm>
              <a:off x="1872" y="1208"/>
              <a:ext cx="0" cy="14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800"/>
            </a:p>
          </p:txBody>
        </p:sp>
        <p:sp>
          <p:nvSpPr>
            <p:cNvPr id="1036" name="Line 10"/>
            <p:cNvSpPr>
              <a:spLocks noChangeShapeType="1"/>
            </p:cNvSpPr>
            <p:nvPr/>
          </p:nvSpPr>
          <p:spPr bwMode="auto">
            <a:xfrm flipH="1">
              <a:off x="856" y="1280"/>
              <a:ext cx="10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800"/>
            </a:p>
          </p:txBody>
        </p:sp>
        <p:sp>
          <p:nvSpPr>
            <p:cNvPr id="1037" name="Line 16"/>
            <p:cNvSpPr>
              <a:spLocks noChangeShapeType="1"/>
            </p:cNvSpPr>
            <p:nvPr/>
          </p:nvSpPr>
          <p:spPr bwMode="auto">
            <a:xfrm>
              <a:off x="1264" y="1136"/>
              <a:ext cx="32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3800"/>
            </a:p>
          </p:txBody>
        </p:sp>
        <p:sp>
          <p:nvSpPr>
            <p:cNvPr id="1038" name="Text Box 18"/>
            <p:cNvSpPr txBox="1">
              <a:spLocks noChangeArrowheads="1"/>
            </p:cNvSpPr>
            <p:nvPr/>
          </p:nvSpPr>
          <p:spPr bwMode="auto">
            <a:xfrm>
              <a:off x="1215" y="815"/>
              <a:ext cx="3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000" b="1" dirty="0">
                  <a:solidFill>
                    <a:schemeClr val="tx1"/>
                  </a:solidFill>
                </a:rPr>
                <a:t>s(t)</a:t>
              </a:r>
            </a:p>
          </p:txBody>
        </p:sp>
        <p:sp>
          <p:nvSpPr>
            <p:cNvPr id="1039" name="Oval 11"/>
            <p:cNvSpPr>
              <a:spLocks noChangeArrowheads="1"/>
            </p:cNvSpPr>
            <p:nvPr/>
          </p:nvSpPr>
          <p:spPr bwMode="auto">
            <a:xfrm>
              <a:off x="3639" y="1048"/>
              <a:ext cx="487" cy="424"/>
            </a:xfrm>
            <a:prstGeom prst="ellipse">
              <a:avLst/>
            </a:prstGeom>
            <a:solidFill>
              <a:schemeClr val="bg1"/>
            </a:solidFill>
            <a:ln w="38100">
              <a:solidFill>
                <a:schemeClr val="tx2"/>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sz="2000"/>
            </a:p>
          </p:txBody>
        </p:sp>
        <p:sp>
          <p:nvSpPr>
            <p:cNvPr id="1040" name="Line 12"/>
            <p:cNvSpPr>
              <a:spLocks noChangeShapeType="1"/>
            </p:cNvSpPr>
            <p:nvPr/>
          </p:nvSpPr>
          <p:spPr bwMode="auto">
            <a:xfrm>
              <a:off x="3968" y="1184"/>
              <a:ext cx="0" cy="14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800"/>
            </a:p>
          </p:txBody>
        </p:sp>
        <p:sp>
          <p:nvSpPr>
            <p:cNvPr id="1041" name="Line 17"/>
            <p:cNvSpPr>
              <a:spLocks noChangeShapeType="1"/>
            </p:cNvSpPr>
            <p:nvPr/>
          </p:nvSpPr>
          <p:spPr bwMode="auto">
            <a:xfrm>
              <a:off x="4240" y="1128"/>
              <a:ext cx="28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3800"/>
            </a:p>
          </p:txBody>
        </p:sp>
        <p:sp>
          <p:nvSpPr>
            <p:cNvPr id="1042" name="Text Box 20"/>
            <p:cNvSpPr txBox="1">
              <a:spLocks noChangeArrowheads="1"/>
            </p:cNvSpPr>
            <p:nvPr/>
          </p:nvSpPr>
          <p:spPr bwMode="auto">
            <a:xfrm>
              <a:off x="2571" y="959"/>
              <a:ext cx="73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b="1" dirty="0">
                  <a:solidFill>
                    <a:schemeClr val="tx1"/>
                  </a:solidFill>
                </a:rPr>
                <a:t>a </a:t>
              </a:r>
              <a:r>
                <a:rPr lang="zh-CN" altLang="en-US" b="1">
                  <a:solidFill>
                    <a:schemeClr val="tx1"/>
                  </a:solidFill>
                </a:rPr>
                <a:t>传播衰减</a:t>
              </a:r>
            </a:p>
          </p:txBody>
        </p:sp>
        <p:sp>
          <p:nvSpPr>
            <p:cNvPr id="1043" name="Text Box 25"/>
            <p:cNvSpPr txBox="1">
              <a:spLocks noChangeArrowheads="1"/>
            </p:cNvSpPr>
            <p:nvPr/>
          </p:nvSpPr>
          <p:spPr bwMode="auto">
            <a:xfrm>
              <a:off x="2538" y="1359"/>
              <a:ext cx="72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l-GR" altLang="zh-CN" b="1">
                  <a:solidFill>
                    <a:schemeClr val="tx1"/>
                  </a:solidFill>
                  <a:cs typeface="Times New Roman" panose="02020603050405020304" pitchFamily="18" charset="0"/>
                </a:rPr>
                <a:t>τ</a:t>
              </a:r>
              <a:r>
                <a:rPr lang="en-US" altLang="zh-CN" b="1" dirty="0">
                  <a:solidFill>
                    <a:schemeClr val="tx1"/>
                  </a:solidFill>
                  <a:cs typeface="Times New Roman" panose="02020603050405020304" pitchFamily="18" charset="0"/>
                </a:rPr>
                <a:t> </a:t>
              </a:r>
              <a:r>
                <a:rPr lang="zh-CN" altLang="en-US" b="1">
                  <a:solidFill>
                    <a:schemeClr val="tx1"/>
                  </a:solidFill>
                  <a:cs typeface="Times New Roman" panose="02020603050405020304" pitchFamily="18" charset="0"/>
                </a:rPr>
                <a:t>传播时延</a:t>
              </a:r>
            </a:p>
          </p:txBody>
        </p:sp>
        <p:sp>
          <p:nvSpPr>
            <p:cNvPr id="1044" name="Rectangle 29"/>
            <p:cNvSpPr>
              <a:spLocks noChangeArrowheads="1"/>
            </p:cNvSpPr>
            <p:nvPr/>
          </p:nvSpPr>
          <p:spPr bwMode="auto">
            <a:xfrm>
              <a:off x="3448" y="800"/>
              <a:ext cx="488" cy="8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sz="2000"/>
            </a:p>
          </p:txBody>
        </p:sp>
        <p:sp>
          <p:nvSpPr>
            <p:cNvPr id="1045" name="Line 30"/>
            <p:cNvSpPr>
              <a:spLocks noChangeShapeType="1"/>
            </p:cNvSpPr>
            <p:nvPr/>
          </p:nvSpPr>
          <p:spPr bwMode="auto">
            <a:xfrm>
              <a:off x="2016" y="1552"/>
              <a:ext cx="27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3800"/>
            </a:p>
          </p:txBody>
        </p:sp>
        <p:sp>
          <p:nvSpPr>
            <p:cNvPr id="1046" name="Text Box 31"/>
            <p:cNvSpPr txBox="1">
              <a:spLocks noChangeArrowheads="1"/>
            </p:cNvSpPr>
            <p:nvPr/>
          </p:nvSpPr>
          <p:spPr bwMode="auto">
            <a:xfrm>
              <a:off x="1843" y="1667"/>
              <a:ext cx="6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000" b="1" dirty="0">
                  <a:solidFill>
                    <a:schemeClr val="tx1"/>
                  </a:solidFill>
                </a:rPr>
                <a:t>G</a:t>
              </a:r>
              <a:r>
                <a:rPr lang="en-US" altLang="zh-CN" sz="2000" b="1" baseline="-25000" dirty="0">
                  <a:solidFill>
                    <a:schemeClr val="tx1"/>
                  </a:solidFill>
                </a:rPr>
                <a:t>T</a:t>
              </a:r>
              <a:r>
                <a:rPr lang="en-US" altLang="zh-CN" sz="2000" b="1" dirty="0">
                  <a:solidFill>
                    <a:schemeClr val="tx1"/>
                  </a:solidFill>
                </a:rPr>
                <a:t>(</a:t>
              </a:r>
              <a:r>
                <a:rPr lang="el-GR" altLang="zh-CN" sz="2000" b="1">
                  <a:solidFill>
                    <a:schemeClr val="tx1"/>
                  </a:solidFill>
                  <a:ea typeface="仿宋_GB2312" pitchFamily="49" charset="-122"/>
                  <a:sym typeface="Symbol" panose="05050102010706020507" pitchFamily="18" charset="2"/>
                </a:rPr>
                <a:t>φ</a:t>
              </a:r>
              <a:r>
                <a:rPr lang="en-US" altLang="zh-CN" sz="2000" b="1" dirty="0">
                  <a:solidFill>
                    <a:schemeClr val="tx1"/>
                  </a:solidFill>
                  <a:cs typeface="Times New Roman" panose="02020603050405020304" pitchFamily="18" charset="0"/>
                </a:rPr>
                <a:t>,</a:t>
              </a:r>
              <a:r>
                <a:rPr lang="el-GR" altLang="zh-CN" sz="2000" b="1">
                  <a:solidFill>
                    <a:schemeClr val="tx1"/>
                  </a:solidFill>
                  <a:cs typeface="Times New Roman" panose="02020603050405020304" pitchFamily="18" charset="0"/>
                </a:rPr>
                <a:t>θ</a:t>
              </a:r>
              <a:r>
                <a:rPr lang="en-US" altLang="zh-CN" sz="2000" b="1" dirty="0">
                  <a:solidFill>
                    <a:schemeClr val="tx1"/>
                  </a:solidFill>
                </a:rPr>
                <a:t>)</a:t>
              </a:r>
            </a:p>
          </p:txBody>
        </p:sp>
        <p:sp>
          <p:nvSpPr>
            <p:cNvPr id="1047" name="Line 32"/>
            <p:cNvSpPr>
              <a:spLocks noChangeShapeType="1"/>
            </p:cNvSpPr>
            <p:nvPr/>
          </p:nvSpPr>
          <p:spPr bwMode="auto">
            <a:xfrm>
              <a:off x="3512" y="1520"/>
              <a:ext cx="27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3800"/>
            </a:p>
          </p:txBody>
        </p:sp>
        <p:sp>
          <p:nvSpPr>
            <p:cNvPr id="1048" name="Text Box 33"/>
            <p:cNvSpPr txBox="1">
              <a:spLocks noChangeArrowheads="1"/>
            </p:cNvSpPr>
            <p:nvPr/>
          </p:nvSpPr>
          <p:spPr bwMode="auto">
            <a:xfrm>
              <a:off x="3409" y="1643"/>
              <a:ext cx="6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000" b="1" dirty="0">
                  <a:solidFill>
                    <a:schemeClr val="tx1"/>
                  </a:solidFill>
                </a:rPr>
                <a:t>G</a:t>
              </a:r>
              <a:r>
                <a:rPr lang="en-US" altLang="zh-CN" sz="2000" b="1" baseline="-25000" dirty="0">
                  <a:solidFill>
                    <a:schemeClr val="tx1"/>
                  </a:solidFill>
                </a:rPr>
                <a:t>R</a:t>
              </a:r>
              <a:r>
                <a:rPr lang="en-US" altLang="zh-CN" sz="2000" b="1" dirty="0">
                  <a:solidFill>
                    <a:schemeClr val="tx1"/>
                  </a:solidFill>
                </a:rPr>
                <a:t>(</a:t>
              </a:r>
              <a:r>
                <a:rPr lang="el-GR" altLang="zh-CN" sz="2000" b="1">
                  <a:solidFill>
                    <a:schemeClr val="tx1"/>
                  </a:solidFill>
                  <a:ea typeface="仿宋_GB2312" pitchFamily="49" charset="-122"/>
                  <a:sym typeface="Symbol" panose="05050102010706020507" pitchFamily="18" charset="2"/>
                </a:rPr>
                <a:t>φ</a:t>
              </a:r>
              <a:r>
                <a:rPr lang="en-US" altLang="zh-CN" sz="2000" b="1" dirty="0">
                  <a:solidFill>
                    <a:schemeClr val="tx1"/>
                  </a:solidFill>
                  <a:cs typeface="Times New Roman" panose="02020603050405020304" pitchFamily="18" charset="0"/>
                </a:rPr>
                <a:t>,</a:t>
              </a:r>
              <a:r>
                <a:rPr lang="el-GR" altLang="zh-CN" sz="2000" b="1">
                  <a:solidFill>
                    <a:schemeClr val="tx1"/>
                  </a:solidFill>
                  <a:cs typeface="Times New Roman" panose="02020603050405020304" pitchFamily="18" charset="0"/>
                </a:rPr>
                <a:t>θ</a:t>
              </a:r>
              <a:r>
                <a:rPr lang="en-US" altLang="zh-CN" sz="2000" b="1" dirty="0">
                  <a:solidFill>
                    <a:schemeClr val="tx1"/>
                  </a:solidFill>
                </a:rPr>
                <a:t>)</a:t>
              </a:r>
            </a:p>
          </p:txBody>
        </p:sp>
        <p:sp>
          <p:nvSpPr>
            <p:cNvPr id="1049" name="Text Box 34"/>
            <p:cNvSpPr txBox="1">
              <a:spLocks noChangeArrowheads="1"/>
            </p:cNvSpPr>
            <p:nvPr/>
          </p:nvSpPr>
          <p:spPr bwMode="auto">
            <a:xfrm>
              <a:off x="4260" y="823"/>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en-US" altLang="zh-CN" sz="2000" b="1" dirty="0">
                  <a:solidFill>
                    <a:schemeClr val="tx1"/>
                  </a:solidFill>
                </a:rPr>
                <a:t>r(t)</a:t>
              </a:r>
            </a:p>
          </p:txBody>
        </p:sp>
        <p:sp>
          <p:nvSpPr>
            <p:cNvPr id="1050" name="Text Box 35"/>
            <p:cNvSpPr txBox="1">
              <a:spLocks noChangeArrowheads="1"/>
            </p:cNvSpPr>
            <p:nvPr/>
          </p:nvSpPr>
          <p:spPr bwMode="auto">
            <a:xfrm>
              <a:off x="2654" y="1673"/>
              <a:ext cx="63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r>
                <a:rPr lang="zh-CN" altLang="en-US" b="1">
                  <a:solidFill>
                    <a:schemeClr val="tx1"/>
                  </a:solidFill>
                </a:rPr>
                <a:t>传播方向</a:t>
              </a:r>
            </a:p>
          </p:txBody>
        </p:sp>
      </p:grpSp>
      <p:graphicFrame>
        <p:nvGraphicFramePr>
          <p:cNvPr id="1026" name="Object 37"/>
          <p:cNvGraphicFramePr>
            <a:graphicFrameLocks noGrp="1" noChangeAspect="1"/>
          </p:cNvGraphicFramePr>
          <p:nvPr>
            <p:ph sz="half" idx="2"/>
            <p:extLst>
              <p:ext uri="{D42A27DB-BD31-4B8C-83A1-F6EECF244321}">
                <p14:modId xmlns:p14="http://schemas.microsoft.com/office/powerpoint/2010/main" val="2705353212"/>
              </p:ext>
            </p:extLst>
          </p:nvPr>
        </p:nvGraphicFramePr>
        <p:xfrm>
          <a:off x="2271677" y="3725604"/>
          <a:ext cx="4445000" cy="444500"/>
        </p:xfrm>
        <a:graphic>
          <a:graphicData uri="http://schemas.openxmlformats.org/presentationml/2006/ole">
            <mc:AlternateContent xmlns:mc="http://schemas.openxmlformats.org/markup-compatibility/2006">
              <mc:Choice xmlns:v="urn:schemas-microsoft-com:vml" Requires="v">
                <p:oleObj spid="_x0000_s2296" name="公式" r:id="rId3" imgW="2159000" imgH="215900" progId="Equation.3">
                  <p:embed/>
                </p:oleObj>
              </mc:Choice>
              <mc:Fallback>
                <p:oleObj name="公式" r:id="rId3" imgW="2159000" imgH="215900" progId="Equation.3">
                  <p:embed/>
                  <p:pic>
                    <p:nvPicPr>
                      <p:cNvPr id="0" name="Picture 4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677" y="3725604"/>
                        <a:ext cx="4445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67834837"/>
      </p:ext>
    </p:extLst>
  </p:cSld>
  <p:clrMapOvr>
    <a:masterClrMapping/>
  </p:clrMapOvr>
  <p:transition>
    <p:cove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body" idx="1"/>
          </p:nvPr>
        </p:nvSpPr>
        <p:spPr>
          <a:xfrm>
            <a:off x="631894" y="1502947"/>
            <a:ext cx="8115300" cy="4114800"/>
          </a:xfrm>
        </p:spPr>
        <p:txBody>
          <a:bodyPr/>
          <a:lstStyle/>
          <a:p>
            <a:pPr eaLnBrk="1" hangingPunct="1">
              <a:lnSpc>
                <a:spcPct val="80000"/>
              </a:lnSpc>
              <a:buClr>
                <a:schemeClr val="tx1"/>
              </a:buClr>
              <a:buFont typeface="Wingdings" panose="05000000000000000000" pitchFamily="2" charset="2"/>
              <a:buNone/>
            </a:pPr>
            <a:r>
              <a:rPr lang="zh-CN" altLang="en-US" sz="2400" b="1" dirty="0">
                <a:latin typeface="大黑体" charset="-122"/>
                <a:ea typeface="大黑体" charset="-122"/>
              </a:rPr>
              <a:t>计算公式：</a:t>
            </a:r>
          </a:p>
          <a:p>
            <a:pPr eaLnBrk="1" hangingPunct="1">
              <a:lnSpc>
                <a:spcPct val="80000"/>
              </a:lnSpc>
              <a:buClr>
                <a:schemeClr val="tx1"/>
              </a:buClr>
              <a:buFont typeface="Wingdings" panose="05000000000000000000" pitchFamily="2" charset="2"/>
              <a:buNone/>
            </a:pPr>
            <a:endParaRPr lang="zh-CN" altLang="en-US" sz="2400" b="1" dirty="0">
              <a:latin typeface="大黑体" charset="-122"/>
              <a:ea typeface="大黑体" charset="-122"/>
            </a:endParaRPr>
          </a:p>
          <a:p>
            <a:pPr eaLnBrk="1" hangingPunct="1">
              <a:lnSpc>
                <a:spcPct val="80000"/>
              </a:lnSpc>
              <a:buClr>
                <a:schemeClr val="tx1"/>
              </a:buClr>
              <a:buFont typeface="Wingdings" panose="05000000000000000000" pitchFamily="2" charset="2"/>
              <a:buNone/>
            </a:pPr>
            <a:endParaRPr lang="zh-CN" altLang="en-US" sz="2400" b="1" dirty="0">
              <a:latin typeface="大黑体" charset="-122"/>
              <a:ea typeface="大黑体" charset="-122"/>
            </a:endParaRPr>
          </a:p>
          <a:p>
            <a:pPr eaLnBrk="1" hangingPunct="1">
              <a:lnSpc>
                <a:spcPct val="80000"/>
              </a:lnSpc>
              <a:buClr>
                <a:schemeClr val="tx1"/>
              </a:buClr>
              <a:buFont typeface="Wingdings" panose="05000000000000000000" pitchFamily="2" charset="2"/>
              <a:buNone/>
            </a:pPr>
            <a:r>
              <a:rPr lang="zh-CN" altLang="en-US" sz="2400" b="1" dirty="0">
                <a:latin typeface="大黑体" charset="-122"/>
                <a:ea typeface="大黑体" charset="-122"/>
              </a:rPr>
              <a:t>其中：</a:t>
            </a:r>
          </a:p>
          <a:p>
            <a:pPr eaLnBrk="1" hangingPunct="1">
              <a:lnSpc>
                <a:spcPct val="150000"/>
              </a:lnSpc>
              <a:spcBef>
                <a:spcPts val="800"/>
              </a:spcBef>
              <a:buClr>
                <a:schemeClr val="tx1"/>
              </a:buClr>
              <a:buFont typeface="Wingdings" panose="05000000000000000000" pitchFamily="2" charset="2"/>
              <a:buChar char="l"/>
            </a:pPr>
            <a:r>
              <a:rPr lang="en-US" altLang="zh-CN" sz="2400" b="1" dirty="0">
                <a:latin typeface="大黑体" charset="-122"/>
                <a:ea typeface="大黑体" charset="-122"/>
              </a:rPr>
              <a:t>d</a:t>
            </a:r>
            <a:r>
              <a:rPr lang="en-US" altLang="zh-CN" sz="2400" b="1" baseline="-25000" dirty="0">
                <a:latin typeface="大黑体" charset="-122"/>
                <a:ea typeface="大黑体" charset="-122"/>
              </a:rPr>
              <a:t>0</a:t>
            </a:r>
            <a:r>
              <a:rPr lang="zh-CN" altLang="en-US" sz="2400" b="1" dirty="0">
                <a:latin typeface="大黑体" charset="-122"/>
                <a:ea typeface="大黑体" charset="-122"/>
              </a:rPr>
              <a:t>是</a:t>
            </a:r>
            <a:r>
              <a:rPr lang="zh-CN" altLang="en-US" sz="2400" b="1" dirty="0">
                <a:solidFill>
                  <a:srgbClr val="C00000"/>
                </a:solidFill>
                <a:latin typeface="大黑体" charset="-122"/>
                <a:ea typeface="大黑体" charset="-122"/>
              </a:rPr>
              <a:t>近区参考距离</a:t>
            </a:r>
            <a:r>
              <a:rPr lang="zh-CN" altLang="en-US" sz="2400" b="1" dirty="0">
                <a:latin typeface="大黑体" charset="-122"/>
                <a:ea typeface="大黑体" charset="-122"/>
              </a:rPr>
              <a:t>，典型值为</a:t>
            </a:r>
            <a:r>
              <a:rPr lang="en-US" altLang="zh-CN" sz="2400" b="1" dirty="0">
                <a:latin typeface="大黑体" charset="-122"/>
                <a:ea typeface="大黑体" charset="-122"/>
              </a:rPr>
              <a:t>1km</a:t>
            </a:r>
            <a:r>
              <a:rPr lang="zh-CN" altLang="en-US" sz="2400" b="1" dirty="0">
                <a:latin typeface="大黑体" charset="-122"/>
                <a:ea typeface="大黑体" charset="-122"/>
              </a:rPr>
              <a:t>（宏小区）、</a:t>
            </a:r>
            <a:r>
              <a:rPr lang="en-US" altLang="zh-CN" sz="2400" b="1" dirty="0">
                <a:latin typeface="大黑体" charset="-122"/>
                <a:ea typeface="大黑体" charset="-122"/>
              </a:rPr>
              <a:t>100m</a:t>
            </a:r>
            <a:r>
              <a:rPr lang="zh-CN" altLang="en-US" sz="2400" b="1" dirty="0">
                <a:latin typeface="大黑体" charset="-122"/>
                <a:ea typeface="大黑体" charset="-122"/>
              </a:rPr>
              <a:t>（室外微小区）、</a:t>
            </a:r>
            <a:r>
              <a:rPr lang="en-US" altLang="zh-CN" sz="2400" b="1" dirty="0">
                <a:latin typeface="大黑体" charset="-122"/>
                <a:ea typeface="大黑体" charset="-122"/>
              </a:rPr>
              <a:t>1m</a:t>
            </a:r>
            <a:r>
              <a:rPr lang="zh-CN" altLang="en-US" sz="2400" b="1" dirty="0">
                <a:latin typeface="大黑体" charset="-122"/>
                <a:ea typeface="大黑体" charset="-122"/>
              </a:rPr>
              <a:t>（室内微微小区）；</a:t>
            </a:r>
            <a:r>
              <a:rPr lang="en-US" altLang="zh-CN" sz="2400" b="1" dirty="0" err="1">
                <a:latin typeface="大黑体" charset="-122"/>
                <a:ea typeface="大黑体" charset="-122"/>
              </a:rPr>
              <a:t>L</a:t>
            </a:r>
            <a:r>
              <a:rPr lang="en-US" altLang="zh-CN" sz="2400" b="1" baseline="-25000" dirty="0" err="1">
                <a:latin typeface="大黑体" charset="-122"/>
                <a:ea typeface="大黑体" charset="-122"/>
              </a:rPr>
              <a:t>p</a:t>
            </a:r>
            <a:r>
              <a:rPr lang="en-US" altLang="zh-CN" sz="2400" b="1" dirty="0">
                <a:latin typeface="大黑体" charset="-122"/>
                <a:ea typeface="大黑体" charset="-122"/>
              </a:rPr>
              <a:t>(d</a:t>
            </a:r>
            <a:r>
              <a:rPr lang="en-US" altLang="zh-CN" sz="2400" b="1" baseline="-25000" dirty="0">
                <a:latin typeface="大黑体" charset="-122"/>
                <a:ea typeface="大黑体" charset="-122"/>
              </a:rPr>
              <a:t>0</a:t>
            </a:r>
            <a:r>
              <a:rPr lang="en-US" altLang="zh-CN" sz="2400" b="1" dirty="0">
                <a:latin typeface="大黑体" charset="-122"/>
                <a:ea typeface="大黑体" charset="-122"/>
              </a:rPr>
              <a:t>)</a:t>
            </a:r>
            <a:r>
              <a:rPr lang="zh-CN" altLang="en-US" sz="2400" b="1" dirty="0">
                <a:latin typeface="大黑体" charset="-122"/>
                <a:ea typeface="大黑体" charset="-122"/>
              </a:rPr>
              <a:t>的值取决于工作频率、天线高度和增益以及传播环境。</a:t>
            </a:r>
          </a:p>
          <a:p>
            <a:pPr eaLnBrk="1" hangingPunct="1">
              <a:lnSpc>
                <a:spcPct val="150000"/>
              </a:lnSpc>
              <a:buClr>
                <a:schemeClr val="tx1"/>
              </a:buClr>
              <a:buFont typeface="Wingdings" panose="05000000000000000000" pitchFamily="2" charset="2"/>
              <a:buChar char="l"/>
            </a:pPr>
            <a:r>
              <a:rPr lang="en-US" altLang="zh-CN" sz="2400" b="1" dirty="0">
                <a:latin typeface="大黑体" charset="-122"/>
                <a:ea typeface="大黑体" charset="-122"/>
              </a:rPr>
              <a:t>k</a:t>
            </a:r>
            <a:r>
              <a:rPr lang="zh-CN" altLang="en-US" sz="2400" b="1" dirty="0">
                <a:latin typeface="大黑体" charset="-122"/>
                <a:ea typeface="大黑体" charset="-122"/>
              </a:rPr>
              <a:t>为路径损耗指数，典型值如后表一所示。</a:t>
            </a:r>
          </a:p>
          <a:p>
            <a:pPr eaLnBrk="1" hangingPunct="1">
              <a:lnSpc>
                <a:spcPct val="150000"/>
              </a:lnSpc>
              <a:buClr>
                <a:schemeClr val="tx1"/>
              </a:buClr>
              <a:buFont typeface="Wingdings" panose="05000000000000000000" pitchFamily="2" charset="2"/>
              <a:buChar char="l"/>
            </a:pPr>
            <a:r>
              <a:rPr lang="zh-CN" altLang="en-US" sz="2400" b="1" dirty="0">
                <a:latin typeface="大黑体" charset="-122"/>
                <a:ea typeface="大黑体" charset="-122"/>
                <a:sym typeface="Symbol" panose="05050102010706020507" pitchFamily="18" charset="2"/>
              </a:rPr>
              <a:t></a:t>
            </a:r>
            <a:r>
              <a:rPr lang="zh-CN" altLang="en-US" sz="2400" b="1" baseline="-25000" dirty="0">
                <a:latin typeface="大黑体" charset="-122"/>
                <a:ea typeface="大黑体" charset="-122"/>
                <a:sym typeface="Symbol" panose="05050102010706020507" pitchFamily="18" charset="2"/>
              </a:rPr>
              <a:t>（</a:t>
            </a:r>
            <a:r>
              <a:rPr lang="en-US" altLang="zh-CN" sz="2400" b="1" baseline="-25000" dirty="0">
                <a:latin typeface="大黑体" charset="-122"/>
                <a:ea typeface="大黑体" charset="-122"/>
                <a:sym typeface="Symbol" panose="05050102010706020507" pitchFamily="18" charset="2"/>
              </a:rPr>
              <a:t>dB)</a:t>
            </a:r>
            <a:r>
              <a:rPr lang="zh-CN" altLang="en-US" sz="2400" b="1" dirty="0">
                <a:latin typeface="大黑体" charset="-122"/>
                <a:ea typeface="大黑体" charset="-122"/>
                <a:sym typeface="Symbol" panose="05050102010706020507" pitchFamily="18" charset="2"/>
              </a:rPr>
              <a:t>为服从对数正态分布的阴影损耗，典型值如后表二所示。</a:t>
            </a:r>
            <a:endParaRPr lang="zh-CN" altLang="en-US" sz="2400" b="1" dirty="0">
              <a:latin typeface="大黑体" charset="-122"/>
              <a:ea typeface="大黑体" charset="-122"/>
            </a:endParaRPr>
          </a:p>
        </p:txBody>
      </p:sp>
      <p:sp>
        <p:nvSpPr>
          <p:cNvPr id="7173" name="Rectangle 4"/>
          <p:cNvSpPr>
            <a:spLocks noGrp="1" noChangeArrowheads="1"/>
          </p:cNvSpPr>
          <p:nvPr>
            <p:ph type="title"/>
          </p:nvPr>
        </p:nvSpPr>
        <p:spPr>
          <a:xfrm>
            <a:off x="631894" y="517189"/>
            <a:ext cx="7772400" cy="552450"/>
          </a:xfrm>
          <a:noFill/>
        </p:spPr>
        <p:txBody>
          <a:bodyPr anchor="b"/>
          <a:lstStyle/>
          <a:p>
            <a:pPr eaLnBrk="1" hangingPunct="1"/>
            <a:r>
              <a:rPr lang="zh-CN" altLang="en-US" sz="4800" b="1" dirty="0">
                <a:solidFill>
                  <a:srgbClr val="002060"/>
                </a:solidFill>
                <a:latin typeface="大黑体" charset="-122"/>
                <a:ea typeface="大黑体" charset="-122"/>
              </a:rPr>
              <a:t>大尺度传播损耗的计算（续）</a:t>
            </a:r>
          </a:p>
        </p:txBody>
      </p:sp>
      <p:graphicFrame>
        <p:nvGraphicFramePr>
          <p:cNvPr id="7170" name="Object 5"/>
          <p:cNvGraphicFramePr>
            <a:graphicFrameLocks noChangeAspect="1"/>
          </p:cNvGraphicFramePr>
          <p:nvPr>
            <p:extLst>
              <p:ext uri="{D42A27DB-BD31-4B8C-83A1-F6EECF244321}">
                <p14:modId xmlns:p14="http://schemas.microsoft.com/office/powerpoint/2010/main" val="2173736576"/>
              </p:ext>
            </p:extLst>
          </p:nvPr>
        </p:nvGraphicFramePr>
        <p:xfrm>
          <a:off x="1924050" y="2049701"/>
          <a:ext cx="4629150" cy="788988"/>
        </p:xfrm>
        <a:graphic>
          <a:graphicData uri="http://schemas.openxmlformats.org/presentationml/2006/ole">
            <mc:AlternateContent xmlns:mc="http://schemas.openxmlformats.org/markup-compatibility/2006">
              <mc:Choice xmlns:v="urn:schemas-microsoft-com:vml" Requires="v">
                <p:oleObj spid="_x0000_s23800" name="公式" r:id="rId3" imgW="2832100" imgH="482600" progId="Equation.3">
                  <p:embed/>
                </p:oleObj>
              </mc:Choice>
              <mc:Fallback>
                <p:oleObj name="公式" r:id="rId3" imgW="2832100" imgH="4826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050" y="2049701"/>
                        <a:ext cx="4629150"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79</a:t>
            </a:fld>
            <a:endParaRPr lang="en-GB" altLang="zh-CN"/>
          </a:p>
        </p:txBody>
      </p:sp>
    </p:spTree>
    <p:extLst>
      <p:ext uri="{BB962C8B-B14F-4D97-AF65-F5344CB8AC3E}">
        <p14:creationId xmlns:p14="http://schemas.microsoft.com/office/powerpoint/2010/main" val="789028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781050" y="266700"/>
            <a:ext cx="7772400" cy="609600"/>
          </a:xfrm>
        </p:spPr>
        <p:txBody>
          <a:bodyPr/>
          <a:lstStyle/>
          <a:p>
            <a:pPr eaLnBrk="1" hangingPunct="1"/>
            <a:r>
              <a:rPr lang="zh-CN" altLang="en-US" b="1" dirty="0">
                <a:solidFill>
                  <a:srgbClr val="002060"/>
                </a:solidFill>
                <a:latin typeface="大黑体" charset="-122"/>
                <a:ea typeface="大黑体" charset="-122"/>
              </a:rPr>
              <a:t>表一：路径损耗指数的典型值</a:t>
            </a:r>
          </a:p>
        </p:txBody>
      </p:sp>
      <p:sp>
        <p:nvSpPr>
          <p:cNvPr id="45059" name="Rectangle 4"/>
          <p:cNvSpPr>
            <a:spLocks noChangeArrowheads="1"/>
          </p:cNvSpPr>
          <p:nvPr/>
        </p:nvSpPr>
        <p:spPr bwMode="auto">
          <a:xfrm>
            <a:off x="590550" y="1514475"/>
            <a:ext cx="815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2400" b="1" dirty="0">
                <a:latin typeface="大黑体" charset="-122"/>
                <a:ea typeface="大黑体" charset="-122"/>
              </a:rPr>
              <a:t>根据理论和测试结果，无论室内还是室外信道，平均接收信号功率随距离的对数衰减，其路径损耗指数如下表所示：</a:t>
            </a:r>
          </a:p>
        </p:txBody>
      </p:sp>
      <p:grpSp>
        <p:nvGrpSpPr>
          <p:cNvPr id="2" name="组合 1"/>
          <p:cNvGrpSpPr/>
          <p:nvPr/>
        </p:nvGrpSpPr>
        <p:grpSpPr>
          <a:xfrm>
            <a:off x="781050" y="2239169"/>
            <a:ext cx="7696200" cy="3903662"/>
            <a:chOff x="781050" y="2755360"/>
            <a:chExt cx="7696200" cy="3903662"/>
          </a:xfrm>
        </p:grpSpPr>
        <p:pic>
          <p:nvPicPr>
            <p:cNvPr id="45060" name="Picture 6" descr="Untitled-1 copy"/>
            <p:cNvPicPr>
              <a:picLocks noChangeAspect="1" noChangeArrowheads="1"/>
            </p:cNvPicPr>
            <p:nvPr/>
          </p:nvPicPr>
          <p:blipFill>
            <a:blip r:embed="rId2" cstate="print">
              <a:lum contrast="18000"/>
              <a:extLst>
                <a:ext uri="{28A0092B-C50C-407E-A947-70E740481C1C}">
                  <a14:useLocalDpi xmlns:a14="http://schemas.microsoft.com/office/drawing/2010/main" val="0"/>
                </a:ext>
              </a:extLst>
            </a:blip>
            <a:srcRect/>
            <a:stretch>
              <a:fillRect/>
            </a:stretch>
          </p:blipFill>
          <p:spPr bwMode="auto">
            <a:xfrm>
              <a:off x="781050" y="2755360"/>
              <a:ext cx="7696200" cy="390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7"/>
            <p:cNvSpPr>
              <a:spLocks noChangeArrowheads="1"/>
            </p:cNvSpPr>
            <p:nvPr/>
          </p:nvSpPr>
          <p:spPr bwMode="auto">
            <a:xfrm>
              <a:off x="2491903" y="2755360"/>
              <a:ext cx="3924300" cy="36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45062" name="Rectangle 8"/>
          <p:cNvSpPr>
            <a:spLocks noChangeArrowheads="1"/>
          </p:cNvSpPr>
          <p:nvPr/>
        </p:nvSpPr>
        <p:spPr bwMode="auto">
          <a:xfrm>
            <a:off x="6800850" y="2647950"/>
            <a:ext cx="342900" cy="285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 name="灯片编号占位符 2"/>
          <p:cNvSpPr>
            <a:spLocks noGrp="1"/>
          </p:cNvSpPr>
          <p:nvPr>
            <p:ph type="sldNum" sz="quarter" idx="12"/>
          </p:nvPr>
        </p:nvSpPr>
        <p:spPr/>
        <p:txBody>
          <a:bodyPr/>
          <a:lstStyle/>
          <a:p>
            <a:fld id="{A52A425A-566B-4A8B-9020-754C9765E48E}" type="slidenum">
              <a:rPr lang="en-US" altLang="zh-CN" smtClean="0"/>
              <a:pPr/>
              <a:t>80</a:t>
            </a:fld>
            <a:endParaRPr lang="en-US" altLang="zh-CN"/>
          </a:p>
        </p:txBody>
      </p:sp>
    </p:spTree>
    <p:extLst>
      <p:ext uri="{BB962C8B-B14F-4D97-AF65-F5344CB8AC3E}">
        <p14:creationId xmlns:p14="http://schemas.microsoft.com/office/powerpoint/2010/main" val="3089797478"/>
      </p:ext>
    </p:extLst>
  </p:cSld>
  <p:clrMapOvr>
    <a:masterClrMapping/>
  </p:clrMapOvr>
  <p:transition>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598184" y="701009"/>
            <a:ext cx="7772400" cy="609600"/>
          </a:xfrm>
        </p:spPr>
        <p:txBody>
          <a:bodyPr/>
          <a:lstStyle/>
          <a:p>
            <a:pPr eaLnBrk="1" hangingPunct="1"/>
            <a:r>
              <a:rPr lang="zh-CN" altLang="en-US" b="1" dirty="0">
                <a:solidFill>
                  <a:srgbClr val="002060"/>
                </a:solidFill>
                <a:latin typeface="大黑体" charset="-122"/>
                <a:ea typeface="大黑体" charset="-122"/>
                <a:sym typeface="Symbol" panose="05050102010706020507" pitchFamily="18" charset="2"/>
              </a:rPr>
              <a:t>表二：阴影损耗指数的典型值</a:t>
            </a:r>
          </a:p>
        </p:txBody>
      </p:sp>
      <p:sp>
        <p:nvSpPr>
          <p:cNvPr id="8196" name="Rectangle 3"/>
          <p:cNvSpPr>
            <a:spLocks noChangeArrowheads="1"/>
          </p:cNvSpPr>
          <p:nvPr/>
        </p:nvSpPr>
        <p:spPr bwMode="auto">
          <a:xfrm>
            <a:off x="590550" y="1400057"/>
            <a:ext cx="81534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2400" b="1" dirty="0">
                <a:latin typeface="大黑体" charset="-122"/>
                <a:ea typeface="大黑体" charset="-122"/>
              </a:rPr>
              <a:t>前已经介绍，</a:t>
            </a:r>
            <a:r>
              <a:rPr lang="zh-CN" altLang="en-US" sz="2400" b="1" dirty="0">
                <a:solidFill>
                  <a:srgbClr val="000066"/>
                </a:solidFill>
                <a:latin typeface="大黑体" charset="-122"/>
                <a:ea typeface="大黑体" charset="-122"/>
                <a:sym typeface="Symbol" panose="05050102010706020507" pitchFamily="18" charset="2"/>
              </a:rPr>
              <a:t>一阶统计特性由标准方差   决定。根据实际测量，北京地区的典型值为：</a:t>
            </a:r>
          </a:p>
        </p:txBody>
      </p:sp>
      <p:sp>
        <p:nvSpPr>
          <p:cNvPr id="8197" name="Rectangle 6"/>
          <p:cNvSpPr>
            <a:spLocks noChangeArrowheads="1"/>
          </p:cNvSpPr>
          <p:nvPr/>
        </p:nvSpPr>
        <p:spPr bwMode="auto">
          <a:xfrm>
            <a:off x="6800850" y="2647950"/>
            <a:ext cx="342900" cy="285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8194" name="Object 9"/>
          <p:cNvGraphicFramePr>
            <a:graphicFrameLocks noChangeAspect="1"/>
          </p:cNvGraphicFramePr>
          <p:nvPr>
            <p:extLst>
              <p:ext uri="{D42A27DB-BD31-4B8C-83A1-F6EECF244321}">
                <p14:modId xmlns:p14="http://schemas.microsoft.com/office/powerpoint/2010/main" val="1356386936"/>
              </p:ext>
            </p:extLst>
          </p:nvPr>
        </p:nvGraphicFramePr>
        <p:xfrm>
          <a:off x="5942789" y="1482058"/>
          <a:ext cx="400050" cy="479425"/>
        </p:xfrm>
        <a:graphic>
          <a:graphicData uri="http://schemas.openxmlformats.org/presentationml/2006/ole">
            <mc:AlternateContent xmlns:mc="http://schemas.openxmlformats.org/markup-compatibility/2006">
              <mc:Choice xmlns:v="urn:schemas-microsoft-com:vml" Requires="v">
                <p:oleObj spid="_x0000_s24824" name="Equation" r:id="rId3" imgW="190500" imgH="228600" progId="Equation.3">
                  <p:embed/>
                </p:oleObj>
              </mc:Choice>
              <mc:Fallback>
                <p:oleObj name="Equation" r:id="rId3" imgW="190500" imgH="2286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789" y="1482058"/>
                        <a:ext cx="400050"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198" name="Group 11"/>
          <p:cNvGrpSpPr>
            <a:grpSpLocks/>
          </p:cNvGrpSpPr>
          <p:nvPr/>
        </p:nvGrpSpPr>
        <p:grpSpPr bwMode="auto">
          <a:xfrm>
            <a:off x="1637997" y="2508335"/>
            <a:ext cx="5692775" cy="3359150"/>
            <a:chOff x="-3" y="419"/>
            <a:chExt cx="3586" cy="2116"/>
          </a:xfrm>
        </p:grpSpPr>
        <p:grpSp>
          <p:nvGrpSpPr>
            <p:cNvPr id="8199" name="Group 12"/>
            <p:cNvGrpSpPr>
              <a:grpSpLocks/>
            </p:cNvGrpSpPr>
            <p:nvPr/>
          </p:nvGrpSpPr>
          <p:grpSpPr bwMode="auto">
            <a:xfrm>
              <a:off x="0" y="422"/>
              <a:ext cx="3580" cy="2110"/>
              <a:chOff x="0" y="422"/>
              <a:chExt cx="3580" cy="2110"/>
            </a:xfrm>
          </p:grpSpPr>
          <p:grpSp>
            <p:nvGrpSpPr>
              <p:cNvPr id="8201" name="Group 13"/>
              <p:cNvGrpSpPr>
                <a:grpSpLocks/>
              </p:cNvGrpSpPr>
              <p:nvPr/>
            </p:nvGrpSpPr>
            <p:grpSpPr bwMode="auto">
              <a:xfrm>
                <a:off x="0" y="422"/>
                <a:ext cx="1790" cy="422"/>
                <a:chOff x="0" y="422"/>
                <a:chExt cx="1790" cy="422"/>
              </a:xfrm>
            </p:grpSpPr>
            <p:sp>
              <p:nvSpPr>
                <p:cNvPr id="8229" name="Rectangle 14"/>
                <p:cNvSpPr>
                  <a:spLocks noChangeArrowheads="1"/>
                </p:cNvSpPr>
                <p:nvPr/>
              </p:nvSpPr>
              <p:spPr bwMode="auto">
                <a:xfrm>
                  <a:off x="43" y="422"/>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b="1">
                      <a:latin typeface="大黑体" charset="-122"/>
                      <a:ea typeface="大黑体" charset="-122"/>
                    </a:rPr>
                    <a:t>频率（</a:t>
                  </a:r>
                  <a:r>
                    <a:rPr lang="en-US" altLang="zh-CN" sz="1600" b="1">
                      <a:latin typeface="大黑体" charset="-122"/>
                      <a:ea typeface="大黑体" charset="-122"/>
                    </a:rPr>
                    <a:t>MHz</a:t>
                  </a:r>
                  <a:r>
                    <a:rPr lang="zh-CN" altLang="en-US" sz="1600" b="1">
                      <a:latin typeface="大黑体" charset="-122"/>
                      <a:ea typeface="大黑体" charset="-122"/>
                    </a:rPr>
                    <a:t>）</a:t>
                  </a:r>
                  <a:endParaRPr lang="zh-CN" altLang="en-US" sz="1600">
                    <a:latin typeface="大黑体" charset="-122"/>
                    <a:ea typeface="大黑体" charset="-122"/>
                  </a:endParaRPr>
                </a:p>
                <a:p>
                  <a:endParaRPr lang="en-US" altLang="zh-CN" sz="1600">
                    <a:latin typeface="大黑体" charset="-122"/>
                    <a:ea typeface="大黑体" charset="-122"/>
                  </a:endParaRPr>
                </a:p>
              </p:txBody>
            </p:sp>
            <p:sp>
              <p:nvSpPr>
                <p:cNvPr id="8230" name="Rectangle 15"/>
                <p:cNvSpPr>
                  <a:spLocks noChangeArrowheads="1"/>
                </p:cNvSpPr>
                <p:nvPr/>
              </p:nvSpPr>
              <p:spPr bwMode="auto">
                <a:xfrm>
                  <a:off x="0" y="422"/>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2" name="Group 16"/>
              <p:cNvGrpSpPr>
                <a:grpSpLocks/>
              </p:cNvGrpSpPr>
              <p:nvPr/>
            </p:nvGrpSpPr>
            <p:grpSpPr bwMode="auto">
              <a:xfrm>
                <a:off x="1790" y="422"/>
                <a:ext cx="1790" cy="422"/>
                <a:chOff x="1790" y="422"/>
                <a:chExt cx="1790" cy="422"/>
              </a:xfrm>
            </p:grpSpPr>
            <p:sp>
              <p:nvSpPr>
                <p:cNvPr id="8227" name="Rectangle 17"/>
                <p:cNvSpPr>
                  <a:spLocks noChangeArrowheads="1"/>
                </p:cNvSpPr>
                <p:nvPr/>
              </p:nvSpPr>
              <p:spPr bwMode="auto">
                <a:xfrm>
                  <a:off x="1833" y="422"/>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600" b="1">
                      <a:latin typeface="大黑体" charset="-122"/>
                      <a:ea typeface="大黑体" charset="-122"/>
                    </a:rPr>
                    <a:t>标准方差</a:t>
                  </a:r>
                  <a:r>
                    <a:rPr lang="zh-CN" altLang="en-US" sz="1600" b="1">
                      <a:latin typeface="大黑体" charset="-122"/>
                      <a:ea typeface="大黑体" charset="-122"/>
                      <a:sym typeface="Symbol" panose="05050102010706020507" pitchFamily="18" charset="2"/>
                    </a:rPr>
                    <a:t></a:t>
                  </a:r>
                  <a:r>
                    <a:rPr lang="en-US" altLang="zh-CN" sz="1600" b="1" baseline="-30000">
                      <a:latin typeface="大黑体" charset="-122"/>
                      <a:ea typeface="大黑体" charset="-122"/>
                    </a:rPr>
                    <a:t>(dB)</a:t>
                  </a:r>
                  <a:endParaRPr lang="en-US" altLang="zh-CN" sz="1600">
                    <a:latin typeface="大黑体" charset="-122"/>
                    <a:ea typeface="大黑体" charset="-122"/>
                    <a:sym typeface="Symbol" panose="05050102010706020507" pitchFamily="18" charset="2"/>
                  </a:endParaRPr>
                </a:p>
                <a:p>
                  <a:endParaRPr lang="en-US" altLang="zh-CN" sz="1600" b="1">
                    <a:latin typeface="大黑体" charset="-122"/>
                    <a:ea typeface="大黑体" charset="-122"/>
                    <a:sym typeface="Symbol" panose="05050102010706020507" pitchFamily="18" charset="2"/>
                  </a:endParaRPr>
                </a:p>
              </p:txBody>
            </p:sp>
            <p:sp>
              <p:nvSpPr>
                <p:cNvPr id="8228" name="Rectangle 18"/>
                <p:cNvSpPr>
                  <a:spLocks noChangeArrowheads="1"/>
                </p:cNvSpPr>
                <p:nvPr/>
              </p:nvSpPr>
              <p:spPr bwMode="auto">
                <a:xfrm>
                  <a:off x="1790" y="422"/>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3" name="Group 19"/>
              <p:cNvGrpSpPr>
                <a:grpSpLocks/>
              </p:cNvGrpSpPr>
              <p:nvPr/>
            </p:nvGrpSpPr>
            <p:grpSpPr bwMode="auto">
              <a:xfrm>
                <a:off x="0" y="844"/>
                <a:ext cx="1790" cy="422"/>
                <a:chOff x="0" y="844"/>
                <a:chExt cx="1790" cy="422"/>
              </a:xfrm>
            </p:grpSpPr>
            <p:sp>
              <p:nvSpPr>
                <p:cNvPr id="8225" name="Rectangle 20"/>
                <p:cNvSpPr>
                  <a:spLocks noChangeArrowheads="1"/>
                </p:cNvSpPr>
                <p:nvPr/>
              </p:nvSpPr>
              <p:spPr bwMode="auto">
                <a:xfrm>
                  <a:off x="43" y="844"/>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57.5</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26" name="Rectangle 21"/>
                <p:cNvSpPr>
                  <a:spLocks noChangeArrowheads="1"/>
                </p:cNvSpPr>
                <p:nvPr/>
              </p:nvSpPr>
              <p:spPr bwMode="auto">
                <a:xfrm>
                  <a:off x="0" y="844"/>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4" name="Group 22"/>
              <p:cNvGrpSpPr>
                <a:grpSpLocks/>
              </p:cNvGrpSpPr>
              <p:nvPr/>
            </p:nvGrpSpPr>
            <p:grpSpPr bwMode="auto">
              <a:xfrm>
                <a:off x="1790" y="844"/>
                <a:ext cx="1790" cy="422"/>
                <a:chOff x="1790" y="844"/>
                <a:chExt cx="1790" cy="422"/>
              </a:xfrm>
            </p:grpSpPr>
            <p:sp>
              <p:nvSpPr>
                <p:cNvPr id="8223" name="Rectangle 23"/>
                <p:cNvSpPr>
                  <a:spLocks noChangeArrowheads="1"/>
                </p:cNvSpPr>
                <p:nvPr/>
              </p:nvSpPr>
              <p:spPr bwMode="auto">
                <a:xfrm>
                  <a:off x="1833" y="844"/>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3.37</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24" name="Rectangle 24"/>
                <p:cNvSpPr>
                  <a:spLocks noChangeArrowheads="1"/>
                </p:cNvSpPr>
                <p:nvPr/>
              </p:nvSpPr>
              <p:spPr bwMode="auto">
                <a:xfrm>
                  <a:off x="1790" y="844"/>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5" name="Group 25"/>
              <p:cNvGrpSpPr>
                <a:grpSpLocks/>
              </p:cNvGrpSpPr>
              <p:nvPr/>
            </p:nvGrpSpPr>
            <p:grpSpPr bwMode="auto">
              <a:xfrm>
                <a:off x="0" y="1266"/>
                <a:ext cx="1790" cy="422"/>
                <a:chOff x="0" y="1266"/>
                <a:chExt cx="1790" cy="422"/>
              </a:xfrm>
            </p:grpSpPr>
            <p:sp>
              <p:nvSpPr>
                <p:cNvPr id="8221" name="Rectangle 26"/>
                <p:cNvSpPr>
                  <a:spLocks noChangeArrowheads="1"/>
                </p:cNvSpPr>
                <p:nvPr/>
              </p:nvSpPr>
              <p:spPr bwMode="auto">
                <a:xfrm>
                  <a:off x="43" y="1266"/>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166.4</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22" name="Rectangle 27"/>
                <p:cNvSpPr>
                  <a:spLocks noChangeArrowheads="1"/>
                </p:cNvSpPr>
                <p:nvPr/>
              </p:nvSpPr>
              <p:spPr bwMode="auto">
                <a:xfrm>
                  <a:off x="0" y="1266"/>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6" name="Group 28"/>
              <p:cNvGrpSpPr>
                <a:grpSpLocks/>
              </p:cNvGrpSpPr>
              <p:nvPr/>
            </p:nvGrpSpPr>
            <p:grpSpPr bwMode="auto">
              <a:xfrm>
                <a:off x="1790" y="1266"/>
                <a:ext cx="1790" cy="422"/>
                <a:chOff x="1790" y="1266"/>
                <a:chExt cx="1790" cy="422"/>
              </a:xfrm>
            </p:grpSpPr>
            <p:sp>
              <p:nvSpPr>
                <p:cNvPr id="8219" name="Rectangle 29"/>
                <p:cNvSpPr>
                  <a:spLocks noChangeArrowheads="1"/>
                </p:cNvSpPr>
                <p:nvPr/>
              </p:nvSpPr>
              <p:spPr bwMode="auto">
                <a:xfrm>
                  <a:off x="1833" y="1266"/>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3.3</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20" name="Rectangle 30"/>
                <p:cNvSpPr>
                  <a:spLocks noChangeArrowheads="1"/>
                </p:cNvSpPr>
                <p:nvPr/>
              </p:nvSpPr>
              <p:spPr bwMode="auto">
                <a:xfrm>
                  <a:off x="1790" y="1266"/>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7" name="Group 31"/>
              <p:cNvGrpSpPr>
                <a:grpSpLocks/>
              </p:cNvGrpSpPr>
              <p:nvPr/>
            </p:nvGrpSpPr>
            <p:grpSpPr bwMode="auto">
              <a:xfrm>
                <a:off x="0" y="1688"/>
                <a:ext cx="1790" cy="422"/>
                <a:chOff x="0" y="1688"/>
                <a:chExt cx="1790" cy="422"/>
              </a:xfrm>
            </p:grpSpPr>
            <p:sp>
              <p:nvSpPr>
                <p:cNvPr id="8217" name="Rectangle 32"/>
                <p:cNvSpPr>
                  <a:spLocks noChangeArrowheads="1"/>
                </p:cNvSpPr>
                <p:nvPr/>
              </p:nvSpPr>
              <p:spPr bwMode="auto">
                <a:xfrm>
                  <a:off x="43" y="1688"/>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535.25</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18" name="Rectangle 33"/>
                <p:cNvSpPr>
                  <a:spLocks noChangeArrowheads="1"/>
                </p:cNvSpPr>
                <p:nvPr/>
              </p:nvSpPr>
              <p:spPr bwMode="auto">
                <a:xfrm>
                  <a:off x="0" y="1688"/>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8" name="Group 34"/>
              <p:cNvGrpSpPr>
                <a:grpSpLocks/>
              </p:cNvGrpSpPr>
              <p:nvPr/>
            </p:nvGrpSpPr>
            <p:grpSpPr bwMode="auto">
              <a:xfrm>
                <a:off x="1790" y="1688"/>
                <a:ext cx="1790" cy="422"/>
                <a:chOff x="1790" y="1688"/>
                <a:chExt cx="1790" cy="422"/>
              </a:xfrm>
            </p:grpSpPr>
            <p:sp>
              <p:nvSpPr>
                <p:cNvPr id="8215" name="Rectangle 35"/>
                <p:cNvSpPr>
                  <a:spLocks noChangeArrowheads="1"/>
                </p:cNvSpPr>
                <p:nvPr/>
              </p:nvSpPr>
              <p:spPr bwMode="auto">
                <a:xfrm>
                  <a:off x="1833" y="1688"/>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4.16</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16" name="Rectangle 36"/>
                <p:cNvSpPr>
                  <a:spLocks noChangeArrowheads="1"/>
                </p:cNvSpPr>
                <p:nvPr/>
              </p:nvSpPr>
              <p:spPr bwMode="auto">
                <a:xfrm>
                  <a:off x="1790" y="1688"/>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09" name="Group 37"/>
              <p:cNvGrpSpPr>
                <a:grpSpLocks/>
              </p:cNvGrpSpPr>
              <p:nvPr/>
            </p:nvGrpSpPr>
            <p:grpSpPr bwMode="auto">
              <a:xfrm>
                <a:off x="0" y="2110"/>
                <a:ext cx="1790" cy="422"/>
                <a:chOff x="0" y="2110"/>
                <a:chExt cx="1790" cy="422"/>
              </a:xfrm>
            </p:grpSpPr>
            <p:sp>
              <p:nvSpPr>
                <p:cNvPr id="8213" name="Rectangle 38"/>
                <p:cNvSpPr>
                  <a:spLocks noChangeArrowheads="1"/>
                </p:cNvSpPr>
                <p:nvPr/>
              </p:nvSpPr>
              <p:spPr bwMode="auto">
                <a:xfrm>
                  <a:off x="43" y="2110"/>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900</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14" name="Rectangle 39"/>
                <p:cNvSpPr>
                  <a:spLocks noChangeArrowheads="1"/>
                </p:cNvSpPr>
                <p:nvPr/>
              </p:nvSpPr>
              <p:spPr bwMode="auto">
                <a:xfrm>
                  <a:off x="0" y="2110"/>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10" name="Group 40"/>
              <p:cNvGrpSpPr>
                <a:grpSpLocks/>
              </p:cNvGrpSpPr>
              <p:nvPr/>
            </p:nvGrpSpPr>
            <p:grpSpPr bwMode="auto">
              <a:xfrm>
                <a:off x="1790" y="2110"/>
                <a:ext cx="1790" cy="422"/>
                <a:chOff x="1790" y="2110"/>
                <a:chExt cx="1790" cy="422"/>
              </a:xfrm>
            </p:grpSpPr>
            <p:sp>
              <p:nvSpPr>
                <p:cNvPr id="8211" name="Rectangle 41"/>
                <p:cNvSpPr>
                  <a:spLocks noChangeArrowheads="1"/>
                </p:cNvSpPr>
                <p:nvPr/>
              </p:nvSpPr>
              <p:spPr bwMode="auto">
                <a:xfrm>
                  <a:off x="1833" y="2110"/>
                  <a:ext cx="17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sz="1600" b="1">
                      <a:latin typeface="大黑体" charset="-122"/>
                      <a:ea typeface="大黑体" charset="-122"/>
                    </a:rPr>
                    <a:t>9.2</a:t>
                  </a:r>
                  <a:endParaRPr lang="en-US" altLang="zh-CN" sz="1600">
                    <a:latin typeface="大黑体" charset="-122"/>
                    <a:ea typeface="大黑体" charset="-122"/>
                  </a:endParaRPr>
                </a:p>
                <a:p>
                  <a:endParaRPr lang="en-US" altLang="zh-CN" sz="1600">
                    <a:latin typeface="大黑体" charset="-122"/>
                    <a:ea typeface="大黑体" charset="-122"/>
                  </a:endParaRPr>
                </a:p>
              </p:txBody>
            </p:sp>
            <p:sp>
              <p:nvSpPr>
                <p:cNvPr id="8212" name="Rectangle 42"/>
                <p:cNvSpPr>
                  <a:spLocks noChangeArrowheads="1"/>
                </p:cNvSpPr>
                <p:nvPr/>
              </p:nvSpPr>
              <p:spPr bwMode="auto">
                <a:xfrm>
                  <a:off x="1790" y="2110"/>
                  <a:ext cx="17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8200" name="Rectangle 43"/>
            <p:cNvSpPr>
              <a:spLocks noChangeArrowheads="1"/>
            </p:cNvSpPr>
            <p:nvPr/>
          </p:nvSpPr>
          <p:spPr bwMode="auto">
            <a:xfrm>
              <a:off x="-3" y="419"/>
              <a:ext cx="3586" cy="211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 name="灯片编号占位符 1"/>
          <p:cNvSpPr>
            <a:spLocks noGrp="1"/>
          </p:cNvSpPr>
          <p:nvPr>
            <p:ph type="sldNum" sz="quarter" idx="12"/>
          </p:nvPr>
        </p:nvSpPr>
        <p:spPr/>
        <p:txBody>
          <a:bodyPr/>
          <a:lstStyle/>
          <a:p>
            <a:fld id="{A52A425A-566B-4A8B-9020-754C9765E48E}" type="slidenum">
              <a:rPr lang="en-US" altLang="zh-CN" smtClean="0"/>
              <a:pPr/>
              <a:t>81</a:t>
            </a:fld>
            <a:endParaRPr lang="en-US" altLang="zh-CN"/>
          </a:p>
        </p:txBody>
      </p:sp>
    </p:spTree>
    <p:extLst>
      <p:ext uri="{BB962C8B-B14F-4D97-AF65-F5344CB8AC3E}">
        <p14:creationId xmlns:p14="http://schemas.microsoft.com/office/powerpoint/2010/main" val="1589012868"/>
      </p:ext>
    </p:extLst>
  </p:cSld>
  <p:clrMapOvr>
    <a:masterClrMapping/>
  </p:clrMapOvr>
  <p:transition>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615680" y="633008"/>
            <a:ext cx="7772400" cy="666750"/>
          </a:xfrm>
        </p:spPr>
        <p:txBody>
          <a:bodyPr/>
          <a:lstStyle/>
          <a:p>
            <a:pPr eaLnBrk="1" hangingPunct="1"/>
            <a:r>
              <a:rPr lang="zh-CN" altLang="en-US" sz="4000" b="1" dirty="0">
                <a:solidFill>
                  <a:srgbClr val="002060"/>
                </a:solidFill>
                <a:latin typeface="大黑体" charset="-122"/>
                <a:ea typeface="大黑体" charset="-122"/>
              </a:rPr>
              <a:t>经验模型：</a:t>
            </a:r>
            <a:r>
              <a:rPr lang="en-US" altLang="zh-CN" sz="4000" b="1" dirty="0" err="1">
                <a:solidFill>
                  <a:srgbClr val="002060"/>
                </a:solidFill>
                <a:latin typeface="大黑体" charset="-122"/>
                <a:ea typeface="大黑体" charset="-122"/>
              </a:rPr>
              <a:t>Egli</a:t>
            </a:r>
            <a:r>
              <a:rPr lang="zh-CN" altLang="en-US" sz="4000" b="1" dirty="0">
                <a:solidFill>
                  <a:srgbClr val="002060"/>
                </a:solidFill>
                <a:latin typeface="大黑体" charset="-122"/>
                <a:ea typeface="大黑体" charset="-122"/>
              </a:rPr>
              <a:t>（艾格里）模型</a:t>
            </a:r>
          </a:p>
        </p:txBody>
      </p:sp>
      <p:sp>
        <p:nvSpPr>
          <p:cNvPr id="9221" name="Rectangle 3"/>
          <p:cNvSpPr>
            <a:spLocks noGrp="1" noChangeArrowheads="1"/>
          </p:cNvSpPr>
          <p:nvPr>
            <p:ph type="body" sz="half" idx="1"/>
          </p:nvPr>
        </p:nvSpPr>
        <p:spPr>
          <a:xfrm>
            <a:off x="615680" y="1561695"/>
            <a:ext cx="3943350" cy="4648200"/>
          </a:xfrm>
        </p:spPr>
        <p:txBody>
          <a:bodyPr/>
          <a:lstStyle/>
          <a:p>
            <a:pPr eaLnBrk="1" hangingPunct="1">
              <a:buClr>
                <a:srgbClr val="002060"/>
              </a:buClr>
              <a:buFont typeface="Wingdings" panose="05000000000000000000" pitchFamily="2" charset="2"/>
              <a:buChar char="l"/>
            </a:pPr>
            <a:r>
              <a:rPr lang="en-US" altLang="zh-CN" sz="2400" b="1" dirty="0">
                <a:latin typeface="大黑体" charset="-122"/>
                <a:ea typeface="大黑体" charset="-122"/>
              </a:rPr>
              <a:t>1957</a:t>
            </a:r>
            <a:r>
              <a:rPr lang="zh-CN" altLang="en-US" sz="2400" b="1" dirty="0">
                <a:latin typeface="大黑体" charset="-122"/>
                <a:ea typeface="大黑体" charset="-122"/>
              </a:rPr>
              <a:t>年由</a:t>
            </a:r>
            <a:r>
              <a:rPr lang="en-US" altLang="zh-CN" sz="2400" b="1" dirty="0">
                <a:latin typeface="大黑体" charset="-122"/>
                <a:ea typeface="大黑体" charset="-122"/>
              </a:rPr>
              <a:t>Joan </a:t>
            </a:r>
            <a:r>
              <a:rPr lang="en-US" altLang="zh-CN" sz="2400" b="1" dirty="0" err="1">
                <a:latin typeface="大黑体" charset="-122"/>
                <a:ea typeface="大黑体" charset="-122"/>
              </a:rPr>
              <a:t>Egli</a:t>
            </a:r>
            <a:r>
              <a:rPr lang="zh-CN" altLang="en-US" sz="2400" b="1" dirty="0">
                <a:latin typeface="大黑体" charset="-122"/>
                <a:ea typeface="大黑体" charset="-122"/>
              </a:rPr>
              <a:t>提出。</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根据：在宏蜂窝的室外传播条件下，路径损耗和距离的</a:t>
            </a:r>
            <a:r>
              <a:rPr lang="zh-CN" altLang="en-US" sz="2400" b="1" dirty="0">
                <a:solidFill>
                  <a:srgbClr val="FF0000"/>
                </a:solidFill>
                <a:latin typeface="大黑体" charset="-122"/>
                <a:ea typeface="大黑体" charset="-122"/>
              </a:rPr>
              <a:t>四次方</a:t>
            </a:r>
            <a:r>
              <a:rPr lang="zh-CN" altLang="en-US" sz="2400" b="1" dirty="0">
                <a:latin typeface="大黑体" charset="-122"/>
                <a:ea typeface="大黑体" charset="-122"/>
              </a:rPr>
              <a:t>成正比，是一个简化的不规则地形上的传播模型。</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在平滑地面的理论公式中加入地形校正因子</a:t>
            </a:r>
            <a:r>
              <a:rPr lang="en-US" altLang="zh-CN" sz="2400" b="1" dirty="0">
                <a:latin typeface="大黑体" charset="-122"/>
                <a:ea typeface="大黑体" charset="-122"/>
              </a:rPr>
              <a:t>C</a:t>
            </a:r>
            <a:r>
              <a:rPr lang="en-US" altLang="zh-CN" sz="2400" b="1" baseline="-25000" dirty="0">
                <a:latin typeface="大黑体" charset="-122"/>
                <a:ea typeface="大黑体" charset="-122"/>
              </a:rPr>
              <a:t>T</a:t>
            </a:r>
            <a:r>
              <a:rPr lang="zh-CN" altLang="en-US" sz="2400" b="1" dirty="0">
                <a:latin typeface="大黑体" charset="-122"/>
                <a:ea typeface="大黑体" charset="-122"/>
              </a:rPr>
              <a:t>：</a:t>
            </a:r>
          </a:p>
        </p:txBody>
      </p:sp>
      <p:graphicFrame>
        <p:nvGraphicFramePr>
          <p:cNvPr id="9218" name="Object 5"/>
          <p:cNvGraphicFramePr>
            <a:graphicFrameLocks noChangeAspect="1"/>
          </p:cNvGraphicFramePr>
          <p:nvPr>
            <p:extLst>
              <p:ext uri="{D42A27DB-BD31-4B8C-83A1-F6EECF244321}">
                <p14:modId xmlns:p14="http://schemas.microsoft.com/office/powerpoint/2010/main" val="3751947174"/>
              </p:ext>
            </p:extLst>
          </p:nvPr>
        </p:nvGraphicFramePr>
        <p:xfrm>
          <a:off x="697014" y="5119282"/>
          <a:ext cx="8145463" cy="522288"/>
        </p:xfrm>
        <a:graphic>
          <a:graphicData uri="http://schemas.openxmlformats.org/presentationml/2006/ole">
            <mc:AlternateContent xmlns:mc="http://schemas.openxmlformats.org/markup-compatibility/2006">
              <mc:Choice xmlns:v="urn:schemas-microsoft-com:vml" Requires="v">
                <p:oleObj spid="_x0000_s26096" name="Equation" r:id="rId3" imgW="3759200" imgH="241300" progId="Equation.3">
                  <p:embed/>
                </p:oleObj>
              </mc:Choice>
              <mc:Fallback>
                <p:oleObj name="Equation" r:id="rId3" imgW="3759200" imgH="241300" progId="Equation.3">
                  <p:embed/>
                  <p:pic>
                    <p:nvPicPr>
                      <p:cNvPr id="0" name="Picture 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14" y="5119282"/>
                        <a:ext cx="8145463"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2" name="Rectangle 8"/>
          <p:cNvSpPr>
            <a:spLocks noChangeArrowheads="1"/>
          </p:cNvSpPr>
          <p:nvPr/>
        </p:nvSpPr>
        <p:spPr bwMode="auto">
          <a:xfrm>
            <a:off x="5454380" y="4362045"/>
            <a:ext cx="762000" cy="266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23" name="Rectangle 11"/>
          <p:cNvSpPr>
            <a:spLocks noChangeArrowheads="1"/>
          </p:cNvSpPr>
          <p:nvPr/>
        </p:nvSpPr>
        <p:spPr bwMode="auto">
          <a:xfrm>
            <a:off x="2230168" y="173314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9219" name="Object 10"/>
          <p:cNvGraphicFramePr>
            <a:graphicFrameLocks noChangeAspect="1"/>
          </p:cNvGraphicFramePr>
          <p:nvPr>
            <p:extLst>
              <p:ext uri="{D42A27DB-BD31-4B8C-83A1-F6EECF244321}">
                <p14:modId xmlns:p14="http://schemas.microsoft.com/office/powerpoint/2010/main" val="3901062465"/>
              </p:ext>
            </p:extLst>
          </p:nvPr>
        </p:nvGraphicFramePr>
        <p:xfrm>
          <a:off x="4346305" y="1504545"/>
          <a:ext cx="5089525" cy="3352800"/>
        </p:xfrm>
        <a:graphic>
          <a:graphicData uri="http://schemas.openxmlformats.org/presentationml/2006/ole">
            <mc:AlternateContent xmlns:mc="http://schemas.openxmlformats.org/markup-compatibility/2006">
              <mc:Choice xmlns:v="urn:schemas-microsoft-com:vml" Requires="v">
                <p:oleObj spid="_x0000_s26097" r:id="rId5" imgW="5338877" imgH="3394862" progId="">
                  <p:embed/>
                </p:oleObj>
              </mc:Choice>
              <mc:Fallback>
                <p:oleObj r:id="rId5" imgW="5338877" imgH="3394862" progId="">
                  <p:embed/>
                  <p:pic>
                    <p:nvPicPr>
                      <p:cNvPr id="0" name="Picture 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6305" y="1504545"/>
                        <a:ext cx="5089525"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82</a:t>
            </a:fld>
            <a:endParaRPr lang="en-US" altLang="zh-CN"/>
          </a:p>
        </p:txBody>
      </p:sp>
      <p:sp>
        <p:nvSpPr>
          <p:cNvPr id="3" name="矩形 2"/>
          <p:cNvSpPr/>
          <p:nvPr/>
        </p:nvSpPr>
        <p:spPr bwMode="auto">
          <a:xfrm>
            <a:off x="6090834" y="4857345"/>
            <a:ext cx="384876" cy="1016513"/>
          </a:xfrm>
          <a:prstGeom prst="rect">
            <a:avLst/>
          </a:prstGeom>
          <a:noFill/>
          <a:ln w="57150">
            <a:solidFill>
              <a:srgbClr val="C00000"/>
            </a:solidFill>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Tree>
    <p:extLst>
      <p:ext uri="{BB962C8B-B14F-4D97-AF65-F5344CB8AC3E}">
        <p14:creationId xmlns:p14="http://schemas.microsoft.com/office/powerpoint/2010/main" val="210384732"/>
      </p:ext>
    </p:extLst>
  </p:cSld>
  <p:clrMapOvr>
    <a:masterClrMapping/>
  </p:clrMapOvr>
  <p:transition>
    <p:cove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614057" y="616084"/>
            <a:ext cx="8102600" cy="666750"/>
          </a:xfrm>
        </p:spPr>
        <p:txBody>
          <a:bodyPr/>
          <a:lstStyle/>
          <a:p>
            <a:pPr eaLnBrk="1" hangingPunct="1"/>
            <a:r>
              <a:rPr lang="zh-CN" altLang="en-US" sz="5400" b="1" dirty="0">
                <a:solidFill>
                  <a:srgbClr val="002060"/>
                </a:solidFill>
                <a:latin typeface="大黑体" charset="-122"/>
                <a:ea typeface="大黑体" charset="-122"/>
              </a:rPr>
              <a:t>经验模型：</a:t>
            </a:r>
            <a:r>
              <a:rPr lang="en-US" altLang="zh-CN" sz="5400" b="1" dirty="0" err="1">
                <a:solidFill>
                  <a:srgbClr val="002060"/>
                </a:solidFill>
                <a:latin typeface="大黑体" charset="-122"/>
                <a:ea typeface="大黑体" charset="-122"/>
              </a:rPr>
              <a:t>Egli</a:t>
            </a:r>
            <a:r>
              <a:rPr lang="zh-CN" altLang="en-US" sz="5400" b="1" dirty="0">
                <a:solidFill>
                  <a:srgbClr val="002060"/>
                </a:solidFill>
                <a:latin typeface="大黑体" charset="-122"/>
                <a:ea typeface="大黑体" charset="-122"/>
              </a:rPr>
              <a:t>模型（续）</a:t>
            </a:r>
          </a:p>
        </p:txBody>
      </p:sp>
      <p:sp>
        <p:nvSpPr>
          <p:cNvPr id="10245" name="Rectangle 3"/>
          <p:cNvSpPr>
            <a:spLocks noGrp="1" noChangeArrowheads="1"/>
          </p:cNvSpPr>
          <p:nvPr>
            <p:ph type="body" sz="half" idx="1"/>
          </p:nvPr>
        </p:nvSpPr>
        <p:spPr>
          <a:xfrm>
            <a:off x="614057" y="1511434"/>
            <a:ext cx="8420100" cy="4648200"/>
          </a:xfrm>
        </p:spPr>
        <p:txBody>
          <a:bodyPr/>
          <a:lstStyle/>
          <a:p>
            <a:pPr eaLnBrk="1" hangingPunct="1">
              <a:buClr>
                <a:srgbClr val="002060"/>
              </a:buClr>
              <a:buFont typeface="Wingdings" panose="05000000000000000000" pitchFamily="2" charset="2"/>
              <a:buChar char="l"/>
            </a:pPr>
            <a:r>
              <a:rPr lang="en-US" altLang="zh-CN" sz="2400" b="1" dirty="0" err="1">
                <a:latin typeface="大黑体" charset="-122"/>
                <a:ea typeface="大黑体" charset="-122"/>
              </a:rPr>
              <a:t>Egli</a:t>
            </a:r>
            <a:r>
              <a:rPr lang="zh-CN" altLang="en-US" sz="2400" b="1" dirty="0">
                <a:latin typeface="大黑体" charset="-122"/>
                <a:ea typeface="大黑体" charset="-122"/>
              </a:rPr>
              <a:t>公式是以地形起伏和障碍物高度不超过</a:t>
            </a:r>
            <a:r>
              <a:rPr lang="en-US" altLang="zh-CN" sz="2400" b="1" dirty="0">
                <a:latin typeface="大黑体" charset="-122"/>
                <a:ea typeface="大黑体" charset="-122"/>
              </a:rPr>
              <a:t>15m</a:t>
            </a:r>
            <a:r>
              <a:rPr lang="zh-CN" altLang="en-US" sz="2400" b="1" dirty="0">
                <a:latin typeface="大黑体" charset="-122"/>
                <a:ea typeface="大黑体" charset="-122"/>
              </a:rPr>
              <a:t>为准的，当超过</a:t>
            </a:r>
            <a:r>
              <a:rPr lang="en-US" altLang="zh-CN" sz="2400" b="1" dirty="0">
                <a:latin typeface="大黑体" charset="-122"/>
                <a:ea typeface="大黑体" charset="-122"/>
              </a:rPr>
              <a:t>15m</a:t>
            </a:r>
            <a:r>
              <a:rPr lang="zh-CN" altLang="en-US" sz="2400" b="1" dirty="0">
                <a:latin typeface="大黑体" charset="-122"/>
                <a:ea typeface="大黑体" charset="-122"/>
              </a:rPr>
              <a:t>应使用地形校正因子</a:t>
            </a:r>
            <a:r>
              <a:rPr lang="en-US" altLang="zh-CN" sz="2400" b="1" dirty="0">
                <a:latin typeface="大黑体" charset="-122"/>
                <a:ea typeface="大黑体" charset="-122"/>
              </a:rPr>
              <a:t>C</a:t>
            </a:r>
            <a:r>
              <a:rPr lang="en-US" altLang="zh-CN" sz="2400" b="1" baseline="-25000" dirty="0">
                <a:latin typeface="大黑体" charset="-122"/>
                <a:ea typeface="大黑体" charset="-122"/>
              </a:rPr>
              <a:t>T</a:t>
            </a:r>
            <a:r>
              <a:rPr lang="en-US" altLang="zh-CN" sz="2400" b="1" dirty="0">
                <a:latin typeface="大黑体" charset="-122"/>
                <a:ea typeface="大黑体" charset="-122"/>
              </a:rPr>
              <a:t> </a:t>
            </a:r>
            <a:r>
              <a:rPr lang="zh-CN" altLang="en-US" sz="2400" b="1" dirty="0">
                <a:latin typeface="大黑体" charset="-122"/>
                <a:ea typeface="大黑体" charset="-122"/>
              </a:rPr>
              <a:t>。</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对于</a:t>
            </a:r>
            <a:r>
              <a:rPr lang="en-US" altLang="zh-CN" sz="2400" b="1" dirty="0">
                <a:latin typeface="大黑体" charset="-122"/>
                <a:ea typeface="大黑体" charset="-122"/>
              </a:rPr>
              <a:t>900MHz</a:t>
            </a:r>
            <a:r>
              <a:rPr lang="zh-CN" altLang="en-US" sz="2400" b="1" dirty="0">
                <a:latin typeface="大黑体" charset="-122"/>
                <a:ea typeface="大黑体" charset="-122"/>
              </a:rPr>
              <a:t>频率，根据实际测量统计，其地形校正因子的中值为</a:t>
            </a:r>
            <a:r>
              <a:rPr lang="en-US" altLang="zh-CN" sz="2400" b="1" dirty="0">
                <a:latin typeface="大黑体" charset="-122"/>
                <a:ea typeface="大黑体" charset="-122"/>
              </a:rPr>
              <a:t>27.5dB</a:t>
            </a:r>
            <a:r>
              <a:rPr lang="zh-CN" altLang="en-US" sz="2400" b="1" dirty="0">
                <a:latin typeface="大黑体" charset="-122"/>
                <a:ea typeface="大黑体" charset="-122"/>
              </a:rPr>
              <a:t>。</a:t>
            </a: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在北京地区，</a:t>
            </a:r>
            <a:r>
              <a:rPr lang="en-US" altLang="zh-CN" sz="2400" b="1" dirty="0" err="1">
                <a:latin typeface="大黑体" charset="-122"/>
                <a:ea typeface="大黑体" charset="-122"/>
              </a:rPr>
              <a:t>Egli</a:t>
            </a:r>
            <a:r>
              <a:rPr lang="zh-CN" altLang="en-US" sz="2400" b="1" dirty="0">
                <a:latin typeface="大黑体" charset="-122"/>
                <a:ea typeface="大黑体" charset="-122"/>
              </a:rPr>
              <a:t>修正公式为：</a:t>
            </a:r>
          </a:p>
          <a:p>
            <a:pPr marL="0" indent="0" eaLnBrk="1" hangingPunct="1">
              <a:buClr>
                <a:srgbClr val="002060"/>
              </a:buClr>
              <a:buNone/>
            </a:pPr>
            <a:endParaRPr lang="zh-CN" altLang="en-US" sz="2400" b="1" dirty="0">
              <a:latin typeface="大黑体" charset="-122"/>
              <a:ea typeface="大黑体" charset="-122"/>
            </a:endParaRPr>
          </a:p>
          <a:p>
            <a:pPr eaLnBrk="1" hangingPunct="1">
              <a:buClr>
                <a:srgbClr val="002060"/>
              </a:buClr>
              <a:buFont typeface="Wingdings" panose="05000000000000000000" pitchFamily="2" charset="2"/>
              <a:buChar char="l"/>
            </a:pPr>
            <a:endParaRPr lang="zh-CN" altLang="en-US" sz="2400" b="1" dirty="0">
              <a:latin typeface="大黑体" charset="-122"/>
              <a:ea typeface="大黑体" charset="-122"/>
            </a:endParaRPr>
          </a:p>
          <a:p>
            <a:pPr eaLnBrk="1" hangingPunct="1">
              <a:buClr>
                <a:srgbClr val="002060"/>
              </a:buClr>
              <a:buFont typeface="Wingdings" panose="05000000000000000000" pitchFamily="2" charset="2"/>
              <a:buChar char="l"/>
            </a:pPr>
            <a:r>
              <a:rPr lang="zh-CN" altLang="en-US" sz="2400" b="1" dirty="0">
                <a:latin typeface="大黑体" charset="-122"/>
                <a:ea typeface="大黑体" charset="-122"/>
              </a:rPr>
              <a:t>例：</a:t>
            </a:r>
            <a:r>
              <a:rPr lang="en-US" altLang="zh-CN" sz="2400" b="1" dirty="0">
                <a:latin typeface="大黑体" charset="-122"/>
                <a:ea typeface="大黑体" charset="-122"/>
              </a:rPr>
              <a:t>f=900MHz</a:t>
            </a:r>
            <a:r>
              <a:rPr lang="zh-CN" altLang="en-US" sz="2400" b="1" dirty="0">
                <a:latin typeface="大黑体" charset="-122"/>
                <a:ea typeface="大黑体" charset="-122"/>
              </a:rPr>
              <a:t>，</a:t>
            </a:r>
            <a:r>
              <a:rPr lang="en-US" altLang="zh-CN" sz="2400" b="1" dirty="0" err="1">
                <a:latin typeface="大黑体" charset="-122"/>
                <a:ea typeface="大黑体" charset="-122"/>
              </a:rPr>
              <a:t>h</a:t>
            </a:r>
            <a:r>
              <a:rPr lang="en-US" altLang="zh-CN" sz="2400" b="1" baseline="-25000" dirty="0" err="1">
                <a:latin typeface="大黑体" charset="-122"/>
                <a:ea typeface="大黑体" charset="-122"/>
              </a:rPr>
              <a:t>r</a:t>
            </a:r>
            <a:r>
              <a:rPr lang="en-US" altLang="zh-CN" sz="2400" b="1" dirty="0">
                <a:latin typeface="大黑体" charset="-122"/>
                <a:ea typeface="大黑体" charset="-122"/>
              </a:rPr>
              <a:t>=1.5m</a:t>
            </a:r>
            <a:r>
              <a:rPr lang="zh-CN" altLang="en-US" sz="2400" b="1" dirty="0">
                <a:latin typeface="大黑体" charset="-122"/>
                <a:ea typeface="大黑体" charset="-122"/>
              </a:rPr>
              <a:t>，</a:t>
            </a:r>
            <a:r>
              <a:rPr lang="en-US" altLang="zh-CN" sz="2400" b="1" dirty="0">
                <a:latin typeface="大黑体" charset="-122"/>
                <a:ea typeface="大黑体" charset="-122"/>
              </a:rPr>
              <a:t>C</a:t>
            </a:r>
            <a:r>
              <a:rPr lang="en-US" altLang="zh-CN" sz="2400" b="1" baseline="-25000" dirty="0">
                <a:latin typeface="大黑体" charset="-122"/>
                <a:ea typeface="大黑体" charset="-122"/>
              </a:rPr>
              <a:t>T</a:t>
            </a:r>
            <a:r>
              <a:rPr lang="en-US" altLang="zh-CN" sz="2400" b="1" dirty="0">
                <a:latin typeface="大黑体" charset="-122"/>
                <a:ea typeface="大黑体" charset="-122"/>
              </a:rPr>
              <a:t>=0</a:t>
            </a:r>
            <a:r>
              <a:rPr lang="zh-CN" altLang="en-US" sz="2400" b="1" dirty="0">
                <a:latin typeface="大黑体" charset="-122"/>
                <a:ea typeface="大黑体" charset="-122"/>
              </a:rPr>
              <a:t>（地形起伏小于</a:t>
            </a:r>
            <a:r>
              <a:rPr lang="en-US" altLang="zh-CN" sz="2400" b="1" dirty="0">
                <a:latin typeface="大黑体" charset="-122"/>
                <a:ea typeface="大黑体" charset="-122"/>
              </a:rPr>
              <a:t>15m</a:t>
            </a:r>
            <a:r>
              <a:rPr lang="zh-CN" altLang="en-US" sz="2400" b="1" dirty="0">
                <a:latin typeface="大黑体" charset="-122"/>
                <a:ea typeface="大黑体" charset="-122"/>
              </a:rPr>
              <a:t>），就有：</a:t>
            </a:r>
          </a:p>
        </p:txBody>
      </p:sp>
      <p:graphicFrame>
        <p:nvGraphicFramePr>
          <p:cNvPr id="10242" name="Object 5"/>
          <p:cNvGraphicFramePr>
            <a:graphicFrameLocks noChangeAspect="1"/>
          </p:cNvGraphicFramePr>
          <p:nvPr>
            <p:extLst>
              <p:ext uri="{D42A27DB-BD31-4B8C-83A1-F6EECF244321}">
                <p14:modId xmlns:p14="http://schemas.microsoft.com/office/powerpoint/2010/main" val="2108333192"/>
              </p:ext>
            </p:extLst>
          </p:nvPr>
        </p:nvGraphicFramePr>
        <p:xfrm>
          <a:off x="892663" y="3706238"/>
          <a:ext cx="7862888" cy="558935"/>
        </p:xfrm>
        <a:graphic>
          <a:graphicData uri="http://schemas.openxmlformats.org/presentationml/2006/ole">
            <mc:AlternateContent xmlns:mc="http://schemas.openxmlformats.org/markup-compatibility/2006">
              <mc:Choice xmlns:v="urn:schemas-microsoft-com:vml" Requires="v">
                <p:oleObj spid="_x0000_s27118" name="Equation" r:id="rId3" imgW="4089400" imgH="241300" progId="Equation.3">
                  <p:embed/>
                </p:oleObj>
              </mc:Choice>
              <mc:Fallback>
                <p:oleObj name="Equation" r:id="rId3" imgW="4089400" imgH="2413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663" y="3706238"/>
                        <a:ext cx="7862888" cy="558935"/>
                      </a:xfrm>
                      <a:prstGeom prst="rect">
                        <a:avLst/>
                      </a:prstGeom>
                      <a:noFill/>
                    </p:spPr>
                  </p:pic>
                </p:oleObj>
              </mc:Fallback>
            </mc:AlternateContent>
          </a:graphicData>
        </a:graphic>
      </p:graphicFrame>
      <p:graphicFrame>
        <p:nvGraphicFramePr>
          <p:cNvPr id="10243" name="Object 6"/>
          <p:cNvGraphicFramePr>
            <a:graphicFrameLocks noChangeAspect="1"/>
          </p:cNvGraphicFramePr>
          <p:nvPr>
            <p:extLst>
              <p:ext uri="{D42A27DB-BD31-4B8C-83A1-F6EECF244321}">
                <p14:modId xmlns:p14="http://schemas.microsoft.com/office/powerpoint/2010/main" val="2399443891"/>
              </p:ext>
            </p:extLst>
          </p:nvPr>
        </p:nvGraphicFramePr>
        <p:xfrm>
          <a:off x="2028891" y="5111884"/>
          <a:ext cx="4957763" cy="498475"/>
        </p:xfrm>
        <a:graphic>
          <a:graphicData uri="http://schemas.openxmlformats.org/presentationml/2006/ole">
            <mc:AlternateContent xmlns:mc="http://schemas.openxmlformats.org/markup-compatibility/2006">
              <mc:Choice xmlns:v="urn:schemas-microsoft-com:vml" Requires="v">
                <p:oleObj spid="_x0000_s27119" name="Equation" r:id="rId5" imgW="2273300" imgH="228600" progId="Equation.3">
                  <p:embed/>
                </p:oleObj>
              </mc:Choice>
              <mc:Fallback>
                <p:oleObj name="Equation" r:id="rId5" imgW="2273300" imgH="2286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8891" y="5111884"/>
                        <a:ext cx="495776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83</a:t>
            </a:fld>
            <a:endParaRPr lang="en-US" altLang="zh-CN"/>
          </a:p>
        </p:txBody>
      </p:sp>
    </p:spTree>
    <p:extLst>
      <p:ext uri="{BB962C8B-B14F-4D97-AF65-F5344CB8AC3E}">
        <p14:creationId xmlns:p14="http://schemas.microsoft.com/office/powerpoint/2010/main" val="1261515482"/>
      </p:ext>
    </p:extLst>
  </p:cSld>
  <p:clrMapOvr>
    <a:masterClrMapping/>
  </p:clrMapOvr>
  <p:transition>
    <p:cove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595006" y="668100"/>
            <a:ext cx="7772400" cy="609600"/>
          </a:xfrm>
        </p:spPr>
        <p:txBody>
          <a:bodyPr/>
          <a:lstStyle/>
          <a:p>
            <a:pPr eaLnBrk="1" hangingPunct="1"/>
            <a:r>
              <a:rPr lang="zh-CN" altLang="en-US" sz="4000" b="1" dirty="0">
                <a:solidFill>
                  <a:srgbClr val="002060"/>
                </a:solidFill>
                <a:latin typeface="大黑体" charset="-122"/>
                <a:ea typeface="大黑体" charset="-122"/>
              </a:rPr>
              <a:t>经验模型：</a:t>
            </a:r>
            <a:r>
              <a:rPr lang="en-US" altLang="zh-CN" sz="4000" b="1" dirty="0">
                <a:solidFill>
                  <a:srgbClr val="002060"/>
                </a:solidFill>
                <a:latin typeface="大黑体" charset="-122"/>
                <a:ea typeface="大黑体" charset="-122"/>
              </a:rPr>
              <a:t>Okumura</a:t>
            </a:r>
            <a:r>
              <a:rPr lang="zh-CN" altLang="en-US" sz="4000" b="1" dirty="0">
                <a:solidFill>
                  <a:srgbClr val="002060"/>
                </a:solidFill>
                <a:latin typeface="大黑体" charset="-122"/>
                <a:ea typeface="大黑体" charset="-122"/>
              </a:rPr>
              <a:t>（奥村）模型</a:t>
            </a:r>
          </a:p>
        </p:txBody>
      </p:sp>
      <p:sp>
        <p:nvSpPr>
          <p:cNvPr id="11268" name="Rectangle 3"/>
          <p:cNvSpPr>
            <a:spLocks noGrp="1" noChangeArrowheads="1"/>
          </p:cNvSpPr>
          <p:nvPr>
            <p:ph type="body" sz="half" idx="1"/>
          </p:nvPr>
        </p:nvSpPr>
        <p:spPr>
          <a:xfrm>
            <a:off x="595006" y="1512649"/>
            <a:ext cx="3905250" cy="4648200"/>
          </a:xfrm>
        </p:spPr>
        <p:txBody>
          <a:bodyPr/>
          <a:lstStyle/>
          <a:p>
            <a:pPr eaLnBrk="1" hangingPunct="1">
              <a:lnSpc>
                <a:spcPct val="90000"/>
              </a:lnSpc>
              <a:buClr>
                <a:schemeClr val="tx1"/>
              </a:buClr>
              <a:buFont typeface="Monotype Sorts" pitchFamily="2" charset="2"/>
              <a:buChar char="l"/>
            </a:pPr>
            <a:r>
              <a:rPr lang="en-US" altLang="zh-CN" sz="2000" b="1" dirty="0">
                <a:latin typeface="大黑体" charset="-122"/>
                <a:ea typeface="大黑体" charset="-122"/>
              </a:rPr>
              <a:t>1962</a:t>
            </a:r>
            <a:r>
              <a:rPr lang="zh-CN" altLang="en-US" sz="2000" b="1" dirty="0">
                <a:latin typeface="大黑体" charset="-122"/>
                <a:ea typeface="大黑体" charset="-122"/>
              </a:rPr>
              <a:t>－</a:t>
            </a:r>
            <a:r>
              <a:rPr lang="en-US" altLang="zh-CN" sz="2000" b="1" dirty="0">
                <a:latin typeface="大黑体" charset="-122"/>
                <a:ea typeface="大黑体" charset="-122"/>
              </a:rPr>
              <a:t>1965</a:t>
            </a:r>
            <a:r>
              <a:rPr lang="zh-CN" altLang="en-US" sz="2000" b="1" dirty="0">
                <a:latin typeface="大黑体" charset="-122"/>
                <a:ea typeface="大黑体" charset="-122"/>
              </a:rPr>
              <a:t>年</a:t>
            </a:r>
            <a:r>
              <a:rPr lang="en-US" altLang="zh-CN" sz="2000" b="1" dirty="0">
                <a:latin typeface="大黑体" charset="-122"/>
                <a:ea typeface="大黑体" charset="-122"/>
              </a:rPr>
              <a:t>Okumura</a:t>
            </a:r>
            <a:r>
              <a:rPr lang="zh-CN" altLang="en-US" sz="2000" b="1" dirty="0">
                <a:latin typeface="大黑体" charset="-122"/>
                <a:ea typeface="大黑体" charset="-122"/>
              </a:rPr>
              <a:t>在日本东京地区进行测试所得的结果，属于经验模型。</a:t>
            </a:r>
          </a:p>
          <a:p>
            <a:pPr eaLnBrk="1" hangingPunct="1">
              <a:lnSpc>
                <a:spcPct val="90000"/>
              </a:lnSpc>
              <a:buClr>
                <a:schemeClr val="tx1"/>
              </a:buClr>
              <a:buFont typeface="Monotype Sorts" pitchFamily="2" charset="2"/>
              <a:buChar char="l"/>
            </a:pPr>
            <a:r>
              <a:rPr lang="zh-CN" altLang="en-US" sz="2000" b="1" dirty="0">
                <a:latin typeface="大黑体" charset="-122"/>
                <a:ea typeface="大黑体" charset="-122"/>
              </a:rPr>
              <a:t>适用频率范围</a:t>
            </a:r>
            <a:r>
              <a:rPr lang="en-US" altLang="zh-CN" sz="2000" b="1" dirty="0">
                <a:latin typeface="大黑体" charset="-122"/>
                <a:ea typeface="大黑体" charset="-122"/>
              </a:rPr>
              <a:t>150MHz-3GHz</a:t>
            </a:r>
            <a:r>
              <a:rPr lang="zh-CN" altLang="en-US" sz="2000" b="1" dirty="0">
                <a:latin typeface="大黑体" charset="-122"/>
                <a:ea typeface="大黑体" charset="-122"/>
              </a:rPr>
              <a:t>，</a:t>
            </a:r>
          </a:p>
          <a:p>
            <a:pPr eaLnBrk="1" hangingPunct="1">
              <a:lnSpc>
                <a:spcPct val="90000"/>
              </a:lnSpc>
              <a:buFontTx/>
              <a:buNone/>
            </a:pPr>
            <a:r>
              <a:rPr lang="zh-CN" altLang="en-US" sz="2000" b="1" dirty="0">
                <a:latin typeface="大黑体" charset="-122"/>
                <a:ea typeface="大黑体" charset="-122"/>
              </a:rPr>
              <a:t>  距离</a:t>
            </a:r>
            <a:r>
              <a:rPr lang="en-US" altLang="zh-CN" sz="2000" b="1" dirty="0">
                <a:latin typeface="大黑体" charset="-122"/>
                <a:ea typeface="大黑体" charset="-122"/>
              </a:rPr>
              <a:t>1</a:t>
            </a:r>
            <a:r>
              <a:rPr lang="zh-CN" altLang="en-US" sz="2000" b="1" dirty="0">
                <a:latin typeface="大黑体" charset="-122"/>
                <a:ea typeface="大黑体" charset="-122"/>
              </a:rPr>
              <a:t>－</a:t>
            </a:r>
            <a:r>
              <a:rPr lang="en-US" altLang="zh-CN" sz="2000" b="1" dirty="0">
                <a:latin typeface="大黑体" charset="-122"/>
                <a:ea typeface="大黑体" charset="-122"/>
              </a:rPr>
              <a:t>100km</a:t>
            </a:r>
            <a:r>
              <a:rPr lang="zh-CN" altLang="en-US" sz="2000" b="1" dirty="0">
                <a:latin typeface="大黑体" charset="-122"/>
                <a:ea typeface="大黑体" charset="-122"/>
              </a:rPr>
              <a:t>，</a:t>
            </a:r>
            <a:r>
              <a:rPr lang="zh-CN" altLang="zh-CN" sz="2000" b="1" dirty="0">
                <a:latin typeface="大黑体" charset="-122"/>
                <a:ea typeface="大黑体" charset="-122"/>
              </a:rPr>
              <a:t>天线高度30－1000</a:t>
            </a:r>
            <a:r>
              <a:rPr lang="en-US" altLang="zh-CN" sz="2000" b="1" dirty="0">
                <a:latin typeface="大黑体" charset="-122"/>
                <a:ea typeface="大黑体" charset="-122"/>
              </a:rPr>
              <a:t>m</a:t>
            </a:r>
            <a:r>
              <a:rPr lang="zh-CN" altLang="en-US" sz="2000" b="1" dirty="0">
                <a:latin typeface="大黑体" charset="-122"/>
                <a:ea typeface="大黑体" charset="-122"/>
              </a:rPr>
              <a:t>。</a:t>
            </a:r>
          </a:p>
          <a:p>
            <a:pPr eaLnBrk="1" hangingPunct="1">
              <a:lnSpc>
                <a:spcPct val="90000"/>
              </a:lnSpc>
              <a:buClr>
                <a:schemeClr val="tx1"/>
              </a:buClr>
              <a:buFont typeface="Monotype Sorts" pitchFamily="2" charset="2"/>
              <a:buChar char="l"/>
            </a:pPr>
            <a:r>
              <a:rPr lang="zh-CN" altLang="en-US" sz="2000" b="1" dirty="0">
                <a:latin typeface="大黑体" charset="-122"/>
                <a:ea typeface="大黑体" charset="-122"/>
              </a:rPr>
              <a:t>预测</a:t>
            </a:r>
            <a:r>
              <a:rPr lang="zh-CN" altLang="en-US" sz="2000" b="1" dirty="0">
                <a:solidFill>
                  <a:srgbClr val="C00000"/>
                </a:solidFill>
                <a:latin typeface="大黑体" charset="-122"/>
                <a:ea typeface="大黑体" charset="-122"/>
              </a:rPr>
              <a:t>城区信号时使用最广泛的模型</a:t>
            </a:r>
            <a:r>
              <a:rPr lang="zh-CN" altLang="en-US" sz="2000" b="1" dirty="0">
                <a:latin typeface="大黑体" charset="-122"/>
                <a:ea typeface="大黑体" charset="-122"/>
              </a:rPr>
              <a:t>，在日本已经成为系统规划的标准。</a:t>
            </a:r>
          </a:p>
          <a:p>
            <a:pPr eaLnBrk="1" hangingPunct="1">
              <a:lnSpc>
                <a:spcPct val="90000"/>
              </a:lnSpc>
              <a:buClr>
                <a:schemeClr val="tx1"/>
              </a:buClr>
              <a:buFont typeface="Monotype Sorts" pitchFamily="2" charset="2"/>
              <a:buChar char="l"/>
            </a:pPr>
            <a:r>
              <a:rPr lang="zh-CN" altLang="en-US" sz="2000" b="1" dirty="0">
                <a:latin typeface="大黑体" charset="-122"/>
                <a:ea typeface="大黑体" charset="-122"/>
              </a:rPr>
              <a:t>开发了一套在特定条件下自由空间中值损耗的曲线。</a:t>
            </a:r>
          </a:p>
          <a:p>
            <a:pPr eaLnBrk="1" hangingPunct="1">
              <a:lnSpc>
                <a:spcPct val="90000"/>
              </a:lnSpc>
              <a:buClr>
                <a:schemeClr val="tx1"/>
              </a:buClr>
              <a:buFont typeface="Monotype Sorts" pitchFamily="2" charset="2"/>
              <a:buChar char="l"/>
            </a:pPr>
            <a:r>
              <a:rPr lang="zh-CN" altLang="en-US" sz="2000" b="1" dirty="0">
                <a:latin typeface="大黑体" charset="-122"/>
                <a:ea typeface="大黑体" charset="-122"/>
              </a:rPr>
              <a:t>缺点：</a:t>
            </a:r>
            <a:r>
              <a:rPr lang="zh-CN" altLang="en-US" sz="2000" b="1" dirty="0">
                <a:solidFill>
                  <a:srgbClr val="C00000"/>
                </a:solidFill>
                <a:latin typeface="大黑体" charset="-122"/>
                <a:ea typeface="大黑体" charset="-122"/>
              </a:rPr>
              <a:t>对城区和郊区的快速变化反应较慢，和实际情况偏差约</a:t>
            </a:r>
            <a:r>
              <a:rPr lang="en-US" altLang="zh-CN" sz="2000" b="1" dirty="0">
                <a:solidFill>
                  <a:srgbClr val="C00000"/>
                </a:solidFill>
                <a:latin typeface="大黑体" charset="-122"/>
                <a:ea typeface="大黑体" charset="-122"/>
              </a:rPr>
              <a:t>10</a:t>
            </a:r>
            <a:r>
              <a:rPr lang="zh-CN" altLang="en-US" sz="2000" b="1" dirty="0">
                <a:solidFill>
                  <a:srgbClr val="C00000"/>
                </a:solidFill>
                <a:latin typeface="大黑体" charset="-122"/>
                <a:ea typeface="大黑体" charset="-122"/>
              </a:rPr>
              <a:t>－</a:t>
            </a:r>
            <a:r>
              <a:rPr lang="en-US" altLang="zh-CN" sz="2000" b="1" dirty="0">
                <a:solidFill>
                  <a:srgbClr val="C00000"/>
                </a:solidFill>
                <a:latin typeface="大黑体" charset="-122"/>
                <a:ea typeface="大黑体" charset="-122"/>
              </a:rPr>
              <a:t>14dB</a:t>
            </a:r>
            <a:r>
              <a:rPr lang="zh-CN" altLang="en-US" sz="2000" b="1" dirty="0">
                <a:latin typeface="大黑体" charset="-122"/>
                <a:ea typeface="大黑体" charset="-122"/>
              </a:rPr>
              <a:t>。</a:t>
            </a:r>
          </a:p>
        </p:txBody>
      </p:sp>
      <p:sp>
        <p:nvSpPr>
          <p:cNvPr id="11269" name="Rectangle 7"/>
          <p:cNvSpPr>
            <a:spLocks noChangeArrowheads="1"/>
          </p:cNvSpPr>
          <p:nvPr/>
        </p:nvSpPr>
        <p:spPr bwMode="auto">
          <a:xfrm>
            <a:off x="2466669" y="116974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1266" name="Object 6"/>
          <p:cNvGraphicFramePr>
            <a:graphicFrameLocks noChangeAspect="1"/>
          </p:cNvGraphicFramePr>
          <p:nvPr>
            <p:extLst>
              <p:ext uri="{D42A27DB-BD31-4B8C-83A1-F6EECF244321}">
                <p14:modId xmlns:p14="http://schemas.microsoft.com/office/powerpoint/2010/main" val="2814295086"/>
              </p:ext>
            </p:extLst>
          </p:nvPr>
        </p:nvGraphicFramePr>
        <p:xfrm>
          <a:off x="4638369" y="1385649"/>
          <a:ext cx="4384675" cy="4970463"/>
        </p:xfrm>
        <a:graphic>
          <a:graphicData uri="http://schemas.openxmlformats.org/presentationml/2006/ole">
            <mc:AlternateContent xmlns:mc="http://schemas.openxmlformats.org/markup-compatibility/2006">
              <mc:Choice xmlns:v="urn:schemas-microsoft-com:vml" Requires="v">
                <p:oleObj spid="_x0000_s27896" r:id="rId3" imgW="4633874" imgH="5252923" progId="">
                  <p:embed/>
                </p:oleObj>
              </mc:Choice>
              <mc:Fallback>
                <p:oleObj r:id="rId3" imgW="4633874" imgH="5252923" progId="">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369" y="1385649"/>
                        <a:ext cx="4384675" cy="4970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84</a:t>
            </a:fld>
            <a:endParaRPr lang="en-US" altLang="zh-CN"/>
          </a:p>
        </p:txBody>
      </p:sp>
    </p:spTree>
    <p:extLst>
      <p:ext uri="{BB962C8B-B14F-4D97-AF65-F5344CB8AC3E}">
        <p14:creationId xmlns:p14="http://schemas.microsoft.com/office/powerpoint/2010/main" val="660392214"/>
      </p:ext>
    </p:extLst>
  </p:cSld>
  <p:clrMapOvr>
    <a:masterClrMapping/>
  </p:clrMapOvr>
  <p:transition>
    <p:cov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60962" y="704446"/>
            <a:ext cx="8534400" cy="590550"/>
          </a:xfrm>
        </p:spPr>
        <p:txBody>
          <a:bodyPr/>
          <a:lstStyle/>
          <a:p>
            <a:pPr eaLnBrk="1" hangingPunct="1"/>
            <a:r>
              <a:rPr lang="zh-CN" altLang="en-US" sz="4800" b="1" dirty="0">
                <a:solidFill>
                  <a:srgbClr val="002060"/>
                </a:solidFill>
                <a:latin typeface="大黑体" charset="-122"/>
                <a:ea typeface="大黑体" charset="-122"/>
              </a:rPr>
              <a:t>经验模型：</a:t>
            </a:r>
            <a:r>
              <a:rPr lang="en-US" altLang="zh-CN" sz="4800" b="1" dirty="0" err="1">
                <a:solidFill>
                  <a:srgbClr val="002060"/>
                </a:solidFill>
                <a:latin typeface="大黑体" charset="-122"/>
                <a:ea typeface="大黑体" charset="-122"/>
              </a:rPr>
              <a:t>Hata</a:t>
            </a:r>
            <a:r>
              <a:rPr lang="en-US" altLang="zh-CN" sz="4800" b="1" dirty="0">
                <a:solidFill>
                  <a:srgbClr val="002060"/>
                </a:solidFill>
                <a:latin typeface="大黑体" charset="-122"/>
                <a:ea typeface="大黑体" charset="-122"/>
              </a:rPr>
              <a:t>(</a:t>
            </a:r>
            <a:r>
              <a:rPr lang="zh-CN" altLang="en-US" sz="4800" b="1" dirty="0">
                <a:solidFill>
                  <a:srgbClr val="002060"/>
                </a:solidFill>
                <a:latin typeface="大黑体" charset="-122"/>
                <a:ea typeface="大黑体" charset="-122"/>
              </a:rPr>
              <a:t>哈塔）</a:t>
            </a:r>
            <a:r>
              <a:rPr lang="zh-CN" altLang="zh-CN" sz="4800" b="1" dirty="0">
                <a:solidFill>
                  <a:srgbClr val="002060"/>
                </a:solidFill>
                <a:latin typeface="大黑体" charset="-122"/>
                <a:ea typeface="大黑体" charset="-122"/>
              </a:rPr>
              <a:t>模型</a:t>
            </a:r>
            <a:endParaRPr lang="zh-CN" altLang="en-US" sz="4800" b="1" dirty="0">
              <a:solidFill>
                <a:srgbClr val="002060"/>
              </a:solidFill>
              <a:latin typeface="大黑体" charset="-122"/>
              <a:ea typeface="大黑体" charset="-122"/>
            </a:endParaRPr>
          </a:p>
        </p:txBody>
      </p:sp>
      <p:sp>
        <p:nvSpPr>
          <p:cNvPr id="46083" name="Rectangle 3"/>
          <p:cNvSpPr>
            <a:spLocks noGrp="1" noChangeArrowheads="1"/>
          </p:cNvSpPr>
          <p:nvPr>
            <p:ph type="body" sz="half" idx="1"/>
          </p:nvPr>
        </p:nvSpPr>
        <p:spPr>
          <a:xfrm>
            <a:off x="637162" y="1542240"/>
            <a:ext cx="8458200" cy="4648200"/>
          </a:xfrm>
        </p:spPr>
        <p:txBody>
          <a:bodyPr/>
          <a:lstStyle/>
          <a:p>
            <a:pPr marL="0" eaLnBrk="1" hangingPunct="1">
              <a:buClr>
                <a:schemeClr val="tx1"/>
              </a:buClr>
              <a:buFont typeface="Monotype Sorts" pitchFamily="2" charset="2"/>
              <a:buNone/>
            </a:pPr>
            <a:r>
              <a:rPr lang="zh-CN" altLang="en-US" sz="2400" b="1" dirty="0">
                <a:latin typeface="大黑体" charset="-122"/>
                <a:ea typeface="大黑体" charset="-122"/>
              </a:rPr>
              <a:t>是一种广泛使用的传播模型，适用于宏蜂窝（小区半径大于</a:t>
            </a:r>
            <a:r>
              <a:rPr lang="en-US" altLang="zh-CN" sz="2400" b="1" dirty="0">
                <a:latin typeface="大黑体" charset="-122"/>
                <a:ea typeface="大黑体" charset="-122"/>
              </a:rPr>
              <a:t>1km</a:t>
            </a:r>
            <a:r>
              <a:rPr lang="zh-CN" altLang="en-US" sz="2400" b="1" dirty="0">
                <a:latin typeface="大黑体" charset="-122"/>
                <a:ea typeface="大黑体" charset="-122"/>
              </a:rPr>
              <a:t>）的路径损耗预测。根据使用频率不同，</a:t>
            </a:r>
            <a:r>
              <a:rPr lang="en-US" altLang="zh-CN" sz="2400" b="1" dirty="0" err="1">
                <a:latin typeface="大黑体" charset="-122"/>
                <a:ea typeface="大黑体" charset="-122"/>
              </a:rPr>
              <a:t>Hata</a:t>
            </a:r>
            <a:r>
              <a:rPr lang="zh-CN" altLang="en-US" sz="2400" b="1" dirty="0">
                <a:latin typeface="大黑体" charset="-122"/>
                <a:ea typeface="大黑体" charset="-122"/>
              </a:rPr>
              <a:t>模型可以分为：</a:t>
            </a:r>
          </a:p>
          <a:p>
            <a:pPr eaLnBrk="1" hangingPunct="1">
              <a:spcBef>
                <a:spcPts val="1500"/>
              </a:spcBef>
              <a:buClr>
                <a:schemeClr val="tx1"/>
              </a:buClr>
              <a:buFont typeface="Monotype Sorts" pitchFamily="2" charset="2"/>
              <a:buChar char="l"/>
            </a:pPr>
            <a:r>
              <a:rPr lang="en-US" altLang="zh-CN" sz="2400" b="1" dirty="0">
                <a:latin typeface="大黑体" charset="-122"/>
                <a:ea typeface="大黑体" charset="-122"/>
              </a:rPr>
              <a:t>Okumura-</a:t>
            </a:r>
            <a:r>
              <a:rPr lang="en-US" altLang="zh-CN" sz="2400" b="1" dirty="0" err="1">
                <a:latin typeface="大黑体" charset="-122"/>
                <a:ea typeface="大黑体" charset="-122"/>
              </a:rPr>
              <a:t>Hata</a:t>
            </a:r>
            <a:r>
              <a:rPr lang="zh-CN" altLang="en-US" sz="2400" b="1" dirty="0">
                <a:latin typeface="大黑体" charset="-122"/>
                <a:ea typeface="大黑体" charset="-122"/>
              </a:rPr>
              <a:t>模型，频率范围</a:t>
            </a:r>
            <a:r>
              <a:rPr lang="en-US" altLang="zh-CN" sz="2400" b="1" dirty="0">
                <a:latin typeface="大黑体" charset="-122"/>
                <a:ea typeface="大黑体" charset="-122"/>
              </a:rPr>
              <a:t>150MHz -1.5GHz</a:t>
            </a:r>
            <a:r>
              <a:rPr lang="zh-CN" altLang="en-US" sz="2400" b="1" dirty="0">
                <a:latin typeface="大黑体" charset="-122"/>
                <a:ea typeface="大黑体" charset="-122"/>
              </a:rPr>
              <a:t>，主要用于</a:t>
            </a:r>
            <a:r>
              <a:rPr lang="en-US" altLang="zh-CN" sz="2400" b="1" dirty="0">
                <a:latin typeface="大黑体" charset="-122"/>
                <a:ea typeface="大黑体" charset="-122"/>
              </a:rPr>
              <a:t>900MHz</a:t>
            </a:r>
            <a:r>
              <a:rPr lang="zh-CN" altLang="en-US" sz="2400" b="1" dirty="0">
                <a:latin typeface="大黑体" charset="-122"/>
                <a:ea typeface="大黑体" charset="-122"/>
              </a:rPr>
              <a:t>。</a:t>
            </a:r>
          </a:p>
          <a:p>
            <a:pPr eaLnBrk="1" hangingPunct="1">
              <a:spcBef>
                <a:spcPts val="1000"/>
              </a:spcBef>
              <a:buClr>
                <a:schemeClr val="tx1"/>
              </a:buClr>
              <a:buFont typeface="Monotype Sorts" pitchFamily="2" charset="2"/>
              <a:buChar char="l"/>
            </a:pPr>
            <a:r>
              <a:rPr lang="en-US" altLang="zh-CN" sz="2400" b="1" dirty="0">
                <a:latin typeface="大黑体" charset="-122"/>
                <a:ea typeface="大黑体" charset="-122"/>
              </a:rPr>
              <a:t>COST-231 </a:t>
            </a:r>
            <a:r>
              <a:rPr lang="en-US" altLang="zh-CN" sz="2400" b="1" dirty="0" err="1">
                <a:latin typeface="大黑体" charset="-122"/>
                <a:ea typeface="大黑体" charset="-122"/>
              </a:rPr>
              <a:t>Hata</a:t>
            </a:r>
            <a:r>
              <a:rPr lang="zh-CN" altLang="en-US" sz="2400" b="1" dirty="0">
                <a:latin typeface="大黑体" charset="-122"/>
                <a:ea typeface="大黑体" charset="-122"/>
              </a:rPr>
              <a:t>模型，</a:t>
            </a:r>
            <a:r>
              <a:rPr lang="en-US" altLang="zh-CN" sz="2400" b="1" dirty="0">
                <a:latin typeface="大黑体" charset="-122"/>
                <a:ea typeface="大黑体" charset="-122"/>
              </a:rPr>
              <a:t>COST-231</a:t>
            </a:r>
            <a:r>
              <a:rPr lang="zh-CN" altLang="en-US" sz="2400" b="1" dirty="0">
                <a:latin typeface="大黑体" charset="-122"/>
                <a:ea typeface="大黑体" charset="-122"/>
              </a:rPr>
              <a:t>工作委员会提出的将频率扩展到</a:t>
            </a:r>
            <a:r>
              <a:rPr lang="en-US" altLang="zh-CN" sz="2400" b="1" dirty="0">
                <a:latin typeface="大黑体" charset="-122"/>
                <a:ea typeface="大黑体" charset="-122"/>
              </a:rPr>
              <a:t>2GHz</a:t>
            </a:r>
            <a:r>
              <a:rPr lang="zh-CN" altLang="en-US" sz="2400" b="1" dirty="0">
                <a:latin typeface="大黑体" charset="-122"/>
                <a:ea typeface="大黑体" charset="-122"/>
              </a:rPr>
              <a:t>的</a:t>
            </a:r>
            <a:r>
              <a:rPr lang="en-US" altLang="zh-CN" sz="2400" b="1" dirty="0" err="1">
                <a:latin typeface="大黑体" charset="-122"/>
                <a:ea typeface="大黑体" charset="-122"/>
              </a:rPr>
              <a:t>Hata</a:t>
            </a:r>
            <a:r>
              <a:rPr lang="zh-CN" altLang="en-US" sz="2400" b="1" dirty="0">
                <a:latin typeface="大黑体" charset="-122"/>
                <a:ea typeface="大黑体" charset="-122"/>
              </a:rPr>
              <a:t>模型扩展版本。</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85</a:t>
            </a:fld>
            <a:endParaRPr lang="en-US" altLang="zh-CN"/>
          </a:p>
        </p:txBody>
      </p:sp>
    </p:spTree>
    <p:extLst>
      <p:ext uri="{BB962C8B-B14F-4D97-AF65-F5344CB8AC3E}">
        <p14:creationId xmlns:p14="http://schemas.microsoft.com/office/powerpoint/2010/main" val="621635028"/>
      </p:ext>
    </p:extLst>
  </p:cSld>
  <p:clrMapOvr>
    <a:masterClrMapping/>
  </p:clrMapOvr>
  <p:transition>
    <p:cove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636351" y="799088"/>
            <a:ext cx="8534400" cy="590550"/>
          </a:xfrm>
        </p:spPr>
        <p:txBody>
          <a:bodyPr/>
          <a:lstStyle/>
          <a:p>
            <a:pPr eaLnBrk="1" hangingPunct="1"/>
            <a:r>
              <a:rPr lang="zh-CN" altLang="en-US" sz="4800" b="1" dirty="0">
                <a:solidFill>
                  <a:srgbClr val="002060"/>
                </a:solidFill>
                <a:latin typeface="大黑体" charset="-122"/>
                <a:ea typeface="大黑体" charset="-122"/>
              </a:rPr>
              <a:t>经验模型：</a:t>
            </a:r>
            <a:r>
              <a:rPr lang="en-US" altLang="zh-CN" sz="4800" b="1" dirty="0">
                <a:solidFill>
                  <a:srgbClr val="002060"/>
                </a:solidFill>
                <a:latin typeface="大黑体" charset="-122"/>
                <a:ea typeface="大黑体" charset="-122"/>
              </a:rPr>
              <a:t>Okumura-</a:t>
            </a:r>
            <a:r>
              <a:rPr lang="en-US" altLang="zh-CN" sz="4800" b="1" dirty="0" err="1">
                <a:solidFill>
                  <a:srgbClr val="002060"/>
                </a:solidFill>
                <a:latin typeface="大黑体" charset="-122"/>
                <a:ea typeface="大黑体" charset="-122"/>
              </a:rPr>
              <a:t>Hata</a:t>
            </a:r>
            <a:r>
              <a:rPr lang="zh-CN" altLang="zh-CN" sz="4800" b="1" dirty="0">
                <a:solidFill>
                  <a:srgbClr val="002060"/>
                </a:solidFill>
                <a:latin typeface="大黑体" charset="-122"/>
                <a:ea typeface="大黑体" charset="-122"/>
              </a:rPr>
              <a:t>模型</a:t>
            </a:r>
            <a:endParaRPr lang="zh-CN" altLang="en-US" sz="4800" b="1" dirty="0">
              <a:solidFill>
                <a:srgbClr val="002060"/>
              </a:solidFill>
              <a:latin typeface="大黑体" charset="-122"/>
              <a:ea typeface="大黑体" charset="-122"/>
            </a:endParaRPr>
          </a:p>
        </p:txBody>
      </p:sp>
      <p:sp>
        <p:nvSpPr>
          <p:cNvPr id="12293" name="Rectangle 3"/>
          <p:cNvSpPr>
            <a:spLocks noGrp="1" noChangeArrowheads="1"/>
          </p:cNvSpPr>
          <p:nvPr>
            <p:ph type="body" sz="half" idx="1"/>
          </p:nvPr>
        </p:nvSpPr>
        <p:spPr>
          <a:xfrm>
            <a:off x="636351" y="1551563"/>
            <a:ext cx="8458200" cy="4648200"/>
          </a:xfrm>
        </p:spPr>
        <p:txBody>
          <a:bodyPr/>
          <a:lstStyle/>
          <a:p>
            <a:pPr eaLnBrk="1" hangingPunct="1">
              <a:buClr>
                <a:schemeClr val="tx1"/>
              </a:buClr>
              <a:buFont typeface="Monotype Sorts" pitchFamily="2" charset="2"/>
              <a:buNone/>
            </a:pPr>
            <a:r>
              <a:rPr lang="en-US" altLang="zh-CN" sz="2400" b="1" dirty="0">
                <a:latin typeface="大黑体" charset="-122"/>
                <a:ea typeface="大黑体" charset="-122"/>
              </a:rPr>
              <a:t>Okumura-Hata</a:t>
            </a:r>
            <a:r>
              <a:rPr lang="zh-CN" altLang="en-US" sz="2400" b="1" dirty="0">
                <a:latin typeface="大黑体" charset="-122"/>
                <a:ea typeface="大黑体" charset="-122"/>
              </a:rPr>
              <a:t>模型</a:t>
            </a:r>
          </a:p>
          <a:p>
            <a:pPr eaLnBrk="1" hangingPunct="1">
              <a:buClr>
                <a:schemeClr val="tx1"/>
              </a:buClr>
              <a:buFont typeface="Monotype Sorts" pitchFamily="2" charset="2"/>
              <a:buChar char="l"/>
            </a:pPr>
            <a:r>
              <a:rPr lang="en-US" altLang="zh-CN" sz="2400" b="1" dirty="0">
                <a:latin typeface="大黑体" charset="-122"/>
                <a:ea typeface="大黑体" charset="-122"/>
              </a:rPr>
              <a:t>1980</a:t>
            </a:r>
            <a:r>
              <a:rPr lang="zh-CN" altLang="en-US" sz="2400" b="1" dirty="0">
                <a:latin typeface="大黑体" charset="-122"/>
                <a:ea typeface="大黑体" charset="-122"/>
              </a:rPr>
              <a:t>年</a:t>
            </a:r>
            <a:r>
              <a:rPr lang="en-US" altLang="zh-CN" sz="2400" b="1" dirty="0">
                <a:latin typeface="大黑体" charset="-122"/>
                <a:ea typeface="大黑体" charset="-122"/>
              </a:rPr>
              <a:t>Hata</a:t>
            </a:r>
            <a:r>
              <a:rPr lang="zh-CN" altLang="en-US" sz="2400" b="1" dirty="0">
                <a:latin typeface="大黑体" charset="-122"/>
                <a:ea typeface="大黑体" charset="-122"/>
              </a:rPr>
              <a:t>将</a:t>
            </a:r>
            <a:r>
              <a:rPr lang="en-US" altLang="zh-CN" sz="2400" b="1" dirty="0">
                <a:latin typeface="大黑体" charset="-122"/>
                <a:ea typeface="大黑体" charset="-122"/>
              </a:rPr>
              <a:t>Okumura</a:t>
            </a:r>
            <a:r>
              <a:rPr lang="zh-CN" altLang="en-US" sz="2400" b="1" dirty="0">
                <a:latin typeface="大黑体" charset="-122"/>
                <a:ea typeface="大黑体" charset="-122"/>
              </a:rPr>
              <a:t>的曲线解析化，得到</a:t>
            </a:r>
            <a:r>
              <a:rPr lang="en-US" altLang="zh-CN" sz="2400" b="1" dirty="0">
                <a:latin typeface="大黑体" charset="-122"/>
                <a:ea typeface="大黑体" charset="-122"/>
              </a:rPr>
              <a:t>Hata</a:t>
            </a:r>
            <a:r>
              <a:rPr lang="zh-CN" altLang="en-US" sz="2400" b="1" dirty="0">
                <a:latin typeface="大黑体" charset="-122"/>
                <a:ea typeface="大黑体" charset="-122"/>
              </a:rPr>
              <a:t>公式：</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r>
              <a:rPr lang="zh-CN" altLang="en-US" sz="2400" b="1" dirty="0">
                <a:latin typeface="大黑体" charset="-122"/>
                <a:ea typeface="大黑体" charset="-122"/>
              </a:rPr>
              <a:t>其中</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None/>
            </a:pPr>
            <a:endParaRPr lang="en-US" altLang="zh-CN" sz="2400" b="1" dirty="0">
              <a:latin typeface="大黑体" charset="-122"/>
              <a:ea typeface="大黑体" charset="-122"/>
            </a:endParaRPr>
          </a:p>
        </p:txBody>
      </p:sp>
      <p:graphicFrame>
        <p:nvGraphicFramePr>
          <p:cNvPr id="12290" name="Object 9"/>
          <p:cNvGraphicFramePr>
            <a:graphicFrameLocks noChangeAspect="1"/>
          </p:cNvGraphicFramePr>
          <p:nvPr>
            <p:extLst>
              <p:ext uri="{D42A27DB-BD31-4B8C-83A1-F6EECF244321}">
                <p14:modId xmlns:p14="http://schemas.microsoft.com/office/powerpoint/2010/main" val="4078875665"/>
              </p:ext>
            </p:extLst>
          </p:nvPr>
        </p:nvGraphicFramePr>
        <p:xfrm>
          <a:off x="2623091" y="2490553"/>
          <a:ext cx="3644900" cy="1293507"/>
        </p:xfrm>
        <a:graphic>
          <a:graphicData uri="http://schemas.openxmlformats.org/presentationml/2006/ole">
            <mc:AlternateContent xmlns:mc="http://schemas.openxmlformats.org/markup-compatibility/2006">
              <mc:Choice xmlns:v="urn:schemas-microsoft-com:vml" Requires="v">
                <p:oleObj spid="_x0000_s29166" name="公式" r:id="rId3" imgW="2082800" imgH="711200" progId="Equation.3">
                  <p:embed/>
                </p:oleObj>
              </mc:Choice>
              <mc:Fallback>
                <p:oleObj name="公式" r:id="rId3" imgW="2082800" imgH="7112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3091" y="2490553"/>
                        <a:ext cx="3644900" cy="1293507"/>
                      </a:xfrm>
                      <a:prstGeom prst="rect">
                        <a:avLst/>
                      </a:prstGeom>
                      <a:noFill/>
                    </p:spPr>
                  </p:pic>
                </p:oleObj>
              </mc:Fallback>
            </mc:AlternateContent>
          </a:graphicData>
        </a:graphic>
      </p:graphicFrame>
      <p:graphicFrame>
        <p:nvGraphicFramePr>
          <p:cNvPr id="12291" name="Object 10"/>
          <p:cNvGraphicFramePr>
            <a:graphicFrameLocks noChangeAspect="1"/>
          </p:cNvGraphicFramePr>
          <p:nvPr>
            <p:extLst>
              <p:ext uri="{D42A27DB-BD31-4B8C-83A1-F6EECF244321}">
                <p14:modId xmlns:p14="http://schemas.microsoft.com/office/powerpoint/2010/main" val="426133368"/>
              </p:ext>
            </p:extLst>
          </p:nvPr>
        </p:nvGraphicFramePr>
        <p:xfrm>
          <a:off x="2061116" y="4260446"/>
          <a:ext cx="4768850" cy="1800225"/>
        </p:xfrm>
        <a:graphic>
          <a:graphicData uri="http://schemas.openxmlformats.org/presentationml/2006/ole">
            <mc:AlternateContent xmlns:mc="http://schemas.openxmlformats.org/markup-compatibility/2006">
              <mc:Choice xmlns:v="urn:schemas-microsoft-com:vml" Requires="v">
                <p:oleObj spid="_x0000_s29167" name="Equation" r:id="rId5" imgW="2552700" imgH="965200" progId="Equation.3">
                  <p:embed/>
                </p:oleObj>
              </mc:Choice>
              <mc:Fallback>
                <p:oleObj name="Equation" r:id="rId5" imgW="2552700" imgH="9652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1116" y="4260446"/>
                        <a:ext cx="4768850"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86</a:t>
            </a:fld>
            <a:endParaRPr lang="en-US" altLang="zh-CN"/>
          </a:p>
        </p:txBody>
      </p:sp>
    </p:spTree>
    <p:extLst>
      <p:ext uri="{BB962C8B-B14F-4D97-AF65-F5344CB8AC3E}">
        <p14:creationId xmlns:p14="http://schemas.microsoft.com/office/powerpoint/2010/main" val="327599016"/>
      </p:ext>
    </p:extLst>
  </p:cSld>
  <p:clrMapOvr>
    <a:masterClrMapping/>
  </p:clrMapOvr>
  <p:transition>
    <p:cove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578794" y="834550"/>
            <a:ext cx="8534400" cy="590550"/>
          </a:xfrm>
        </p:spPr>
        <p:txBody>
          <a:bodyPr/>
          <a:lstStyle/>
          <a:p>
            <a:pPr eaLnBrk="1" hangingPunct="1"/>
            <a:r>
              <a:rPr lang="zh-CN" altLang="en-US" sz="4800" b="1" dirty="0">
                <a:solidFill>
                  <a:srgbClr val="002060"/>
                </a:solidFill>
                <a:latin typeface="大黑体" charset="-122"/>
                <a:ea typeface="大黑体" charset="-122"/>
              </a:rPr>
              <a:t>经验模型：</a:t>
            </a:r>
            <a:r>
              <a:rPr lang="en-US" altLang="zh-CN" sz="4800" b="1" dirty="0">
                <a:solidFill>
                  <a:srgbClr val="002060"/>
                </a:solidFill>
                <a:latin typeface="大黑体" charset="-122"/>
                <a:ea typeface="大黑体" charset="-122"/>
              </a:rPr>
              <a:t>COST-231 </a:t>
            </a:r>
            <a:r>
              <a:rPr lang="en-US" altLang="zh-CN" sz="4800" b="1" dirty="0" err="1">
                <a:solidFill>
                  <a:srgbClr val="002060"/>
                </a:solidFill>
                <a:latin typeface="大黑体" charset="-122"/>
                <a:ea typeface="大黑体" charset="-122"/>
              </a:rPr>
              <a:t>Hata</a:t>
            </a:r>
            <a:r>
              <a:rPr lang="zh-CN" altLang="zh-CN" sz="4800" b="1" dirty="0">
                <a:solidFill>
                  <a:srgbClr val="002060"/>
                </a:solidFill>
                <a:latin typeface="大黑体" charset="-122"/>
                <a:ea typeface="大黑体" charset="-122"/>
              </a:rPr>
              <a:t>模型</a:t>
            </a:r>
            <a:endParaRPr lang="zh-CN" altLang="en-US" sz="4800" b="1" dirty="0">
              <a:solidFill>
                <a:srgbClr val="002060"/>
              </a:solidFill>
              <a:latin typeface="大黑体" charset="-122"/>
              <a:ea typeface="大黑体" charset="-122"/>
            </a:endParaRPr>
          </a:p>
        </p:txBody>
      </p:sp>
      <p:sp>
        <p:nvSpPr>
          <p:cNvPr id="13317" name="Rectangle 3"/>
          <p:cNvSpPr>
            <a:spLocks noGrp="1" noChangeArrowheads="1"/>
          </p:cNvSpPr>
          <p:nvPr>
            <p:ph type="body" sz="half" idx="1"/>
          </p:nvPr>
        </p:nvSpPr>
        <p:spPr>
          <a:xfrm>
            <a:off x="616894" y="1512650"/>
            <a:ext cx="8496300" cy="4648200"/>
          </a:xfrm>
        </p:spPr>
        <p:txBody>
          <a:bodyPr/>
          <a:lstStyle/>
          <a:p>
            <a:pPr eaLnBrk="1" hangingPunct="1">
              <a:buClr>
                <a:schemeClr val="tx1"/>
              </a:buClr>
              <a:buFont typeface="Monotype Sorts" pitchFamily="2" charset="2"/>
              <a:buNone/>
            </a:pPr>
            <a:r>
              <a:rPr lang="en-US" altLang="zh-CN" sz="2400" b="1" dirty="0">
                <a:latin typeface="大黑体" charset="-122"/>
                <a:ea typeface="大黑体" charset="-122"/>
              </a:rPr>
              <a:t>COST-231 </a:t>
            </a:r>
            <a:r>
              <a:rPr lang="en-US" altLang="zh-CN" sz="2400" b="1" dirty="0" err="1">
                <a:latin typeface="大黑体" charset="-122"/>
                <a:ea typeface="大黑体" charset="-122"/>
              </a:rPr>
              <a:t>Hata</a:t>
            </a:r>
            <a:r>
              <a:rPr lang="zh-CN" altLang="en-US" sz="2400" b="1" dirty="0">
                <a:latin typeface="大黑体" charset="-122"/>
                <a:ea typeface="大黑体" charset="-122"/>
              </a:rPr>
              <a:t>模型</a:t>
            </a:r>
          </a:p>
          <a:p>
            <a:pPr eaLnBrk="1" hangingPunct="1">
              <a:buClr>
                <a:schemeClr val="tx1"/>
              </a:buClr>
              <a:buFont typeface="Monotype Sorts" pitchFamily="2" charset="2"/>
              <a:buChar char="l"/>
            </a:pPr>
            <a:r>
              <a:rPr lang="zh-CN" altLang="en-US" sz="2400" b="1" dirty="0">
                <a:latin typeface="大黑体" charset="-122"/>
                <a:ea typeface="大黑体" charset="-122"/>
              </a:rPr>
              <a:t>针对</a:t>
            </a:r>
            <a:r>
              <a:rPr lang="en-US" altLang="zh-CN" sz="2400" b="1" dirty="0" err="1">
                <a:latin typeface="大黑体" charset="-122"/>
                <a:ea typeface="大黑体" charset="-122"/>
              </a:rPr>
              <a:t>Hata</a:t>
            </a:r>
            <a:r>
              <a:rPr lang="zh-CN" altLang="en-US" sz="2400" b="1" dirty="0">
                <a:latin typeface="大黑体" charset="-122"/>
                <a:ea typeface="大黑体" charset="-122"/>
              </a:rPr>
              <a:t>模型的不足，</a:t>
            </a:r>
            <a:r>
              <a:rPr lang="en-US" altLang="zh-CN" sz="2400" b="1" dirty="0">
                <a:latin typeface="大黑体" charset="-122"/>
                <a:ea typeface="大黑体" charset="-122"/>
              </a:rPr>
              <a:t>COST-231</a:t>
            </a:r>
            <a:r>
              <a:rPr lang="zh-CN" altLang="en-US" sz="2400" b="1" dirty="0">
                <a:latin typeface="大黑体" charset="-122"/>
                <a:ea typeface="大黑体" charset="-122"/>
              </a:rPr>
              <a:t>工作委员会提出</a:t>
            </a:r>
            <a:r>
              <a:rPr lang="en-US" altLang="zh-CN" sz="2400" b="1" dirty="0">
                <a:latin typeface="大黑体" charset="-122"/>
                <a:ea typeface="大黑体" charset="-122"/>
              </a:rPr>
              <a:t>Okumura-</a:t>
            </a:r>
            <a:r>
              <a:rPr lang="en-US" altLang="zh-CN" sz="2400" b="1" dirty="0" err="1">
                <a:latin typeface="大黑体" charset="-122"/>
                <a:ea typeface="大黑体" charset="-122"/>
              </a:rPr>
              <a:t>Hata</a:t>
            </a:r>
            <a:r>
              <a:rPr lang="zh-CN" altLang="en-US" sz="2400" b="1" dirty="0">
                <a:latin typeface="大黑体" charset="-122"/>
                <a:ea typeface="大黑体" charset="-122"/>
              </a:rPr>
              <a:t>模型的扩展模型，即</a:t>
            </a:r>
            <a:r>
              <a:rPr lang="en-US" altLang="zh-CN" sz="2400" b="1" dirty="0">
                <a:latin typeface="大黑体" charset="-122"/>
                <a:ea typeface="大黑体" charset="-122"/>
              </a:rPr>
              <a:t>COST-231 </a:t>
            </a:r>
            <a:r>
              <a:rPr lang="en-US" altLang="zh-CN" sz="2400" b="1" dirty="0" err="1">
                <a:latin typeface="大黑体" charset="-122"/>
                <a:ea typeface="大黑体" charset="-122"/>
              </a:rPr>
              <a:t>Hata</a:t>
            </a:r>
            <a:r>
              <a:rPr lang="zh-CN" altLang="en-US" sz="2400" b="1" dirty="0">
                <a:latin typeface="大黑体" charset="-122"/>
                <a:ea typeface="大黑体" charset="-122"/>
              </a:rPr>
              <a:t>模型。</a:t>
            </a:r>
          </a:p>
          <a:p>
            <a:pPr eaLnBrk="1" hangingPunct="1">
              <a:spcAft>
                <a:spcPts val="800"/>
              </a:spcAft>
              <a:buClr>
                <a:schemeClr val="tx1"/>
              </a:buClr>
              <a:buFont typeface="Monotype Sorts" pitchFamily="2" charset="2"/>
              <a:buChar char="l"/>
            </a:pPr>
            <a:r>
              <a:rPr lang="en-US" altLang="zh-CN" sz="2400" b="1" dirty="0">
                <a:latin typeface="大黑体" charset="-122"/>
                <a:ea typeface="大黑体" charset="-122"/>
              </a:rPr>
              <a:t>COST-231 </a:t>
            </a:r>
            <a:r>
              <a:rPr lang="en-US" altLang="zh-CN" sz="2400" b="1" dirty="0" err="1">
                <a:latin typeface="大黑体" charset="-122"/>
                <a:ea typeface="大黑体" charset="-122"/>
              </a:rPr>
              <a:t>Hata</a:t>
            </a:r>
            <a:r>
              <a:rPr lang="zh-CN" altLang="en-US" sz="2400" b="1" dirty="0">
                <a:latin typeface="大黑体" charset="-122"/>
                <a:ea typeface="大黑体" charset="-122"/>
              </a:rPr>
              <a:t>模型路径损耗的计算公式：</a:t>
            </a:r>
          </a:p>
          <a:p>
            <a:pPr marL="0" indent="0" eaLnBrk="1" hangingPunct="1">
              <a:buClr>
                <a:schemeClr val="tx1"/>
              </a:buClr>
              <a:buNone/>
            </a:pPr>
            <a:endParaRPr lang="zh-CN" altLang="en-US" sz="2400" b="1" dirty="0">
              <a:latin typeface="大黑体" charset="-122"/>
              <a:ea typeface="大黑体" charset="-122"/>
            </a:endParaRPr>
          </a:p>
          <a:p>
            <a:pPr eaLnBrk="1" hangingPunct="1">
              <a:spcBef>
                <a:spcPts val="0"/>
              </a:spcBef>
              <a:buClr>
                <a:schemeClr val="tx1"/>
              </a:buClr>
              <a:buFont typeface="Monotype Sorts" pitchFamily="2" charset="2"/>
              <a:buChar char="l"/>
            </a:pPr>
            <a:r>
              <a:rPr lang="zh-CN" altLang="en-US" sz="2400" b="1" dirty="0">
                <a:latin typeface="大黑体" charset="-122"/>
                <a:ea typeface="大黑体" charset="-122"/>
              </a:rPr>
              <a:t>其中：</a:t>
            </a:r>
            <a:r>
              <a:rPr lang="en-US" altLang="zh-CN" sz="2400" b="1" dirty="0">
                <a:latin typeface="大黑体" charset="-122"/>
                <a:ea typeface="大黑体" charset="-122"/>
              </a:rPr>
              <a:t>C</a:t>
            </a:r>
            <a:r>
              <a:rPr lang="en-US" altLang="zh-CN" sz="2400" b="1" baseline="-25000" dirty="0">
                <a:latin typeface="大黑体" charset="-122"/>
                <a:ea typeface="大黑体" charset="-122"/>
              </a:rPr>
              <a:t>M</a:t>
            </a:r>
            <a:r>
              <a:rPr lang="zh-CN" altLang="en-US" sz="2400" b="1" dirty="0">
                <a:latin typeface="大黑体" charset="-122"/>
                <a:ea typeface="大黑体" charset="-122"/>
              </a:rPr>
              <a:t>为大城市中心校正因子，在中等城市和郊区，</a:t>
            </a:r>
            <a:r>
              <a:rPr lang="en-US" altLang="zh-CN" sz="2400" b="1" dirty="0">
                <a:latin typeface="大黑体" charset="-122"/>
                <a:ea typeface="大黑体" charset="-122"/>
              </a:rPr>
              <a:t>C</a:t>
            </a:r>
            <a:r>
              <a:rPr lang="en-US" altLang="zh-CN" sz="2400" b="1" baseline="-25000" dirty="0">
                <a:latin typeface="大黑体" charset="-122"/>
                <a:ea typeface="大黑体" charset="-122"/>
              </a:rPr>
              <a:t>M</a:t>
            </a:r>
            <a:r>
              <a:rPr lang="en-US" altLang="zh-CN" sz="2400" b="1" dirty="0">
                <a:latin typeface="大黑体" charset="-122"/>
                <a:ea typeface="大黑体" charset="-122"/>
              </a:rPr>
              <a:t>=0dB</a:t>
            </a:r>
            <a:r>
              <a:rPr lang="zh-CN" altLang="en-US" sz="2400" b="1" dirty="0">
                <a:latin typeface="大黑体" charset="-122"/>
                <a:ea typeface="大黑体" charset="-122"/>
              </a:rPr>
              <a:t>，在市中心，</a:t>
            </a:r>
            <a:r>
              <a:rPr lang="en-US" altLang="zh-CN" sz="2400" b="1" dirty="0">
                <a:latin typeface="大黑体" charset="-122"/>
                <a:ea typeface="大黑体" charset="-122"/>
              </a:rPr>
              <a:t>C</a:t>
            </a:r>
            <a:r>
              <a:rPr lang="en-US" altLang="zh-CN" sz="2400" b="1" baseline="-25000" dirty="0">
                <a:latin typeface="大黑体" charset="-122"/>
                <a:ea typeface="大黑体" charset="-122"/>
              </a:rPr>
              <a:t>M</a:t>
            </a:r>
            <a:r>
              <a:rPr lang="en-US" altLang="zh-CN" sz="2400" b="1" dirty="0">
                <a:latin typeface="大黑体" charset="-122"/>
                <a:ea typeface="大黑体" charset="-122"/>
              </a:rPr>
              <a:t>=3dB</a:t>
            </a:r>
            <a:r>
              <a:rPr lang="zh-CN" altLang="en-US" sz="2400" b="1" dirty="0">
                <a:latin typeface="大黑体" charset="-122"/>
                <a:ea typeface="大黑体" charset="-122"/>
              </a:rPr>
              <a:t>。</a:t>
            </a:r>
          </a:p>
          <a:p>
            <a:pPr eaLnBrk="1" hangingPunct="1">
              <a:buClr>
                <a:schemeClr val="tx1"/>
              </a:buClr>
              <a:buFont typeface="Monotype Sorts" pitchFamily="2" charset="2"/>
              <a:buChar char="l"/>
            </a:pPr>
            <a:r>
              <a:rPr lang="zh-CN" altLang="en-US" sz="2400" b="1" dirty="0">
                <a:latin typeface="大黑体" charset="-122"/>
                <a:ea typeface="大黑体" charset="-122"/>
              </a:rPr>
              <a:t>适用范围：</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None/>
            </a:pPr>
            <a:endParaRPr lang="en-US" altLang="zh-CN" sz="2400" b="1" dirty="0">
              <a:latin typeface="大黑体" charset="-122"/>
              <a:ea typeface="大黑体" charset="-122"/>
            </a:endParaRPr>
          </a:p>
        </p:txBody>
      </p:sp>
      <p:graphicFrame>
        <p:nvGraphicFramePr>
          <p:cNvPr id="13314" name="Object 4"/>
          <p:cNvGraphicFramePr>
            <a:graphicFrameLocks noChangeAspect="1"/>
          </p:cNvGraphicFramePr>
          <p:nvPr>
            <p:extLst>
              <p:ext uri="{D42A27DB-BD31-4B8C-83A1-F6EECF244321}">
                <p14:modId xmlns:p14="http://schemas.microsoft.com/office/powerpoint/2010/main" val="3552376229"/>
              </p:ext>
            </p:extLst>
          </p:nvPr>
        </p:nvGraphicFramePr>
        <p:xfrm>
          <a:off x="1123950" y="3250963"/>
          <a:ext cx="7334250" cy="422275"/>
        </p:xfrm>
        <a:graphic>
          <a:graphicData uri="http://schemas.openxmlformats.org/presentationml/2006/ole">
            <mc:AlternateContent xmlns:mc="http://schemas.openxmlformats.org/markup-compatibility/2006">
              <mc:Choice xmlns:v="urn:schemas-microsoft-com:vml" Requires="v">
                <p:oleObj spid="_x0000_s30190" name="Equation" r:id="rId3" imgW="4191000" imgH="241300" progId="Equation.3">
                  <p:embed/>
                </p:oleObj>
              </mc:Choice>
              <mc:Fallback>
                <p:oleObj name="Equation" r:id="rId3" imgW="4191000" imgH="2413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3250963"/>
                        <a:ext cx="733425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6"/>
          <p:cNvGraphicFramePr>
            <a:graphicFrameLocks noChangeAspect="1"/>
          </p:cNvGraphicFramePr>
          <p:nvPr>
            <p:extLst>
              <p:ext uri="{D42A27DB-BD31-4B8C-83A1-F6EECF244321}">
                <p14:modId xmlns:p14="http://schemas.microsoft.com/office/powerpoint/2010/main" val="1802847944"/>
              </p:ext>
            </p:extLst>
          </p:nvPr>
        </p:nvGraphicFramePr>
        <p:xfrm>
          <a:off x="2400028" y="4925167"/>
          <a:ext cx="4016375" cy="766763"/>
        </p:xfrm>
        <a:graphic>
          <a:graphicData uri="http://schemas.openxmlformats.org/presentationml/2006/ole">
            <mc:AlternateContent xmlns:mc="http://schemas.openxmlformats.org/markup-compatibility/2006">
              <mc:Choice xmlns:v="urn:schemas-microsoft-com:vml" Requires="v">
                <p:oleObj spid="_x0000_s30191" name="Equation" r:id="rId5" imgW="2260600" imgH="431800" progId="Equation.3">
                  <p:embed/>
                </p:oleObj>
              </mc:Choice>
              <mc:Fallback>
                <p:oleObj name="Equation" r:id="rId5" imgW="2260600" imgH="4318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028" y="4925167"/>
                        <a:ext cx="40163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87</a:t>
            </a:fld>
            <a:endParaRPr lang="en-US" altLang="zh-CN"/>
          </a:p>
        </p:txBody>
      </p:sp>
    </p:spTree>
    <p:extLst>
      <p:ext uri="{BB962C8B-B14F-4D97-AF65-F5344CB8AC3E}">
        <p14:creationId xmlns:p14="http://schemas.microsoft.com/office/powerpoint/2010/main" val="973523947"/>
      </p:ext>
    </p:extLst>
  </p:cSld>
  <p:clrMapOvr>
    <a:masterClrMapping/>
  </p:clrMapOvr>
  <p:transition>
    <p:cove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96629" y="790777"/>
            <a:ext cx="7772400" cy="533400"/>
          </a:xfrm>
        </p:spPr>
        <p:txBody>
          <a:bodyPr/>
          <a:lstStyle/>
          <a:p>
            <a:pPr eaLnBrk="1" hangingPunct="1"/>
            <a:r>
              <a:rPr lang="zh-CN" altLang="en-US" sz="5400" b="1" dirty="0">
                <a:solidFill>
                  <a:srgbClr val="002060"/>
                </a:solidFill>
                <a:latin typeface="大黑体" charset="-122"/>
                <a:ea typeface="大黑体" charset="-122"/>
              </a:rPr>
              <a:t>经验模型：室内模型概述</a:t>
            </a:r>
          </a:p>
        </p:txBody>
      </p:sp>
      <p:sp>
        <p:nvSpPr>
          <p:cNvPr id="47107" name="Rectangle 3"/>
          <p:cNvSpPr>
            <a:spLocks noGrp="1" noChangeArrowheads="1"/>
          </p:cNvSpPr>
          <p:nvPr>
            <p:ph type="body" sz="half" idx="1"/>
          </p:nvPr>
        </p:nvSpPr>
        <p:spPr>
          <a:xfrm>
            <a:off x="596629" y="1524405"/>
            <a:ext cx="4019550" cy="4648200"/>
          </a:xfrm>
        </p:spPr>
        <p:txBody>
          <a:bodyPr/>
          <a:lstStyle/>
          <a:p>
            <a:pPr eaLnBrk="1" hangingPunct="1">
              <a:buFontTx/>
              <a:buNone/>
            </a:pPr>
            <a:r>
              <a:rPr lang="zh-CN" altLang="en-US" sz="2400" b="1">
                <a:latin typeface="大黑体" charset="-122"/>
                <a:ea typeface="大黑体" charset="-122"/>
              </a:rPr>
              <a:t>一般说明</a:t>
            </a:r>
          </a:p>
          <a:p>
            <a:pPr eaLnBrk="1" hangingPunct="1">
              <a:buClr>
                <a:schemeClr val="tx1"/>
              </a:buClr>
              <a:buFont typeface="Monotype Sorts" pitchFamily="2" charset="2"/>
              <a:buChar char="l"/>
            </a:pPr>
            <a:r>
              <a:rPr lang="zh-CN" altLang="en-US" sz="2400" b="1">
                <a:latin typeface="大黑体" charset="-122"/>
                <a:ea typeface="大黑体" charset="-122"/>
              </a:rPr>
              <a:t>室内传播特点：更加严重的阻挡，更加严重的多径，更加严重的变化。</a:t>
            </a:r>
          </a:p>
          <a:p>
            <a:pPr eaLnBrk="1" hangingPunct="1">
              <a:buClr>
                <a:schemeClr val="tx1"/>
              </a:buClr>
              <a:buFont typeface="Monotype Sorts" pitchFamily="2" charset="2"/>
              <a:buChar char="l"/>
            </a:pPr>
            <a:r>
              <a:rPr lang="zh-CN" altLang="en-US" sz="2400" b="1">
                <a:latin typeface="大黑体" charset="-122"/>
                <a:ea typeface="大黑体" charset="-122"/>
              </a:rPr>
              <a:t>受到影响的因素很多，如：门窗是开还是关？天线放置的位置？人员的分布情况？</a:t>
            </a:r>
          </a:p>
          <a:p>
            <a:pPr eaLnBrk="1" hangingPunct="1">
              <a:buClr>
                <a:schemeClr val="tx1"/>
              </a:buClr>
              <a:buFont typeface="Monotype Sorts" pitchFamily="2" charset="2"/>
              <a:buChar char="l"/>
            </a:pPr>
            <a:r>
              <a:rPr lang="zh-CN" altLang="en-US" sz="2400" b="1">
                <a:latin typeface="大黑体" charset="-122"/>
                <a:ea typeface="大黑体" charset="-122"/>
              </a:rPr>
              <a:t>室内传播的信号预测要比室外传播复杂得多。</a:t>
            </a:r>
          </a:p>
          <a:p>
            <a:pPr eaLnBrk="1" hangingPunct="1">
              <a:buClr>
                <a:schemeClr val="tx1"/>
              </a:buClr>
              <a:buFont typeface="Monotype Sorts" pitchFamily="2" charset="2"/>
              <a:buChar char="l"/>
            </a:pPr>
            <a:endParaRPr lang="en-US" altLang="zh-CN" sz="2400" b="1">
              <a:latin typeface="大黑体" charset="-122"/>
              <a:ea typeface="大黑体" charset="-122"/>
            </a:endParaRPr>
          </a:p>
        </p:txBody>
      </p:sp>
      <p:sp>
        <p:nvSpPr>
          <p:cNvPr id="47108" name="Rectangle 4"/>
          <p:cNvSpPr>
            <a:spLocks noChangeArrowheads="1"/>
          </p:cNvSpPr>
          <p:nvPr/>
        </p:nvSpPr>
        <p:spPr bwMode="auto">
          <a:xfrm>
            <a:off x="5092429" y="1524405"/>
            <a:ext cx="4019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2400" b="1" dirty="0">
                <a:latin typeface="大黑体" charset="-122"/>
                <a:ea typeface="大黑体" charset="-122"/>
              </a:rPr>
              <a:t>模型分类</a:t>
            </a:r>
          </a:p>
          <a:p>
            <a:pPr algn="l">
              <a:buFont typeface="Monotype Sorts" pitchFamily="2" charset="2"/>
              <a:buChar char="l"/>
            </a:pPr>
            <a:r>
              <a:rPr lang="zh-CN" altLang="en-US" sz="2400" b="1" dirty="0">
                <a:latin typeface="大黑体" charset="-122"/>
                <a:ea typeface="大黑体" charset="-122"/>
              </a:rPr>
              <a:t>室外向室内穿透损耗</a:t>
            </a:r>
          </a:p>
          <a:p>
            <a:pPr algn="l">
              <a:buFont typeface="Monotype Sorts" pitchFamily="2" charset="2"/>
              <a:buChar char="l"/>
            </a:pPr>
            <a:r>
              <a:rPr lang="zh-CN" altLang="en-US" sz="2400" b="1" dirty="0">
                <a:latin typeface="大黑体" charset="-122"/>
                <a:ea typeface="大黑体" charset="-122"/>
              </a:rPr>
              <a:t>同楼层的分隔损耗</a:t>
            </a:r>
          </a:p>
          <a:p>
            <a:pPr algn="l">
              <a:buFont typeface="Monotype Sorts" pitchFamily="2" charset="2"/>
              <a:buChar char="l"/>
            </a:pPr>
            <a:r>
              <a:rPr lang="zh-CN" altLang="en-US" sz="2400" b="1" dirty="0">
                <a:latin typeface="大黑体" charset="-122"/>
                <a:ea typeface="大黑体" charset="-122"/>
              </a:rPr>
              <a:t>楼层间的分隔损耗</a:t>
            </a:r>
          </a:p>
          <a:p>
            <a:pPr algn="l">
              <a:buFont typeface="Monotype Sorts" pitchFamily="2" charset="2"/>
              <a:buChar char="l"/>
            </a:pPr>
            <a:r>
              <a:rPr lang="zh-CN" altLang="en-US" sz="2400" b="1" dirty="0">
                <a:latin typeface="大黑体" charset="-122"/>
                <a:ea typeface="大黑体" charset="-122"/>
              </a:rPr>
              <a:t>同一室内无障碍物损耗</a:t>
            </a:r>
          </a:p>
          <a:p>
            <a:pPr algn="l">
              <a:buFont typeface="Monotype Sorts" pitchFamily="2" charset="2"/>
              <a:buChar char="l"/>
            </a:pPr>
            <a:r>
              <a:rPr lang="zh-CN" altLang="en-US" sz="2400" b="1" dirty="0">
                <a:latin typeface="大黑体" charset="-122"/>
                <a:ea typeface="大黑体" charset="-122"/>
              </a:rPr>
              <a:t>同一室内有障碍物损耗</a:t>
            </a:r>
          </a:p>
          <a:p>
            <a:pPr algn="l">
              <a:buFont typeface="Monotype Sorts" pitchFamily="2" charset="2"/>
              <a:buChar char="l"/>
            </a:pPr>
            <a:r>
              <a:rPr lang="zh-CN" altLang="en-US" sz="2400" b="1" dirty="0">
                <a:latin typeface="大黑体" charset="-122"/>
                <a:ea typeface="大黑体" charset="-122"/>
              </a:rPr>
              <a:t>其他特定环境的损耗，如：隧道等。 </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88</a:t>
            </a:fld>
            <a:endParaRPr lang="en-US" altLang="zh-CN"/>
          </a:p>
        </p:txBody>
      </p:sp>
    </p:spTree>
    <p:extLst>
      <p:ext uri="{BB962C8B-B14F-4D97-AF65-F5344CB8AC3E}">
        <p14:creationId xmlns:p14="http://schemas.microsoft.com/office/powerpoint/2010/main" val="1386604143"/>
      </p:ext>
    </p:extLst>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ChangeArrowheads="1"/>
          </p:cNvSpPr>
          <p:nvPr/>
        </p:nvSpPr>
        <p:spPr bwMode="auto">
          <a:xfrm>
            <a:off x="2743200" y="3009900"/>
            <a:ext cx="704850" cy="2057400"/>
          </a:xfrm>
          <a:prstGeom prst="flowChartPreparation">
            <a:avLst/>
          </a:prstGeom>
          <a:solidFill>
            <a:srgbClr val="800080">
              <a:alpha val="50195"/>
            </a:srgbClr>
          </a:solidFill>
          <a:ln w="9525">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3555" name="Rectangle 3"/>
          <p:cNvSpPr>
            <a:spLocks noGrp="1" noChangeArrowheads="1"/>
          </p:cNvSpPr>
          <p:nvPr>
            <p:ph type="title"/>
          </p:nvPr>
        </p:nvSpPr>
        <p:spPr>
          <a:xfrm>
            <a:off x="323850" y="588963"/>
            <a:ext cx="7772400" cy="666750"/>
          </a:xfrm>
        </p:spPr>
        <p:txBody>
          <a:bodyPr/>
          <a:lstStyle/>
          <a:p>
            <a:pPr eaLnBrk="1" hangingPunct="1"/>
            <a:r>
              <a:rPr lang="en-US" altLang="zh-CN" b="1" dirty="0">
                <a:latin typeface="黑体" panose="02010609060101010101" pitchFamily="49" charset="-122"/>
                <a:ea typeface="黑体" panose="02010609060101010101" pitchFamily="49" charset="-122"/>
              </a:rPr>
              <a:t> </a:t>
            </a:r>
            <a:r>
              <a:rPr lang="zh-CN" altLang="en-US" sz="5400" b="1" dirty="0">
                <a:solidFill>
                  <a:srgbClr val="002060"/>
                </a:solidFill>
                <a:latin typeface="黑体" panose="02010609060101010101" pitchFamily="49" charset="-122"/>
                <a:ea typeface="黑体" panose="02010609060101010101" pitchFamily="49" charset="-122"/>
              </a:rPr>
              <a:t>无线信道的物理过程</a:t>
            </a:r>
          </a:p>
        </p:txBody>
      </p:sp>
      <p:sp>
        <p:nvSpPr>
          <p:cNvPr id="23556" name="Rectangle 4"/>
          <p:cNvSpPr>
            <a:spLocks noChangeArrowheads="1"/>
          </p:cNvSpPr>
          <p:nvPr/>
        </p:nvSpPr>
        <p:spPr bwMode="auto">
          <a:xfrm>
            <a:off x="819150" y="5086350"/>
            <a:ext cx="7524750" cy="342900"/>
          </a:xfrm>
          <a:prstGeom prst="rect">
            <a:avLst/>
          </a:prstGeom>
          <a:solidFill>
            <a:srgbClr val="000066">
              <a:alpha val="50195"/>
            </a:srgbClr>
          </a:solidFill>
          <a:ln w="9525">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3557" name="Rectangle 5"/>
          <p:cNvSpPr>
            <a:spLocks noChangeArrowheads="1"/>
          </p:cNvSpPr>
          <p:nvPr/>
        </p:nvSpPr>
        <p:spPr bwMode="auto">
          <a:xfrm>
            <a:off x="1122363" y="4476750"/>
            <a:ext cx="895350" cy="608013"/>
          </a:xfrm>
          <a:prstGeom prst="rect">
            <a:avLst/>
          </a:prstGeom>
          <a:solidFill>
            <a:srgbClr val="FFFF00"/>
          </a:solidFill>
          <a:ln w="9525">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zh-CN" sz="2400" b="1">
              <a:solidFill>
                <a:schemeClr val="tx1"/>
              </a:solidFill>
            </a:endParaRPr>
          </a:p>
        </p:txBody>
      </p:sp>
      <p:sp>
        <p:nvSpPr>
          <p:cNvPr id="23558" name="Rectangle 6"/>
          <p:cNvSpPr>
            <a:spLocks noChangeArrowheads="1"/>
          </p:cNvSpPr>
          <p:nvPr/>
        </p:nvSpPr>
        <p:spPr bwMode="auto">
          <a:xfrm>
            <a:off x="7313613" y="4476750"/>
            <a:ext cx="895350" cy="608013"/>
          </a:xfrm>
          <a:prstGeom prst="rect">
            <a:avLst/>
          </a:prstGeom>
          <a:solidFill>
            <a:srgbClr val="FFFF00"/>
          </a:solidFill>
          <a:ln w="9525">
            <a:solidFill>
              <a:schemeClr val="tx1"/>
            </a:solidFill>
            <a:miter lim="800000"/>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grpSp>
        <p:nvGrpSpPr>
          <p:cNvPr id="23559" name="Group 7"/>
          <p:cNvGrpSpPr>
            <a:grpSpLocks/>
          </p:cNvGrpSpPr>
          <p:nvPr/>
        </p:nvGrpSpPr>
        <p:grpSpPr bwMode="auto">
          <a:xfrm>
            <a:off x="1352550" y="3467100"/>
            <a:ext cx="514350" cy="1028700"/>
            <a:chOff x="852" y="2184"/>
            <a:chExt cx="324" cy="648"/>
          </a:xfrm>
        </p:grpSpPr>
        <p:grpSp>
          <p:nvGrpSpPr>
            <p:cNvPr id="23595" name="Group 8"/>
            <p:cNvGrpSpPr>
              <a:grpSpLocks/>
            </p:cNvGrpSpPr>
            <p:nvPr/>
          </p:nvGrpSpPr>
          <p:grpSpPr bwMode="auto">
            <a:xfrm>
              <a:off x="852" y="2184"/>
              <a:ext cx="324" cy="204"/>
              <a:chOff x="852" y="2184"/>
              <a:chExt cx="324" cy="204"/>
            </a:xfrm>
          </p:grpSpPr>
          <p:sp>
            <p:nvSpPr>
              <p:cNvPr id="23597" name="Line 9"/>
              <p:cNvSpPr>
                <a:spLocks noChangeShapeType="1"/>
              </p:cNvSpPr>
              <p:nvPr/>
            </p:nvSpPr>
            <p:spPr bwMode="auto">
              <a:xfrm>
                <a:off x="852" y="2196"/>
                <a:ext cx="32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23598" name="Line 10"/>
              <p:cNvSpPr>
                <a:spLocks noChangeShapeType="1"/>
              </p:cNvSpPr>
              <p:nvPr/>
            </p:nvSpPr>
            <p:spPr bwMode="auto">
              <a:xfrm>
                <a:off x="864" y="2184"/>
                <a:ext cx="180" cy="2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23599" name="Line 11"/>
              <p:cNvSpPr>
                <a:spLocks noChangeShapeType="1"/>
              </p:cNvSpPr>
              <p:nvPr/>
            </p:nvSpPr>
            <p:spPr bwMode="auto">
              <a:xfrm flipH="1">
                <a:off x="1056" y="2184"/>
                <a:ext cx="84" cy="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sp>
          <p:nvSpPr>
            <p:cNvPr id="23596" name="Line 12"/>
            <p:cNvSpPr>
              <a:spLocks noChangeShapeType="1"/>
            </p:cNvSpPr>
            <p:nvPr/>
          </p:nvSpPr>
          <p:spPr bwMode="auto">
            <a:xfrm>
              <a:off x="1032" y="2376"/>
              <a:ext cx="0" cy="4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grpSp>
        <p:nvGrpSpPr>
          <p:cNvPr id="23560" name="Group 13"/>
          <p:cNvGrpSpPr>
            <a:grpSpLocks/>
          </p:cNvGrpSpPr>
          <p:nvPr/>
        </p:nvGrpSpPr>
        <p:grpSpPr bwMode="auto">
          <a:xfrm>
            <a:off x="7448550" y="3448050"/>
            <a:ext cx="514350" cy="1028700"/>
            <a:chOff x="852" y="2184"/>
            <a:chExt cx="324" cy="648"/>
          </a:xfrm>
        </p:grpSpPr>
        <p:grpSp>
          <p:nvGrpSpPr>
            <p:cNvPr id="23590" name="Group 14"/>
            <p:cNvGrpSpPr>
              <a:grpSpLocks/>
            </p:cNvGrpSpPr>
            <p:nvPr/>
          </p:nvGrpSpPr>
          <p:grpSpPr bwMode="auto">
            <a:xfrm>
              <a:off x="852" y="2184"/>
              <a:ext cx="324" cy="204"/>
              <a:chOff x="852" y="2184"/>
              <a:chExt cx="324" cy="204"/>
            </a:xfrm>
          </p:grpSpPr>
          <p:sp>
            <p:nvSpPr>
              <p:cNvPr id="23592" name="Line 15"/>
              <p:cNvSpPr>
                <a:spLocks noChangeShapeType="1"/>
              </p:cNvSpPr>
              <p:nvPr/>
            </p:nvSpPr>
            <p:spPr bwMode="auto">
              <a:xfrm>
                <a:off x="852" y="2196"/>
                <a:ext cx="32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23593" name="Line 16"/>
              <p:cNvSpPr>
                <a:spLocks noChangeShapeType="1"/>
              </p:cNvSpPr>
              <p:nvPr/>
            </p:nvSpPr>
            <p:spPr bwMode="auto">
              <a:xfrm>
                <a:off x="864" y="2184"/>
                <a:ext cx="180" cy="2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23594" name="Line 17"/>
              <p:cNvSpPr>
                <a:spLocks noChangeShapeType="1"/>
              </p:cNvSpPr>
              <p:nvPr/>
            </p:nvSpPr>
            <p:spPr bwMode="auto">
              <a:xfrm flipH="1">
                <a:off x="1056" y="2184"/>
                <a:ext cx="84" cy="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sp>
          <p:nvSpPr>
            <p:cNvPr id="23591" name="Line 18"/>
            <p:cNvSpPr>
              <a:spLocks noChangeShapeType="1"/>
            </p:cNvSpPr>
            <p:nvPr/>
          </p:nvSpPr>
          <p:spPr bwMode="auto">
            <a:xfrm>
              <a:off x="1032" y="2376"/>
              <a:ext cx="0" cy="4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sp>
        <p:nvSpPr>
          <p:cNvPr id="23561" name="Line 19"/>
          <p:cNvSpPr>
            <a:spLocks noChangeShapeType="1"/>
          </p:cNvSpPr>
          <p:nvPr/>
        </p:nvSpPr>
        <p:spPr bwMode="auto">
          <a:xfrm>
            <a:off x="2209800" y="3524250"/>
            <a:ext cx="464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62" name="Line 20"/>
          <p:cNvSpPr>
            <a:spLocks noChangeShapeType="1"/>
          </p:cNvSpPr>
          <p:nvPr/>
        </p:nvSpPr>
        <p:spPr bwMode="auto">
          <a:xfrm flipV="1">
            <a:off x="4505325" y="3733799"/>
            <a:ext cx="2266950" cy="1333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63" name="Oval 21"/>
          <p:cNvSpPr>
            <a:spLocks noChangeArrowheads="1"/>
          </p:cNvSpPr>
          <p:nvPr/>
        </p:nvSpPr>
        <p:spPr bwMode="auto">
          <a:xfrm>
            <a:off x="3162300" y="1695450"/>
            <a:ext cx="2667000" cy="762000"/>
          </a:xfrm>
          <a:prstGeom prst="ellipse">
            <a:avLst/>
          </a:prstGeom>
          <a:solidFill>
            <a:srgbClr val="0000FF">
              <a:alpha val="50195"/>
            </a:srgbClr>
          </a:solidFill>
          <a:ln w="9525">
            <a:solidFill>
              <a:schemeClr val="tx1"/>
            </a:solidFill>
            <a:round/>
            <a:headEnd/>
            <a:tailEnd/>
          </a:ln>
        </p:spPr>
        <p:txBody>
          <a:bodyPr wrap="none" anchor="ct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endParaRPr lang="zh-CN" altLang="en-US"/>
          </a:p>
        </p:txBody>
      </p:sp>
      <p:sp>
        <p:nvSpPr>
          <p:cNvPr id="23564" name="Line 22"/>
          <p:cNvSpPr>
            <a:spLocks noChangeShapeType="1"/>
          </p:cNvSpPr>
          <p:nvPr/>
        </p:nvSpPr>
        <p:spPr bwMode="auto">
          <a:xfrm flipV="1">
            <a:off x="2000250" y="2438400"/>
            <a:ext cx="1352550" cy="857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65" name="Line 23"/>
          <p:cNvSpPr>
            <a:spLocks noChangeShapeType="1"/>
          </p:cNvSpPr>
          <p:nvPr/>
        </p:nvSpPr>
        <p:spPr bwMode="auto">
          <a:xfrm>
            <a:off x="5886450" y="2190750"/>
            <a:ext cx="1676400" cy="8763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66" name="Line 24"/>
          <p:cNvSpPr>
            <a:spLocks noChangeShapeType="1"/>
          </p:cNvSpPr>
          <p:nvPr/>
        </p:nvSpPr>
        <p:spPr bwMode="auto">
          <a:xfrm>
            <a:off x="5657850" y="2381250"/>
            <a:ext cx="1562100" cy="78105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67" name="Line 25"/>
          <p:cNvSpPr>
            <a:spLocks noChangeShapeType="1"/>
          </p:cNvSpPr>
          <p:nvPr/>
        </p:nvSpPr>
        <p:spPr bwMode="auto">
          <a:xfrm>
            <a:off x="5410200" y="2533650"/>
            <a:ext cx="1543050" cy="7620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68" name="Line 26"/>
          <p:cNvSpPr>
            <a:spLocks noChangeShapeType="1"/>
          </p:cNvSpPr>
          <p:nvPr/>
        </p:nvSpPr>
        <p:spPr bwMode="auto">
          <a:xfrm flipV="1">
            <a:off x="1905000" y="3181350"/>
            <a:ext cx="895350" cy="247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69" name="Arc 27"/>
          <p:cNvSpPr>
            <a:spLocks/>
          </p:cNvSpPr>
          <p:nvPr/>
        </p:nvSpPr>
        <p:spPr bwMode="auto">
          <a:xfrm>
            <a:off x="3714750" y="2860675"/>
            <a:ext cx="190500" cy="941388"/>
          </a:xfrm>
          <a:custGeom>
            <a:avLst/>
            <a:gdLst>
              <a:gd name="T0" fmla="*/ 0 w 21600"/>
              <a:gd name="T1" fmla="*/ 0 h 39039"/>
              <a:gd name="T2" fmla="*/ 680058507 w 21600"/>
              <a:gd name="T3" fmla="*/ 2147483647 h 39039"/>
              <a:gd name="T4" fmla="*/ 0 w 21600"/>
              <a:gd name="T5" fmla="*/ 2147483647 h 39039"/>
              <a:gd name="T6" fmla="*/ 0 60000 65536"/>
              <a:gd name="T7" fmla="*/ 0 60000 65536"/>
              <a:gd name="T8" fmla="*/ 0 60000 65536"/>
              <a:gd name="T9" fmla="*/ 0 w 21600"/>
              <a:gd name="T10" fmla="*/ 0 h 39039"/>
              <a:gd name="T11" fmla="*/ 21600 w 21600"/>
              <a:gd name="T12" fmla="*/ 39039 h 39039"/>
            </a:gdLst>
            <a:ahLst/>
            <a:cxnLst>
              <a:cxn ang="T6">
                <a:pos x="T0" y="T1"/>
              </a:cxn>
              <a:cxn ang="T7">
                <a:pos x="T2" y="T3"/>
              </a:cxn>
              <a:cxn ang="T8">
                <a:pos x="T4" y="T5"/>
              </a:cxn>
            </a:cxnLst>
            <a:rect l="T9" t="T10" r="T11" b="T12"/>
            <a:pathLst>
              <a:path w="21600" h="39039" fill="none" extrusionOk="0">
                <a:moveTo>
                  <a:pt x="-1" y="0"/>
                </a:moveTo>
                <a:cubicBezTo>
                  <a:pt x="11929" y="0"/>
                  <a:pt x="21600" y="9670"/>
                  <a:pt x="21600" y="21600"/>
                </a:cubicBezTo>
                <a:cubicBezTo>
                  <a:pt x="21600" y="28492"/>
                  <a:pt x="18310" y="34971"/>
                  <a:pt x="12745" y="39039"/>
                </a:cubicBezTo>
              </a:path>
              <a:path w="21600" h="39039" stroke="0" extrusionOk="0">
                <a:moveTo>
                  <a:pt x="-1" y="0"/>
                </a:moveTo>
                <a:cubicBezTo>
                  <a:pt x="11929" y="0"/>
                  <a:pt x="21600" y="9670"/>
                  <a:pt x="21600" y="21600"/>
                </a:cubicBezTo>
                <a:cubicBezTo>
                  <a:pt x="21600" y="28492"/>
                  <a:pt x="18310" y="34971"/>
                  <a:pt x="12745" y="39039"/>
                </a:cubicBezTo>
                <a:lnTo>
                  <a:pt x="0" y="21600"/>
                </a:ln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570" name="Arc 28"/>
          <p:cNvSpPr>
            <a:spLocks/>
          </p:cNvSpPr>
          <p:nvPr/>
        </p:nvSpPr>
        <p:spPr bwMode="auto">
          <a:xfrm>
            <a:off x="4114800" y="2860675"/>
            <a:ext cx="190500" cy="941388"/>
          </a:xfrm>
          <a:custGeom>
            <a:avLst/>
            <a:gdLst>
              <a:gd name="T0" fmla="*/ 0 w 21600"/>
              <a:gd name="T1" fmla="*/ 0 h 39039"/>
              <a:gd name="T2" fmla="*/ 680058507 w 21600"/>
              <a:gd name="T3" fmla="*/ 2147483647 h 39039"/>
              <a:gd name="T4" fmla="*/ 0 w 21600"/>
              <a:gd name="T5" fmla="*/ 2147483647 h 39039"/>
              <a:gd name="T6" fmla="*/ 0 60000 65536"/>
              <a:gd name="T7" fmla="*/ 0 60000 65536"/>
              <a:gd name="T8" fmla="*/ 0 60000 65536"/>
              <a:gd name="T9" fmla="*/ 0 w 21600"/>
              <a:gd name="T10" fmla="*/ 0 h 39039"/>
              <a:gd name="T11" fmla="*/ 21600 w 21600"/>
              <a:gd name="T12" fmla="*/ 39039 h 39039"/>
            </a:gdLst>
            <a:ahLst/>
            <a:cxnLst>
              <a:cxn ang="T6">
                <a:pos x="T0" y="T1"/>
              </a:cxn>
              <a:cxn ang="T7">
                <a:pos x="T2" y="T3"/>
              </a:cxn>
              <a:cxn ang="T8">
                <a:pos x="T4" y="T5"/>
              </a:cxn>
            </a:cxnLst>
            <a:rect l="T9" t="T10" r="T11" b="T12"/>
            <a:pathLst>
              <a:path w="21600" h="39039" fill="none" extrusionOk="0">
                <a:moveTo>
                  <a:pt x="-1" y="0"/>
                </a:moveTo>
                <a:cubicBezTo>
                  <a:pt x="11929" y="0"/>
                  <a:pt x="21600" y="9670"/>
                  <a:pt x="21600" y="21600"/>
                </a:cubicBezTo>
                <a:cubicBezTo>
                  <a:pt x="21600" y="28492"/>
                  <a:pt x="18310" y="34971"/>
                  <a:pt x="12745" y="39039"/>
                </a:cubicBezTo>
              </a:path>
              <a:path w="21600" h="39039" stroke="0" extrusionOk="0">
                <a:moveTo>
                  <a:pt x="-1" y="0"/>
                </a:moveTo>
                <a:cubicBezTo>
                  <a:pt x="11929" y="0"/>
                  <a:pt x="21600" y="9670"/>
                  <a:pt x="21600" y="21600"/>
                </a:cubicBezTo>
                <a:cubicBezTo>
                  <a:pt x="21600" y="28492"/>
                  <a:pt x="18310" y="34971"/>
                  <a:pt x="12745" y="39039"/>
                </a:cubicBezTo>
                <a:lnTo>
                  <a:pt x="0" y="21600"/>
                </a:ln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571" name="Line 29"/>
          <p:cNvSpPr>
            <a:spLocks noChangeShapeType="1"/>
          </p:cNvSpPr>
          <p:nvPr/>
        </p:nvSpPr>
        <p:spPr bwMode="auto">
          <a:xfrm>
            <a:off x="3486150" y="3181350"/>
            <a:ext cx="3219450" cy="2286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72" name="Text Box 30"/>
          <p:cNvSpPr txBox="1">
            <a:spLocks noChangeArrowheads="1"/>
          </p:cNvSpPr>
          <p:nvPr/>
        </p:nvSpPr>
        <p:spPr bwMode="auto">
          <a:xfrm>
            <a:off x="917575" y="2898775"/>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天线</a:t>
            </a:r>
          </a:p>
        </p:txBody>
      </p:sp>
      <p:sp>
        <p:nvSpPr>
          <p:cNvPr id="23573" name="Text Box 31"/>
          <p:cNvSpPr txBox="1">
            <a:spLocks noChangeArrowheads="1"/>
          </p:cNvSpPr>
          <p:nvPr/>
        </p:nvSpPr>
        <p:spPr bwMode="auto">
          <a:xfrm>
            <a:off x="7889875" y="2955925"/>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天线</a:t>
            </a:r>
          </a:p>
        </p:txBody>
      </p:sp>
      <p:sp>
        <p:nvSpPr>
          <p:cNvPr id="23574" name="Text Box 32"/>
          <p:cNvSpPr txBox="1">
            <a:spLocks noChangeArrowheads="1"/>
          </p:cNvSpPr>
          <p:nvPr/>
        </p:nvSpPr>
        <p:spPr bwMode="auto">
          <a:xfrm>
            <a:off x="1146175" y="4594225"/>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无线发</a:t>
            </a:r>
          </a:p>
        </p:txBody>
      </p:sp>
      <p:sp>
        <p:nvSpPr>
          <p:cNvPr id="23575" name="Text Box 33"/>
          <p:cNvSpPr txBox="1">
            <a:spLocks noChangeArrowheads="1"/>
          </p:cNvSpPr>
          <p:nvPr/>
        </p:nvSpPr>
        <p:spPr bwMode="auto">
          <a:xfrm>
            <a:off x="7318375" y="4632325"/>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无线收</a:t>
            </a:r>
          </a:p>
        </p:txBody>
      </p:sp>
      <p:sp>
        <p:nvSpPr>
          <p:cNvPr id="23576" name="Text Box 34"/>
          <p:cNvSpPr txBox="1">
            <a:spLocks noChangeArrowheads="1"/>
          </p:cNvSpPr>
          <p:nvPr/>
        </p:nvSpPr>
        <p:spPr bwMode="auto">
          <a:xfrm>
            <a:off x="4537075" y="3584575"/>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直射</a:t>
            </a:r>
          </a:p>
        </p:txBody>
      </p:sp>
      <p:sp>
        <p:nvSpPr>
          <p:cNvPr id="23577" name="Text Box 35"/>
          <p:cNvSpPr txBox="1">
            <a:spLocks noChangeArrowheads="1"/>
          </p:cNvSpPr>
          <p:nvPr/>
        </p:nvSpPr>
        <p:spPr bwMode="auto">
          <a:xfrm>
            <a:off x="4518025" y="4308475"/>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反射</a:t>
            </a:r>
          </a:p>
        </p:txBody>
      </p:sp>
      <p:sp>
        <p:nvSpPr>
          <p:cNvPr id="23578" name="Text Box 36"/>
          <p:cNvSpPr txBox="1">
            <a:spLocks noChangeArrowheads="1"/>
          </p:cNvSpPr>
          <p:nvPr/>
        </p:nvSpPr>
        <p:spPr bwMode="auto">
          <a:xfrm>
            <a:off x="6594475" y="2117725"/>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散射</a:t>
            </a:r>
          </a:p>
        </p:txBody>
      </p:sp>
      <p:sp>
        <p:nvSpPr>
          <p:cNvPr id="23579" name="Text Box 37"/>
          <p:cNvSpPr txBox="1">
            <a:spLocks noChangeArrowheads="1"/>
          </p:cNvSpPr>
          <p:nvPr/>
        </p:nvSpPr>
        <p:spPr bwMode="auto">
          <a:xfrm>
            <a:off x="4556125" y="2841625"/>
            <a:ext cx="1335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绕射及透射</a:t>
            </a:r>
          </a:p>
        </p:txBody>
      </p:sp>
      <p:sp>
        <p:nvSpPr>
          <p:cNvPr id="23580" name="Text Box 38"/>
          <p:cNvSpPr txBox="1">
            <a:spLocks noChangeArrowheads="1"/>
          </p:cNvSpPr>
          <p:nvPr/>
        </p:nvSpPr>
        <p:spPr bwMode="auto">
          <a:xfrm>
            <a:off x="4022725" y="5470525"/>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地面</a:t>
            </a:r>
          </a:p>
        </p:txBody>
      </p:sp>
      <p:sp>
        <p:nvSpPr>
          <p:cNvPr id="23581" name="Text Box 39"/>
          <p:cNvSpPr txBox="1">
            <a:spLocks noChangeArrowheads="1"/>
          </p:cNvSpPr>
          <p:nvPr/>
        </p:nvSpPr>
        <p:spPr bwMode="auto">
          <a:xfrm>
            <a:off x="2651125" y="1527175"/>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散射体</a:t>
            </a:r>
          </a:p>
        </p:txBody>
      </p:sp>
      <p:sp>
        <p:nvSpPr>
          <p:cNvPr id="23582" name="Line 40"/>
          <p:cNvSpPr>
            <a:spLocks noChangeShapeType="1"/>
          </p:cNvSpPr>
          <p:nvPr/>
        </p:nvSpPr>
        <p:spPr bwMode="auto">
          <a:xfrm>
            <a:off x="7962900" y="4248150"/>
            <a:ext cx="742950" cy="0"/>
          </a:xfrm>
          <a:prstGeom prst="line">
            <a:avLst/>
          </a:prstGeom>
          <a:noFill/>
          <a:ln w="28575">
            <a:solidFill>
              <a:srgbClr val="000066"/>
            </a:solidFill>
            <a:round/>
            <a:headEnd type="triangle" w="med" len="me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83" name="Text Box 41"/>
          <p:cNvSpPr txBox="1">
            <a:spLocks noChangeArrowheads="1"/>
          </p:cNvSpPr>
          <p:nvPr/>
        </p:nvSpPr>
        <p:spPr bwMode="auto">
          <a:xfrm>
            <a:off x="8061325" y="3775075"/>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移动</a:t>
            </a:r>
          </a:p>
        </p:txBody>
      </p:sp>
      <p:sp>
        <p:nvSpPr>
          <p:cNvPr id="23584" name="Text Box 42"/>
          <p:cNvSpPr txBox="1">
            <a:spLocks noChangeArrowheads="1"/>
          </p:cNvSpPr>
          <p:nvPr/>
        </p:nvSpPr>
        <p:spPr bwMode="auto">
          <a:xfrm>
            <a:off x="3470275" y="3908425"/>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障碍物</a:t>
            </a:r>
          </a:p>
        </p:txBody>
      </p:sp>
      <p:sp>
        <p:nvSpPr>
          <p:cNvPr id="23585" name="Freeform 43"/>
          <p:cNvSpPr>
            <a:spLocks/>
          </p:cNvSpPr>
          <p:nvPr/>
        </p:nvSpPr>
        <p:spPr bwMode="auto">
          <a:xfrm>
            <a:off x="7788275" y="1333500"/>
            <a:ext cx="276225" cy="1390650"/>
          </a:xfrm>
          <a:custGeom>
            <a:avLst/>
            <a:gdLst>
              <a:gd name="T0" fmla="*/ 2147483647 w 174"/>
              <a:gd name="T1" fmla="*/ 0 h 876"/>
              <a:gd name="T2" fmla="*/ 2147483647 w 174"/>
              <a:gd name="T3" fmla="*/ 2147483647 h 876"/>
              <a:gd name="T4" fmla="*/ 2147483647 w 174"/>
              <a:gd name="T5" fmla="*/ 2147483647 h 876"/>
              <a:gd name="T6" fmla="*/ 2147483647 w 174"/>
              <a:gd name="T7" fmla="*/ 2147483647 h 876"/>
              <a:gd name="T8" fmla="*/ 0 60000 65536"/>
              <a:gd name="T9" fmla="*/ 0 60000 65536"/>
              <a:gd name="T10" fmla="*/ 0 60000 65536"/>
              <a:gd name="T11" fmla="*/ 0 60000 65536"/>
              <a:gd name="T12" fmla="*/ 0 w 174"/>
              <a:gd name="T13" fmla="*/ 0 h 876"/>
              <a:gd name="T14" fmla="*/ 174 w 174"/>
              <a:gd name="T15" fmla="*/ 876 h 876"/>
            </a:gdLst>
            <a:ahLst/>
            <a:cxnLst>
              <a:cxn ang="T8">
                <a:pos x="T0" y="T1"/>
              </a:cxn>
              <a:cxn ang="T9">
                <a:pos x="T2" y="T3"/>
              </a:cxn>
              <a:cxn ang="T10">
                <a:pos x="T4" y="T5"/>
              </a:cxn>
              <a:cxn ang="T11">
                <a:pos x="T6" y="T7"/>
              </a:cxn>
            </a:cxnLst>
            <a:rect l="T12" t="T13" r="T14" b="T15"/>
            <a:pathLst>
              <a:path w="174" h="876">
                <a:moveTo>
                  <a:pt x="158" y="0"/>
                </a:moveTo>
                <a:cubicBezTo>
                  <a:pt x="79" y="128"/>
                  <a:pt x="0" y="256"/>
                  <a:pt x="2" y="336"/>
                </a:cubicBezTo>
                <a:cubicBezTo>
                  <a:pt x="4" y="416"/>
                  <a:pt x="166" y="390"/>
                  <a:pt x="170" y="480"/>
                </a:cubicBezTo>
                <a:cubicBezTo>
                  <a:pt x="174" y="570"/>
                  <a:pt x="48" y="812"/>
                  <a:pt x="26" y="8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b"/>
          <a:lstStyle/>
          <a:p>
            <a:endParaRPr lang="zh-CN" altLang="en-US"/>
          </a:p>
        </p:txBody>
      </p:sp>
      <p:sp>
        <p:nvSpPr>
          <p:cNvPr id="23586" name="Text Box 44"/>
          <p:cNvSpPr txBox="1">
            <a:spLocks noChangeArrowheads="1"/>
          </p:cNvSpPr>
          <p:nvPr/>
        </p:nvSpPr>
        <p:spPr bwMode="auto">
          <a:xfrm>
            <a:off x="7242175" y="1908175"/>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干扰</a:t>
            </a:r>
          </a:p>
        </p:txBody>
      </p:sp>
      <p:sp>
        <p:nvSpPr>
          <p:cNvPr id="23587" name="Line 45"/>
          <p:cNvSpPr>
            <a:spLocks noChangeShapeType="1"/>
          </p:cNvSpPr>
          <p:nvPr/>
        </p:nvSpPr>
        <p:spPr bwMode="auto">
          <a:xfrm>
            <a:off x="6877050" y="4686300"/>
            <a:ext cx="43815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23588" name="Text Box 46"/>
          <p:cNvSpPr txBox="1">
            <a:spLocks noChangeArrowheads="1"/>
          </p:cNvSpPr>
          <p:nvPr/>
        </p:nvSpPr>
        <p:spPr bwMode="auto">
          <a:xfrm>
            <a:off x="6061075" y="4537075"/>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1600">
                <a:solidFill>
                  <a:srgbClr val="000066"/>
                </a:solidFill>
                <a:latin typeface="Times New Roman" panose="02020603050405020304" pitchFamily="18" charset="0"/>
                <a:ea typeface="宋体" panose="02010600030101010101" pitchFamily="2" charset="-122"/>
              </a:defRPr>
            </a:lvl1pPr>
            <a:lvl2pPr marL="742950" indent="-285750">
              <a:defRPr kumimoji="1" sz="1600">
                <a:solidFill>
                  <a:srgbClr val="000066"/>
                </a:solidFill>
                <a:latin typeface="Times New Roman" panose="02020603050405020304" pitchFamily="18" charset="0"/>
                <a:ea typeface="宋体" panose="02010600030101010101" pitchFamily="2" charset="-122"/>
              </a:defRPr>
            </a:lvl2pPr>
            <a:lvl3pPr marL="1143000" indent="-228600">
              <a:defRPr kumimoji="1" sz="1600">
                <a:solidFill>
                  <a:srgbClr val="000066"/>
                </a:solidFill>
                <a:latin typeface="Times New Roman" panose="02020603050405020304" pitchFamily="18" charset="0"/>
                <a:ea typeface="宋体" panose="02010600030101010101" pitchFamily="2" charset="-122"/>
              </a:defRPr>
            </a:lvl3pPr>
            <a:lvl4pPr marL="1600200" indent="-228600">
              <a:defRPr kumimoji="1" sz="1600">
                <a:solidFill>
                  <a:srgbClr val="000066"/>
                </a:solidFill>
                <a:latin typeface="Times New Roman" panose="02020603050405020304" pitchFamily="18" charset="0"/>
                <a:ea typeface="宋体" panose="02010600030101010101" pitchFamily="2" charset="-122"/>
              </a:defRPr>
            </a:lvl4pPr>
            <a:lvl5pPr marL="2057400" indent="-228600">
              <a:defRPr kumimoji="1" sz="1600">
                <a:solidFill>
                  <a:srgbClr val="000066"/>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1600">
                <a:solidFill>
                  <a:srgbClr val="000066"/>
                </a:solidFill>
                <a:latin typeface="Times New Roman" panose="02020603050405020304" pitchFamily="18" charset="0"/>
                <a:ea typeface="宋体" panose="02010600030101010101" pitchFamily="2" charset="-122"/>
              </a:defRPr>
            </a:lvl9pPr>
          </a:lstStyle>
          <a:p>
            <a:pPr algn="l"/>
            <a:r>
              <a:rPr lang="zh-CN" altLang="en-US" sz="1800" b="1">
                <a:solidFill>
                  <a:schemeClr val="tx1"/>
                </a:solidFill>
              </a:rPr>
              <a:t>热噪声</a:t>
            </a:r>
          </a:p>
        </p:txBody>
      </p:sp>
      <p:sp>
        <p:nvSpPr>
          <p:cNvPr id="23589" name="Line 47"/>
          <p:cNvSpPr>
            <a:spLocks noChangeShapeType="1"/>
          </p:cNvSpPr>
          <p:nvPr/>
        </p:nvSpPr>
        <p:spPr bwMode="auto">
          <a:xfrm>
            <a:off x="2190750" y="3695700"/>
            <a:ext cx="2305050" cy="139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灯片编号占位符 2"/>
          <p:cNvSpPr>
            <a:spLocks noGrp="1"/>
          </p:cNvSpPr>
          <p:nvPr>
            <p:ph type="sldNum" sz="quarter" idx="12"/>
          </p:nvPr>
        </p:nvSpPr>
        <p:spPr/>
        <p:txBody>
          <a:bodyPr/>
          <a:lstStyle/>
          <a:p>
            <a:pPr>
              <a:defRPr/>
            </a:pPr>
            <a:fld id="{4057644D-785C-4C3A-8C09-F3C91A6224FB}" type="slidenum">
              <a:rPr lang="zh-CN" altLang="en-GB" smtClean="0"/>
              <a:pPr>
                <a:defRPr/>
              </a:pPr>
              <a:t>8</a:t>
            </a:fld>
            <a:endParaRPr lang="en-GB" altLang="zh-CN" dirty="0"/>
          </a:p>
        </p:txBody>
      </p:sp>
    </p:spTree>
    <p:extLst>
      <p:ext uri="{BB962C8B-B14F-4D97-AF65-F5344CB8AC3E}">
        <p14:creationId xmlns:p14="http://schemas.microsoft.com/office/powerpoint/2010/main" val="6391508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614800" y="519485"/>
            <a:ext cx="7772400" cy="533400"/>
          </a:xfrm>
        </p:spPr>
        <p:txBody>
          <a:bodyPr/>
          <a:lstStyle/>
          <a:p>
            <a:pPr eaLnBrk="1" hangingPunct="1"/>
            <a:r>
              <a:rPr lang="zh-CN" altLang="en-US" b="1" dirty="0">
                <a:solidFill>
                  <a:srgbClr val="002060"/>
                </a:solidFill>
                <a:latin typeface="大黑体" charset="-122"/>
                <a:ea typeface="大黑体" charset="-122"/>
              </a:rPr>
              <a:t>经验模型：室内穿透损耗模型</a:t>
            </a:r>
          </a:p>
        </p:txBody>
      </p:sp>
      <p:sp>
        <p:nvSpPr>
          <p:cNvPr id="14341" name="Rectangle 9"/>
          <p:cNvSpPr>
            <a:spLocks noChangeArrowheads="1"/>
          </p:cNvSpPr>
          <p:nvPr/>
        </p:nvSpPr>
        <p:spPr bwMode="auto">
          <a:xfrm>
            <a:off x="3748525" y="1097335"/>
            <a:ext cx="571500" cy="209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2" name="Rectangle 10"/>
          <p:cNvSpPr>
            <a:spLocks noChangeArrowheads="1"/>
          </p:cNvSpPr>
          <p:nvPr/>
        </p:nvSpPr>
        <p:spPr bwMode="auto">
          <a:xfrm>
            <a:off x="1449825" y="5047035"/>
            <a:ext cx="496888" cy="306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3" name="Rectangle 11"/>
          <p:cNvSpPr>
            <a:spLocks noChangeArrowheads="1"/>
          </p:cNvSpPr>
          <p:nvPr/>
        </p:nvSpPr>
        <p:spPr bwMode="auto">
          <a:xfrm>
            <a:off x="5507475" y="5008935"/>
            <a:ext cx="66675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4338" name="Object 12"/>
          <p:cNvGraphicFramePr>
            <a:graphicFrameLocks noChangeAspect="1"/>
          </p:cNvGraphicFramePr>
          <p:nvPr>
            <p:extLst>
              <p:ext uri="{D42A27DB-BD31-4B8C-83A1-F6EECF244321}">
                <p14:modId xmlns:p14="http://schemas.microsoft.com/office/powerpoint/2010/main" val="3236569394"/>
              </p:ext>
            </p:extLst>
          </p:nvPr>
        </p:nvGraphicFramePr>
        <p:xfrm>
          <a:off x="614800" y="1819648"/>
          <a:ext cx="3892550" cy="2974975"/>
        </p:xfrm>
        <a:graphic>
          <a:graphicData uri="http://schemas.openxmlformats.org/presentationml/2006/ole">
            <mc:AlternateContent xmlns:mc="http://schemas.openxmlformats.org/markup-compatibility/2006">
              <mc:Choice xmlns:v="urn:schemas-microsoft-com:vml" Requires="v">
                <p:oleObj spid="_x0000_s31214" r:id="rId3" imgW="6227369" imgH="4755794" progId="">
                  <p:embed/>
                </p:oleObj>
              </mc:Choice>
              <mc:Fallback>
                <p:oleObj r:id="rId3" imgW="6227369" imgH="4755794" progId="">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00" y="1819648"/>
                        <a:ext cx="3892550" cy="297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5" name="Rectangle 14"/>
          <p:cNvSpPr>
            <a:spLocks noChangeArrowheads="1"/>
          </p:cNvSpPr>
          <p:nvPr/>
        </p:nvSpPr>
        <p:spPr bwMode="auto">
          <a:xfrm>
            <a:off x="910075" y="4975598"/>
            <a:ext cx="347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en-US" altLang="zh-CN" sz="1400"/>
              <a:t> </a:t>
            </a:r>
            <a:r>
              <a:rPr lang="zh-CN" altLang="en-US" sz="1400">
                <a:latin typeface="宋体" panose="02010600030101010101" pitchFamily="2" charset="-122"/>
              </a:rPr>
              <a:t>通过墙壁（砖墙或石墙）的附加损耗</a:t>
            </a:r>
            <a:r>
              <a:rPr lang="zh-CN" altLang="en-US" sz="1400"/>
              <a:t> </a:t>
            </a:r>
            <a:endParaRPr lang="zh-CN" altLang="en-US" sz="1400">
              <a:ea typeface="仿宋_GB2312" pitchFamily="49" charset="-122"/>
            </a:endParaRPr>
          </a:p>
        </p:txBody>
      </p:sp>
      <p:sp>
        <p:nvSpPr>
          <p:cNvPr id="14346" name="Rectangle 16"/>
          <p:cNvSpPr>
            <a:spLocks noChangeArrowheads="1"/>
          </p:cNvSpPr>
          <p:nvPr/>
        </p:nvSpPr>
        <p:spPr bwMode="auto">
          <a:xfrm>
            <a:off x="2573775" y="192283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4339" name="Object 15"/>
          <p:cNvGraphicFramePr>
            <a:graphicFrameLocks noChangeAspect="1"/>
          </p:cNvGraphicFramePr>
          <p:nvPr>
            <p:extLst>
              <p:ext uri="{D42A27DB-BD31-4B8C-83A1-F6EECF244321}">
                <p14:modId xmlns:p14="http://schemas.microsoft.com/office/powerpoint/2010/main" val="1130045463"/>
              </p:ext>
            </p:extLst>
          </p:nvPr>
        </p:nvGraphicFramePr>
        <p:xfrm>
          <a:off x="4568031" y="2068885"/>
          <a:ext cx="3970338" cy="2743200"/>
        </p:xfrm>
        <a:graphic>
          <a:graphicData uri="http://schemas.openxmlformats.org/presentationml/2006/ole">
            <mc:AlternateContent xmlns:mc="http://schemas.openxmlformats.org/markup-compatibility/2006">
              <mc:Choice xmlns:v="urn:schemas-microsoft-com:vml" Requires="v">
                <p:oleObj spid="_x0000_s31215" r:id="rId5" imgW="4186823" imgH="2890765" progId="">
                  <p:embed/>
                </p:oleObj>
              </mc:Choice>
              <mc:Fallback>
                <p:oleObj r:id="rId5" imgW="4186823" imgH="2890765" progId="">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8031" y="2068885"/>
                        <a:ext cx="3970338" cy="274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7" name="Rectangle 17"/>
          <p:cNvSpPr>
            <a:spLocks noChangeArrowheads="1"/>
          </p:cNvSpPr>
          <p:nvPr/>
        </p:nvSpPr>
        <p:spPr bwMode="auto">
          <a:xfrm>
            <a:off x="5609075" y="4958135"/>
            <a:ext cx="241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1400">
                <a:solidFill>
                  <a:srgbClr val="000000"/>
                </a:solidFill>
              </a:rPr>
              <a:t>大厦损耗的实测分布</a:t>
            </a:r>
            <a:r>
              <a:rPr lang="zh-CN" altLang="en-US" sz="900"/>
              <a:t> </a:t>
            </a:r>
            <a:endParaRPr lang="zh-CN" altLang="en-US" sz="2400">
              <a:ea typeface="仿宋_GB2312" pitchFamily="49"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89</a:t>
            </a:fld>
            <a:endParaRPr lang="en-US" altLang="zh-CN"/>
          </a:p>
        </p:txBody>
      </p:sp>
    </p:spTree>
    <p:extLst>
      <p:ext uri="{BB962C8B-B14F-4D97-AF65-F5344CB8AC3E}">
        <p14:creationId xmlns:p14="http://schemas.microsoft.com/office/powerpoint/2010/main" val="1090693411"/>
      </p:ext>
    </p:extLst>
  </p:cSld>
  <p:clrMapOvr>
    <a:masterClrMapping/>
  </p:clrMapOvr>
  <p:transition>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635541" y="0"/>
            <a:ext cx="7988300" cy="1382543"/>
          </a:xfrm>
        </p:spPr>
        <p:txBody>
          <a:bodyPr/>
          <a:lstStyle/>
          <a:p>
            <a:pPr eaLnBrk="1" hangingPunct="1"/>
            <a:r>
              <a:rPr lang="zh-CN" altLang="en-US" b="1" dirty="0">
                <a:solidFill>
                  <a:srgbClr val="002060"/>
                </a:solidFill>
                <a:latin typeface="大黑体" charset="-122"/>
                <a:ea typeface="大黑体" charset="-122"/>
              </a:rPr>
              <a:t>经验模型：</a:t>
            </a:r>
            <a:br>
              <a:rPr lang="en-US" altLang="zh-CN" b="1" dirty="0">
                <a:solidFill>
                  <a:srgbClr val="002060"/>
                </a:solidFill>
                <a:latin typeface="大黑体" charset="-122"/>
                <a:ea typeface="大黑体" charset="-122"/>
              </a:rPr>
            </a:br>
            <a:r>
              <a:rPr lang="zh-CN" altLang="en-US" b="1" dirty="0">
                <a:solidFill>
                  <a:srgbClr val="002060"/>
                </a:solidFill>
                <a:latin typeface="大黑体" charset="-122"/>
                <a:ea typeface="大黑体" charset="-122"/>
              </a:rPr>
              <a:t>室内对数距离路径损耗模型</a:t>
            </a:r>
          </a:p>
        </p:txBody>
      </p:sp>
      <p:sp>
        <p:nvSpPr>
          <p:cNvPr id="15365" name="Rectangle 3"/>
          <p:cNvSpPr>
            <a:spLocks noGrp="1" noChangeArrowheads="1"/>
          </p:cNvSpPr>
          <p:nvPr>
            <p:ph type="body" sz="half" idx="1"/>
          </p:nvPr>
        </p:nvSpPr>
        <p:spPr>
          <a:xfrm>
            <a:off x="635541" y="1543860"/>
            <a:ext cx="8458200" cy="4648200"/>
          </a:xfrm>
        </p:spPr>
        <p:txBody>
          <a:bodyPr/>
          <a:lstStyle/>
          <a:p>
            <a:pPr eaLnBrk="1" hangingPunct="1">
              <a:buClr>
                <a:schemeClr val="tx1"/>
              </a:buClr>
              <a:buFont typeface="Monotype Sorts" pitchFamily="2" charset="2"/>
              <a:buChar char="l"/>
            </a:pPr>
            <a:r>
              <a:rPr lang="zh-CN" altLang="en-US" sz="2400" b="1">
                <a:latin typeface="大黑体" charset="-122"/>
                <a:ea typeface="大黑体" charset="-122"/>
              </a:rPr>
              <a:t>路径损耗公式：</a:t>
            </a:r>
          </a:p>
          <a:p>
            <a:pPr eaLnBrk="1" hangingPunct="1">
              <a:buClr>
                <a:schemeClr val="tx1"/>
              </a:buClr>
              <a:buFont typeface="Monotype Sorts" pitchFamily="2" charset="2"/>
              <a:buChar char="l"/>
            </a:pPr>
            <a:endParaRPr lang="zh-CN" altLang="en-US" sz="2400" b="1">
              <a:latin typeface="大黑体" charset="-122"/>
              <a:ea typeface="大黑体" charset="-122"/>
            </a:endParaRPr>
          </a:p>
          <a:p>
            <a:pPr eaLnBrk="1" hangingPunct="1">
              <a:buClr>
                <a:schemeClr val="tx1"/>
              </a:buClr>
              <a:buFont typeface="Monotype Sorts" pitchFamily="2" charset="2"/>
              <a:buChar char="l"/>
            </a:pPr>
            <a:endParaRPr lang="zh-CN" altLang="en-US" sz="2400" b="1">
              <a:latin typeface="大黑体" charset="-122"/>
              <a:ea typeface="大黑体" charset="-122"/>
            </a:endParaRPr>
          </a:p>
          <a:p>
            <a:pPr eaLnBrk="1" hangingPunct="1">
              <a:buClr>
                <a:schemeClr val="tx1"/>
              </a:buClr>
              <a:buFont typeface="Monotype Sorts" pitchFamily="2" charset="2"/>
              <a:buChar char="l"/>
            </a:pPr>
            <a:r>
              <a:rPr lang="zh-CN" altLang="en-US" sz="2400" b="1">
                <a:latin typeface="大黑体" charset="-122"/>
                <a:ea typeface="大黑体" charset="-122"/>
              </a:rPr>
              <a:t>式中，</a:t>
            </a:r>
            <a:r>
              <a:rPr lang="en-US" altLang="zh-CN" sz="2400" b="1">
                <a:latin typeface="大黑体" charset="-122"/>
                <a:ea typeface="大黑体" charset="-122"/>
              </a:rPr>
              <a:t>L(d)</a:t>
            </a:r>
            <a:r>
              <a:rPr lang="zh-CN" altLang="en-US" sz="2400" b="1">
                <a:latin typeface="大黑体" charset="-122"/>
                <a:ea typeface="大黑体" charset="-122"/>
              </a:rPr>
              <a:t>为平均路径损耗</a:t>
            </a:r>
            <a:r>
              <a:rPr lang="en-US" altLang="zh-CN" sz="2400" b="1">
                <a:latin typeface="大黑体" charset="-122"/>
                <a:ea typeface="大黑体" charset="-122"/>
              </a:rPr>
              <a:t>(dB)</a:t>
            </a:r>
            <a:r>
              <a:rPr lang="zh-CN" altLang="en-US" sz="2400" b="1">
                <a:latin typeface="大黑体" charset="-122"/>
                <a:ea typeface="大黑体" charset="-122"/>
              </a:rPr>
              <a:t>；</a:t>
            </a:r>
            <a:r>
              <a:rPr lang="en-US" altLang="zh-CN" sz="2400" b="1">
                <a:latin typeface="大黑体" charset="-122"/>
                <a:ea typeface="大黑体" charset="-122"/>
              </a:rPr>
              <a:t>d</a:t>
            </a:r>
            <a:r>
              <a:rPr lang="zh-CN" altLang="en-US" sz="2400" b="1">
                <a:latin typeface="大黑体" charset="-122"/>
                <a:ea typeface="大黑体" charset="-122"/>
              </a:rPr>
              <a:t>为收发之间的距离；</a:t>
            </a:r>
            <a:r>
              <a:rPr lang="en-US" altLang="zh-CN" sz="2400" b="1">
                <a:latin typeface="大黑体" charset="-122"/>
                <a:ea typeface="大黑体" charset="-122"/>
              </a:rPr>
              <a:t>d</a:t>
            </a:r>
            <a:r>
              <a:rPr lang="en-US" altLang="zh-CN" sz="2400" b="1" baseline="-25000">
                <a:latin typeface="大黑体" charset="-122"/>
                <a:ea typeface="大黑体" charset="-122"/>
              </a:rPr>
              <a:t>0</a:t>
            </a:r>
            <a:r>
              <a:rPr lang="zh-CN" altLang="en-US" sz="2400" b="1">
                <a:latin typeface="大黑体" charset="-122"/>
                <a:ea typeface="大黑体" charset="-122"/>
              </a:rPr>
              <a:t>为参考距离；</a:t>
            </a:r>
            <a:r>
              <a:rPr lang="en-US" altLang="zh-CN" sz="2400" b="1">
                <a:latin typeface="大黑体" charset="-122"/>
                <a:ea typeface="大黑体" charset="-122"/>
              </a:rPr>
              <a:t>n</a:t>
            </a:r>
            <a:r>
              <a:rPr lang="zh-CN" altLang="en-US" sz="2400" b="1">
                <a:latin typeface="大黑体" charset="-122"/>
                <a:ea typeface="大黑体" charset="-122"/>
              </a:rPr>
              <a:t>为平均路径损耗指数，其值和周围环境及建筑物类型有关； 为正态随机变量，均值为</a:t>
            </a:r>
            <a:r>
              <a:rPr lang="en-US" altLang="zh-CN" sz="2400" b="1">
                <a:latin typeface="大黑体" charset="-122"/>
                <a:ea typeface="大黑体" charset="-122"/>
              </a:rPr>
              <a:t>0</a:t>
            </a:r>
            <a:r>
              <a:rPr lang="zh-CN" altLang="en-US" sz="2400" b="1">
                <a:latin typeface="大黑体" charset="-122"/>
                <a:ea typeface="大黑体" charset="-122"/>
              </a:rPr>
              <a:t>，标准差为</a:t>
            </a:r>
            <a:r>
              <a:rPr lang="zh-CN" altLang="en-US" sz="2400" b="1">
                <a:latin typeface="大黑体" charset="-122"/>
                <a:ea typeface="大黑体" charset="-122"/>
                <a:sym typeface="Symbol" panose="05050102010706020507" pitchFamily="18" charset="2"/>
              </a:rPr>
              <a:t></a:t>
            </a:r>
            <a:r>
              <a:rPr lang="zh-CN" altLang="en-US" sz="2400" b="1">
                <a:latin typeface="大黑体" charset="-122"/>
                <a:ea typeface="大黑体" charset="-122"/>
              </a:rPr>
              <a:t>，代表环境地物的影响。</a:t>
            </a:r>
          </a:p>
          <a:p>
            <a:pPr eaLnBrk="1" hangingPunct="1">
              <a:buClr>
                <a:schemeClr val="tx1"/>
              </a:buClr>
              <a:buFont typeface="Monotype Sorts" pitchFamily="2" charset="2"/>
              <a:buChar char="l"/>
            </a:pPr>
            <a:r>
              <a:rPr lang="zh-CN" altLang="en-US" sz="2400" b="1">
                <a:latin typeface="大黑体" charset="-122"/>
                <a:ea typeface="大黑体" charset="-122"/>
              </a:rPr>
              <a:t>此模型比较简单实用，已经被广泛用于室内环境及室外微蜂窝小区环境。</a:t>
            </a:r>
          </a:p>
        </p:txBody>
      </p:sp>
      <p:graphicFrame>
        <p:nvGraphicFramePr>
          <p:cNvPr id="15362" name="Object 4"/>
          <p:cNvGraphicFramePr>
            <a:graphicFrameLocks noChangeAspect="1"/>
          </p:cNvGraphicFramePr>
          <p:nvPr>
            <p:extLst>
              <p:ext uri="{D42A27DB-BD31-4B8C-83A1-F6EECF244321}">
                <p14:modId xmlns:p14="http://schemas.microsoft.com/office/powerpoint/2010/main" val="4265796599"/>
              </p:ext>
            </p:extLst>
          </p:nvPr>
        </p:nvGraphicFramePr>
        <p:xfrm>
          <a:off x="2592557" y="1993730"/>
          <a:ext cx="3765550" cy="949325"/>
        </p:xfrm>
        <a:graphic>
          <a:graphicData uri="http://schemas.openxmlformats.org/presentationml/2006/ole">
            <mc:AlternateContent xmlns:mc="http://schemas.openxmlformats.org/markup-compatibility/2006">
              <mc:Choice xmlns:v="urn:schemas-microsoft-com:vml" Requires="v">
                <p:oleObj spid="_x0000_s32238" name="Equation" r:id="rId3" imgW="1916868" imgH="482391" progId="Equation.3">
                  <p:embed/>
                </p:oleObj>
              </mc:Choice>
              <mc:Fallback>
                <p:oleObj name="Equation" r:id="rId3" imgW="1916868" imgH="482391"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557" y="1993730"/>
                        <a:ext cx="376555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7"/>
          <p:cNvGraphicFramePr>
            <a:graphicFrameLocks noChangeAspect="1"/>
          </p:cNvGraphicFramePr>
          <p:nvPr>
            <p:extLst>
              <p:ext uri="{D42A27DB-BD31-4B8C-83A1-F6EECF244321}">
                <p14:modId xmlns:p14="http://schemas.microsoft.com/office/powerpoint/2010/main" val="3627994216"/>
              </p:ext>
            </p:extLst>
          </p:nvPr>
        </p:nvGraphicFramePr>
        <p:xfrm>
          <a:off x="3016791" y="3696510"/>
          <a:ext cx="323850" cy="323850"/>
        </p:xfrm>
        <a:graphic>
          <a:graphicData uri="http://schemas.openxmlformats.org/presentationml/2006/ole">
            <mc:AlternateContent xmlns:mc="http://schemas.openxmlformats.org/markup-compatibility/2006">
              <mc:Choice xmlns:v="urn:schemas-microsoft-com:vml" Requires="v">
                <p:oleObj spid="_x0000_s32239" name="Equation" r:id="rId5" imgW="228600" imgH="228600" progId="Equation.3">
                  <p:embed/>
                </p:oleObj>
              </mc:Choice>
              <mc:Fallback>
                <p:oleObj name="Equation" r:id="rId5" imgW="228600" imgH="2286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791" y="3696510"/>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90</a:t>
            </a:fld>
            <a:endParaRPr lang="en-US" altLang="zh-CN"/>
          </a:p>
        </p:txBody>
      </p:sp>
    </p:spTree>
    <p:extLst>
      <p:ext uri="{BB962C8B-B14F-4D97-AF65-F5344CB8AC3E}">
        <p14:creationId xmlns:p14="http://schemas.microsoft.com/office/powerpoint/2010/main" val="44812088"/>
      </p:ext>
    </p:extLst>
  </p:cSld>
  <p:clrMapOvr>
    <a:masterClrMapping/>
  </p:clrMapOvr>
  <p:transition>
    <p:cove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84200" y="820993"/>
            <a:ext cx="8210550" cy="533400"/>
          </a:xfrm>
        </p:spPr>
        <p:txBody>
          <a:bodyPr/>
          <a:lstStyle/>
          <a:p>
            <a:pPr eaLnBrk="1" hangingPunct="1"/>
            <a:r>
              <a:rPr lang="zh-CN" altLang="en-US" b="1" dirty="0">
                <a:solidFill>
                  <a:srgbClr val="002060"/>
                </a:solidFill>
                <a:latin typeface="大黑体" charset="-122"/>
                <a:ea typeface="大黑体" charset="-122"/>
              </a:rPr>
              <a:t>室内对数距离路径损耗模型（续）</a:t>
            </a:r>
          </a:p>
        </p:txBody>
      </p:sp>
      <p:sp>
        <p:nvSpPr>
          <p:cNvPr id="48131" name="Rectangle 5"/>
          <p:cNvSpPr>
            <a:spLocks noChangeArrowheads="1"/>
          </p:cNvSpPr>
          <p:nvPr/>
        </p:nvSpPr>
        <p:spPr bwMode="auto">
          <a:xfrm>
            <a:off x="3543300" y="2812511"/>
            <a:ext cx="4572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8132" name="Rectangle 8"/>
          <p:cNvSpPr>
            <a:spLocks noChangeArrowheads="1"/>
          </p:cNvSpPr>
          <p:nvPr/>
        </p:nvSpPr>
        <p:spPr bwMode="auto">
          <a:xfrm>
            <a:off x="3390900" y="1688561"/>
            <a:ext cx="514350" cy="209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8133" name="Rectangle 374"/>
          <p:cNvSpPr>
            <a:spLocks noChangeArrowheads="1"/>
          </p:cNvSpPr>
          <p:nvPr/>
        </p:nvSpPr>
        <p:spPr bwMode="auto">
          <a:xfrm>
            <a:off x="3073400" y="1567911"/>
            <a:ext cx="323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1600" b="1" dirty="0"/>
              <a:t>室内对数距离路径损耗模型参数</a:t>
            </a:r>
            <a:endParaRPr lang="zh-CN" altLang="en-US" sz="1600" dirty="0">
              <a:ea typeface="仿宋_GB2312" pitchFamily="49" charset="-122"/>
            </a:endParaRPr>
          </a:p>
        </p:txBody>
      </p:sp>
      <p:graphicFrame>
        <p:nvGraphicFramePr>
          <p:cNvPr id="336611" name="Group 739"/>
          <p:cNvGraphicFramePr>
            <a:graphicFrameLocks noGrp="1"/>
          </p:cNvGraphicFramePr>
          <p:nvPr>
            <p:extLst>
              <p:ext uri="{D42A27DB-BD31-4B8C-83A1-F6EECF244321}">
                <p14:modId xmlns:p14="http://schemas.microsoft.com/office/powerpoint/2010/main" val="3414907780"/>
              </p:ext>
            </p:extLst>
          </p:nvPr>
        </p:nvGraphicFramePr>
        <p:xfrm>
          <a:off x="1828800" y="1927594"/>
          <a:ext cx="5676900" cy="4325941"/>
        </p:xfrm>
        <a:graphic>
          <a:graphicData uri="http://schemas.openxmlformats.org/drawingml/2006/table">
            <a:tbl>
              <a:tblPr/>
              <a:tblGrid>
                <a:gridCol w="1419225">
                  <a:extLst>
                    <a:ext uri="{9D8B030D-6E8A-4147-A177-3AD203B41FA5}">
                      <a16:colId xmlns:a16="http://schemas.microsoft.com/office/drawing/2014/main" val="20000"/>
                    </a:ext>
                  </a:extLst>
                </a:gridCol>
                <a:gridCol w="1419225">
                  <a:extLst>
                    <a:ext uri="{9D8B030D-6E8A-4147-A177-3AD203B41FA5}">
                      <a16:colId xmlns:a16="http://schemas.microsoft.com/office/drawing/2014/main" val="20001"/>
                    </a:ext>
                  </a:extLst>
                </a:gridCol>
                <a:gridCol w="1419225">
                  <a:extLst>
                    <a:ext uri="{9D8B030D-6E8A-4147-A177-3AD203B41FA5}">
                      <a16:colId xmlns:a16="http://schemas.microsoft.com/office/drawing/2014/main" val="20002"/>
                    </a:ext>
                  </a:extLst>
                </a:gridCol>
                <a:gridCol w="1419225">
                  <a:extLst>
                    <a:ext uri="{9D8B030D-6E8A-4147-A177-3AD203B41FA5}">
                      <a16:colId xmlns:a16="http://schemas.microsoft.com/office/drawing/2014/main" val="20003"/>
                    </a:ext>
                  </a:extLst>
                </a:gridCol>
              </a:tblGrid>
              <a:tr h="6905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建筑物</a:t>
                      </a:r>
                      <a:endParaRPr kumimoji="1" lang="zh-CN" altLang="en-US" sz="1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频率（</a:t>
                      </a:r>
                      <a:r>
                        <a:rPr kumimoji="1"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MHz</a:t>
                      </a:r>
                      <a:r>
                        <a:rPr kumimoji="1"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1" lang="zh-CN" altLang="en-US" sz="1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n</a:t>
                      </a:r>
                      <a:endParaRPr kumimoji="1" lang="en-US" altLang="zh-CN" sz="1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sym typeface="SymbolPS" pitchFamily="18" charset="2"/>
                        </a:rPr>
                        <a:t></a:t>
                      </a:r>
                      <a:r>
                        <a:rPr kumimoji="1"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en-US" altLang="zh-CN"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sym typeface="SymbolPS" pitchFamily="18" charset="2"/>
                        </a:rPr>
                        <a:t>dB</a:t>
                      </a:r>
                      <a:r>
                        <a:rPr kumimoji="1"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sym typeface="SymbolPS"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87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零售商店</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914</a:t>
                      </a:r>
                      <a:endParaRPr kumimoji="1" lang="en-US" altLang="zh-CN" sz="2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2.2</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8.7</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蔬菜店</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914</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1.8</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5.2</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87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办公室（硬分隔）</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1500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3.0</a:t>
                      </a:r>
                      <a:endParaRPr kumimoji="1" lang="en-US" altLang="zh-CN" sz="2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办公室（软分隔）</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2.4</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9.6</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办公室（软分隔）</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2.6</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14.1</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8763">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工厂（收发天线视线方向上没有障碍物）</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6"/>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纺织物</a:t>
                      </a: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化学品</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1300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87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纺织物</a:t>
                      </a: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化学品</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4000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2.1</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纸张</a:t>
                      </a: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谷物</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1300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1.8</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金属</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1300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1.6</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5.8</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8763">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工厂（收发天线视线方向上有障碍物）</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1"/>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纺织物</a:t>
                      </a: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化学品</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4000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2.1</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9.7</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87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金属</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1300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3.3</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6.8</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0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室内走廊</a:t>
                      </a:r>
                      <a:endParaRPr kumimoji="1" lang="zh-CN" altLang="en-US"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900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3.0</a:t>
                      </a:r>
                      <a:endParaRPr kumimoji="1" lang="en-US" altLang="zh-CN" sz="24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7.0</a:t>
                      </a:r>
                      <a:endParaRPr kumimoji="1" lang="en-US" altLang="zh-CN" sz="2400" b="1"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91</a:t>
            </a:fld>
            <a:endParaRPr lang="en-US" altLang="zh-CN"/>
          </a:p>
        </p:txBody>
      </p:sp>
    </p:spTree>
    <p:extLst>
      <p:ext uri="{BB962C8B-B14F-4D97-AF65-F5344CB8AC3E}">
        <p14:creationId xmlns:p14="http://schemas.microsoft.com/office/powerpoint/2010/main" val="488008604"/>
      </p:ext>
    </p:extLst>
  </p:cSld>
  <p:clrMapOvr>
    <a:masterClrMapping/>
  </p:clrMapOvr>
  <p:transition>
    <p:cove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685800" y="818946"/>
            <a:ext cx="7772400" cy="533400"/>
          </a:xfrm>
        </p:spPr>
        <p:txBody>
          <a:bodyPr/>
          <a:lstStyle/>
          <a:p>
            <a:pPr eaLnBrk="1" hangingPunct="1"/>
            <a:r>
              <a:rPr lang="zh-CN" altLang="en-US" b="1" dirty="0">
                <a:solidFill>
                  <a:srgbClr val="002060"/>
                </a:solidFill>
                <a:latin typeface="大黑体" charset="-122"/>
                <a:ea typeface="大黑体" charset="-122"/>
              </a:rPr>
              <a:t>经验模型：室内衰减因子模型</a:t>
            </a:r>
          </a:p>
        </p:txBody>
      </p:sp>
      <p:sp>
        <p:nvSpPr>
          <p:cNvPr id="16389" name="Rectangle 3"/>
          <p:cNvSpPr>
            <a:spLocks noGrp="1" noChangeArrowheads="1"/>
          </p:cNvSpPr>
          <p:nvPr>
            <p:ph type="body" sz="half" idx="1"/>
          </p:nvPr>
        </p:nvSpPr>
        <p:spPr>
          <a:xfrm>
            <a:off x="614462" y="1512650"/>
            <a:ext cx="8179342" cy="4648200"/>
          </a:xfrm>
        </p:spPr>
        <p:txBody>
          <a:bodyPr/>
          <a:lstStyle/>
          <a:p>
            <a:pPr eaLnBrk="1" hangingPunct="1">
              <a:buClr>
                <a:schemeClr val="tx1"/>
              </a:buClr>
              <a:buFont typeface="Monotype Sorts" pitchFamily="2" charset="2"/>
              <a:buChar char="l"/>
            </a:pPr>
            <a:r>
              <a:rPr lang="zh-CN" altLang="en-US" sz="2400" b="1" dirty="0">
                <a:latin typeface="大黑体" charset="-122"/>
                <a:ea typeface="大黑体" charset="-122"/>
              </a:rPr>
              <a:t>这是一个经验模型，灵活性强，精度高。路径损耗公式：</a:t>
            </a:r>
          </a:p>
          <a:p>
            <a:pPr eaLnBrk="1" hangingPunct="1">
              <a:buClr>
                <a:schemeClr val="tx1"/>
              </a:buClr>
              <a:buFont typeface="Monotype Sorts" pitchFamily="2" charset="2"/>
              <a:buNone/>
            </a:pPr>
            <a:endParaRPr lang="zh-CN" altLang="en-US" sz="2400" b="1" dirty="0">
              <a:latin typeface="大黑体" charset="-122"/>
              <a:ea typeface="大黑体" charset="-122"/>
            </a:endParaRPr>
          </a:p>
          <a:p>
            <a:pPr eaLnBrk="1" hangingPunct="1">
              <a:buClr>
                <a:schemeClr val="tx1"/>
              </a:buClr>
              <a:buFont typeface="Monotype Sorts" pitchFamily="2" charset="2"/>
              <a:buNone/>
            </a:pPr>
            <a:endParaRPr lang="zh-CN" altLang="en-US" sz="2400" b="1" dirty="0">
              <a:latin typeface="大黑体" charset="-122"/>
              <a:ea typeface="大黑体" charset="-122"/>
            </a:endParaRPr>
          </a:p>
          <a:p>
            <a:pPr eaLnBrk="1" hangingPunct="1">
              <a:buClr>
                <a:schemeClr val="tx1"/>
              </a:buClr>
              <a:buFont typeface="Monotype Sorts" pitchFamily="2" charset="2"/>
              <a:buNone/>
            </a:pPr>
            <a:r>
              <a:rPr lang="zh-CN" altLang="en-US" sz="2400" b="1" dirty="0">
                <a:latin typeface="大黑体" charset="-122"/>
                <a:ea typeface="大黑体" charset="-122"/>
              </a:rPr>
              <a:t>  式中</a:t>
            </a:r>
            <a:r>
              <a:rPr lang="en-US" altLang="zh-CN" sz="2400" b="1" dirty="0" err="1">
                <a:latin typeface="大黑体" charset="-122"/>
                <a:ea typeface="大黑体" charset="-122"/>
              </a:rPr>
              <a:t>n</a:t>
            </a:r>
            <a:r>
              <a:rPr lang="en-US" altLang="zh-CN" sz="2400" b="1" baseline="-25000" dirty="0" err="1">
                <a:latin typeface="大黑体" charset="-122"/>
                <a:ea typeface="大黑体" charset="-122"/>
              </a:rPr>
              <a:t>SF</a:t>
            </a:r>
            <a:r>
              <a:rPr lang="zh-CN" altLang="en-US" sz="2400" b="1" dirty="0">
                <a:latin typeface="大黑体" charset="-122"/>
                <a:ea typeface="大黑体" charset="-122"/>
              </a:rPr>
              <a:t>为同一楼层的路径损耗因子，</a:t>
            </a:r>
            <a:r>
              <a:rPr lang="en-US" altLang="zh-CN" sz="2400" b="1" dirty="0">
                <a:solidFill>
                  <a:srgbClr val="FF0000"/>
                </a:solidFill>
                <a:latin typeface="大黑体" charset="-122"/>
                <a:ea typeface="大黑体" charset="-122"/>
              </a:rPr>
              <a:t>FAF</a:t>
            </a:r>
            <a:r>
              <a:rPr lang="zh-CN" altLang="en-US" sz="2400" b="1" dirty="0">
                <a:solidFill>
                  <a:srgbClr val="FF0000"/>
                </a:solidFill>
                <a:latin typeface="大黑体" charset="-122"/>
                <a:ea typeface="大黑体" charset="-122"/>
              </a:rPr>
              <a:t>为校正因子</a:t>
            </a:r>
            <a:r>
              <a:rPr lang="zh-CN" altLang="en-US" sz="2400" b="1" dirty="0">
                <a:latin typeface="大黑体" charset="-122"/>
                <a:ea typeface="大黑体" charset="-122"/>
              </a:rPr>
              <a:t>，在不同楼层情况下可以加一项</a:t>
            </a:r>
            <a:r>
              <a:rPr lang="en-US" altLang="zh-CN" sz="2400" b="1" dirty="0">
                <a:latin typeface="大黑体" charset="-122"/>
                <a:ea typeface="大黑体" charset="-122"/>
              </a:rPr>
              <a:t>FAF</a:t>
            </a:r>
            <a:r>
              <a:rPr lang="zh-CN" altLang="en-US" sz="2400" b="1" dirty="0">
                <a:latin typeface="大黑体" charset="-122"/>
                <a:ea typeface="大黑体" charset="-122"/>
              </a:rPr>
              <a:t>。</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r>
              <a:rPr lang="zh-CN" altLang="en-US" sz="2400" b="1" dirty="0">
                <a:latin typeface="大黑体" charset="-122"/>
                <a:ea typeface="大黑体" charset="-122"/>
              </a:rPr>
              <a:t>在多层情况下，也可以将</a:t>
            </a:r>
            <a:r>
              <a:rPr lang="en-US" altLang="zh-CN" sz="2400" b="1" dirty="0">
                <a:latin typeface="大黑体" charset="-122"/>
                <a:ea typeface="大黑体" charset="-122"/>
              </a:rPr>
              <a:t>FAF</a:t>
            </a:r>
            <a:r>
              <a:rPr lang="zh-CN" altLang="en-US" sz="2400" b="1" dirty="0">
                <a:latin typeface="大黑体" charset="-122"/>
                <a:ea typeface="大黑体" charset="-122"/>
              </a:rPr>
              <a:t>项用多层路径损耗因子</a:t>
            </a:r>
            <a:r>
              <a:rPr lang="en-US" altLang="zh-CN" sz="2400" b="1" dirty="0" err="1">
                <a:latin typeface="大黑体" charset="-122"/>
                <a:ea typeface="大黑体" charset="-122"/>
              </a:rPr>
              <a:t>n</a:t>
            </a:r>
            <a:r>
              <a:rPr lang="en-US" altLang="zh-CN" sz="2400" b="1" baseline="-25000" dirty="0" err="1">
                <a:latin typeface="大黑体" charset="-122"/>
                <a:ea typeface="大黑体" charset="-122"/>
              </a:rPr>
              <a:t>MF</a:t>
            </a:r>
            <a:r>
              <a:rPr lang="zh-CN" altLang="en-US" sz="2400" b="1" dirty="0">
                <a:latin typeface="大黑体" charset="-122"/>
                <a:ea typeface="大黑体" charset="-122"/>
              </a:rPr>
              <a:t>表示：</a:t>
            </a:r>
          </a:p>
        </p:txBody>
      </p:sp>
      <p:graphicFrame>
        <p:nvGraphicFramePr>
          <p:cNvPr id="16386" name="Object 4"/>
          <p:cNvGraphicFramePr>
            <a:graphicFrameLocks noChangeAspect="1"/>
          </p:cNvGraphicFramePr>
          <p:nvPr>
            <p:extLst>
              <p:ext uri="{D42A27DB-BD31-4B8C-83A1-F6EECF244321}">
                <p14:modId xmlns:p14="http://schemas.microsoft.com/office/powerpoint/2010/main" val="4144765090"/>
              </p:ext>
            </p:extLst>
          </p:nvPr>
        </p:nvGraphicFramePr>
        <p:xfrm>
          <a:off x="2027741" y="1877775"/>
          <a:ext cx="4811713" cy="949325"/>
        </p:xfrm>
        <a:graphic>
          <a:graphicData uri="http://schemas.openxmlformats.org/presentationml/2006/ole">
            <mc:AlternateContent xmlns:mc="http://schemas.openxmlformats.org/markup-compatibility/2006">
              <mc:Choice xmlns:v="urn:schemas-microsoft-com:vml" Requires="v">
                <p:oleObj spid="_x0000_s33262" name="Equation" r:id="rId3" imgW="2451100" imgH="482600" progId="Equation.3">
                  <p:embed/>
                </p:oleObj>
              </mc:Choice>
              <mc:Fallback>
                <p:oleObj name="Equation" r:id="rId3" imgW="2451100" imgH="482600"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741" y="1877775"/>
                        <a:ext cx="4811713"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0" name="Rectangle 6"/>
          <p:cNvSpPr>
            <a:spLocks noChangeArrowheads="1"/>
          </p:cNvSpPr>
          <p:nvPr/>
        </p:nvSpPr>
        <p:spPr bwMode="auto">
          <a:xfrm>
            <a:off x="3776762" y="2598500"/>
            <a:ext cx="4572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6387" name="Object 7"/>
          <p:cNvGraphicFramePr>
            <a:graphicFrameLocks noChangeAspect="1"/>
          </p:cNvGraphicFramePr>
          <p:nvPr>
            <p:extLst>
              <p:ext uri="{D42A27DB-BD31-4B8C-83A1-F6EECF244321}">
                <p14:modId xmlns:p14="http://schemas.microsoft.com/office/powerpoint/2010/main" val="3948786768"/>
              </p:ext>
            </p:extLst>
          </p:nvPr>
        </p:nvGraphicFramePr>
        <p:xfrm>
          <a:off x="2401598" y="4681705"/>
          <a:ext cx="4064000" cy="949325"/>
        </p:xfrm>
        <a:graphic>
          <a:graphicData uri="http://schemas.openxmlformats.org/presentationml/2006/ole">
            <mc:AlternateContent xmlns:mc="http://schemas.openxmlformats.org/markup-compatibility/2006">
              <mc:Choice xmlns:v="urn:schemas-microsoft-com:vml" Requires="v">
                <p:oleObj spid="_x0000_s33263" name="Equation" r:id="rId5" imgW="2070100" imgH="482600" progId="Equation.3">
                  <p:embed/>
                </p:oleObj>
              </mc:Choice>
              <mc:Fallback>
                <p:oleObj name="Equation" r:id="rId5" imgW="2070100" imgH="48260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1598" y="4681705"/>
                        <a:ext cx="406400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92</a:t>
            </a:fld>
            <a:endParaRPr lang="en-US" altLang="zh-CN"/>
          </a:p>
        </p:txBody>
      </p:sp>
    </p:spTree>
    <p:extLst>
      <p:ext uri="{BB962C8B-B14F-4D97-AF65-F5344CB8AC3E}">
        <p14:creationId xmlns:p14="http://schemas.microsoft.com/office/powerpoint/2010/main" val="460090590"/>
      </p:ext>
    </p:extLst>
  </p:cSld>
  <p:clrMapOvr>
    <a:masterClrMapping/>
  </p:clrMapOvr>
  <p:transition>
    <p:cove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66750" y="868601"/>
            <a:ext cx="7772400" cy="533400"/>
          </a:xfrm>
        </p:spPr>
        <p:txBody>
          <a:bodyPr/>
          <a:lstStyle/>
          <a:p>
            <a:pPr eaLnBrk="1" hangingPunct="1"/>
            <a:r>
              <a:rPr lang="zh-CN" altLang="en-US" sz="5400" b="1" dirty="0">
                <a:solidFill>
                  <a:srgbClr val="002060"/>
                </a:solidFill>
                <a:latin typeface="大黑体" charset="-122"/>
                <a:ea typeface="大黑体" charset="-122"/>
              </a:rPr>
              <a:t>室内衰减因子模型（续）</a:t>
            </a:r>
          </a:p>
        </p:txBody>
      </p:sp>
      <p:sp>
        <p:nvSpPr>
          <p:cNvPr id="49155" name="Rectangle 5"/>
          <p:cNvSpPr>
            <a:spLocks noChangeArrowheads="1"/>
          </p:cNvSpPr>
          <p:nvPr/>
        </p:nvSpPr>
        <p:spPr bwMode="auto">
          <a:xfrm>
            <a:off x="3543300" y="2773601"/>
            <a:ext cx="4572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9156" name="Rectangle 9"/>
          <p:cNvSpPr>
            <a:spLocks noChangeArrowheads="1"/>
          </p:cNvSpPr>
          <p:nvPr/>
        </p:nvSpPr>
        <p:spPr bwMode="auto">
          <a:xfrm>
            <a:off x="3124200" y="1611551"/>
            <a:ext cx="571500" cy="266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9157" name="Rectangle 11"/>
          <p:cNvSpPr>
            <a:spLocks noChangeArrowheads="1"/>
          </p:cNvSpPr>
          <p:nvPr/>
        </p:nvSpPr>
        <p:spPr bwMode="auto">
          <a:xfrm>
            <a:off x="2400300" y="6278801"/>
            <a:ext cx="28575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9158" name="Rectangle 12"/>
          <p:cNvSpPr>
            <a:spLocks noChangeArrowheads="1"/>
          </p:cNvSpPr>
          <p:nvPr/>
        </p:nvSpPr>
        <p:spPr bwMode="auto">
          <a:xfrm>
            <a:off x="2347118" y="1541701"/>
            <a:ext cx="441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r>
              <a:rPr lang="zh-CN" altLang="en-US" sz="1600" b="1" dirty="0"/>
              <a:t>室内衰减因子模型参数（</a:t>
            </a:r>
            <a:r>
              <a:rPr lang="en-US" altLang="zh-CN" sz="1600" b="1" dirty="0"/>
              <a:t>914MHz</a:t>
            </a:r>
            <a:r>
              <a:rPr lang="zh-CN" altLang="en-US" sz="1600" b="1" dirty="0"/>
              <a:t>频率下测量）</a:t>
            </a:r>
            <a:endParaRPr lang="zh-CN" altLang="en-US" sz="1600" dirty="0">
              <a:ea typeface="仿宋_GB2312" pitchFamily="49" charset="-122"/>
            </a:endParaRPr>
          </a:p>
        </p:txBody>
      </p:sp>
      <p:graphicFrame>
        <p:nvGraphicFramePr>
          <p:cNvPr id="337338" name="Group 442"/>
          <p:cNvGraphicFramePr>
            <a:graphicFrameLocks noGrp="1"/>
          </p:cNvGraphicFramePr>
          <p:nvPr>
            <p:extLst>
              <p:ext uri="{D42A27DB-BD31-4B8C-83A1-F6EECF244321}">
                <p14:modId xmlns:p14="http://schemas.microsoft.com/office/powerpoint/2010/main" val="3747428743"/>
              </p:ext>
            </p:extLst>
          </p:nvPr>
        </p:nvGraphicFramePr>
        <p:xfrm>
          <a:off x="1649412" y="1919526"/>
          <a:ext cx="5856288" cy="4521202"/>
        </p:xfrm>
        <a:graphic>
          <a:graphicData uri="http://schemas.openxmlformats.org/drawingml/2006/table">
            <a:tbl>
              <a:tblPr/>
              <a:tblGrid>
                <a:gridCol w="1804988">
                  <a:extLst>
                    <a:ext uri="{9D8B030D-6E8A-4147-A177-3AD203B41FA5}">
                      <a16:colId xmlns:a16="http://schemas.microsoft.com/office/drawing/2014/main" val="20000"/>
                    </a:ext>
                  </a:extLst>
                </a:gridCol>
                <a:gridCol w="1360487">
                  <a:extLst>
                    <a:ext uri="{9D8B030D-6E8A-4147-A177-3AD203B41FA5}">
                      <a16:colId xmlns:a16="http://schemas.microsoft.com/office/drawing/2014/main" val="20001"/>
                    </a:ext>
                  </a:extLst>
                </a:gridCol>
                <a:gridCol w="1360488">
                  <a:extLst>
                    <a:ext uri="{9D8B030D-6E8A-4147-A177-3AD203B41FA5}">
                      <a16:colId xmlns:a16="http://schemas.microsoft.com/office/drawing/2014/main" val="20002"/>
                    </a:ext>
                  </a:extLst>
                </a:gridCol>
                <a:gridCol w="1330325">
                  <a:extLst>
                    <a:ext uri="{9D8B030D-6E8A-4147-A177-3AD203B41FA5}">
                      <a16:colId xmlns:a16="http://schemas.microsoft.com/office/drawing/2014/main" val="20003"/>
                    </a:ext>
                  </a:extLst>
                </a:gridCol>
              </a:tblGrid>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收发天线相对位置</a:t>
                      </a:r>
                      <a:endParaRPr kumimoji="1" lang="zh-CN" altLang="en-US" sz="24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n</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sym typeface="SymbolPS" pitchFamily="18" charset="2"/>
                        </a:rPr>
                        <a:t></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sym typeface="SymbolPS" pitchFamily="18" charset="2"/>
                        </a:rPr>
                        <a:t>dB</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sym typeface="SymbolPS"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位置数</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全部建筑物</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所有位置</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3.14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16.3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634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同一楼层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2.76</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r>
                        <a:rPr kumimoji="1" lang="en-US" altLang="zh-CN" sz="1200" b="1" i="0" u="none" strike="noStrike" cap="none" normalizeH="0" baseline="0">
                          <a:ln>
                            <a:noFill/>
                          </a:ln>
                          <a:solidFill>
                            <a:schemeClr val="tx1"/>
                          </a:solidFill>
                          <a:effectLst/>
                          <a:latin typeface="宋体" pitchFamily="2" charset="-122"/>
                          <a:ea typeface="宋体" pitchFamily="2" charset="-122"/>
                          <a:cs typeface="Times New Roman" pitchFamily="18" charset="0"/>
                        </a:rPr>
                        <a:t>n</a:t>
                      </a:r>
                      <a:r>
                        <a:rPr kumimoji="1" lang="en-US" altLang="zh-CN" sz="1200" b="1" i="0" u="none" strike="noStrike" cap="none" normalizeH="0" baseline="-30000">
                          <a:ln>
                            <a:noFill/>
                          </a:ln>
                          <a:solidFill>
                            <a:schemeClr val="tx1"/>
                          </a:solidFill>
                          <a:effectLst/>
                          <a:latin typeface="宋体" pitchFamily="2" charset="-122"/>
                          <a:ea typeface="宋体" pitchFamily="2" charset="-122"/>
                          <a:cs typeface="Times New Roman" pitchFamily="18" charset="0"/>
                        </a:rPr>
                        <a:t>SF</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12.9</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501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穿过一层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4.19</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r>
                        <a:rPr kumimoji="1" lang="en-US" altLang="zh-CN" sz="1200" b="1" i="0" u="none" strike="noStrike" cap="none" normalizeH="0" baseline="0">
                          <a:ln>
                            <a:noFill/>
                          </a:ln>
                          <a:solidFill>
                            <a:schemeClr val="tx1"/>
                          </a:solidFill>
                          <a:effectLst/>
                          <a:latin typeface="宋体" pitchFamily="2" charset="-122"/>
                          <a:ea typeface="宋体" pitchFamily="2" charset="-122"/>
                          <a:cs typeface="Times New Roman" pitchFamily="18" charset="0"/>
                        </a:rPr>
                        <a:t>n</a:t>
                      </a:r>
                      <a:r>
                        <a:rPr kumimoji="1" lang="en-US" altLang="zh-CN" sz="1200" b="1" i="0" u="none" strike="noStrike" cap="none" normalizeH="0" baseline="-30000">
                          <a:ln>
                            <a:noFill/>
                          </a:ln>
                          <a:solidFill>
                            <a:schemeClr val="tx1"/>
                          </a:solidFill>
                          <a:effectLst/>
                          <a:latin typeface="宋体" pitchFamily="2" charset="-122"/>
                          <a:ea typeface="宋体" pitchFamily="2" charset="-122"/>
                          <a:cs typeface="Times New Roman" pitchFamily="18" charset="0"/>
                        </a:rPr>
                        <a:t>SF</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73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穿过二层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5.04</a:t>
                      </a:r>
                      <a:r>
                        <a:rPr kumimoji="1" lang="zh-CN" altLang="en-US"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r>
                        <a:rPr kumimoji="1"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n</a:t>
                      </a:r>
                      <a:r>
                        <a:rPr kumimoji="1" lang="en-US" altLang="zh-CN" sz="1200" b="1" i="0" u="none" strike="noStrike" cap="none" normalizeH="0" baseline="-30000" dirty="0">
                          <a:ln>
                            <a:noFill/>
                          </a:ln>
                          <a:solidFill>
                            <a:schemeClr val="tx1"/>
                          </a:solidFill>
                          <a:effectLst/>
                          <a:latin typeface="宋体" pitchFamily="2" charset="-122"/>
                          <a:ea typeface="宋体" pitchFamily="2" charset="-122"/>
                          <a:cs typeface="Times New Roman" pitchFamily="18" charset="0"/>
                        </a:rPr>
                        <a:t>SF</a:t>
                      </a:r>
                      <a:r>
                        <a:rPr kumimoji="1" lang="zh-CN" altLang="en-US"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endParaRPr kumimoji="1" lang="zh-CN" altLang="en-US" sz="24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6.5</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穿过三层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5.22</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r>
                        <a:rPr kumimoji="1" lang="en-US" altLang="zh-CN" sz="1200" b="1" i="0" u="none" strike="noStrike" cap="none" normalizeH="0" baseline="0">
                          <a:ln>
                            <a:noFill/>
                          </a:ln>
                          <a:solidFill>
                            <a:schemeClr val="tx1"/>
                          </a:solidFill>
                          <a:effectLst/>
                          <a:latin typeface="宋体" pitchFamily="2" charset="-122"/>
                          <a:ea typeface="宋体" pitchFamily="2" charset="-122"/>
                          <a:cs typeface="Times New Roman" pitchFamily="18" charset="0"/>
                        </a:rPr>
                        <a:t>n</a:t>
                      </a:r>
                      <a:r>
                        <a:rPr kumimoji="1" lang="en-US" altLang="zh-CN" sz="1200" b="1" i="0" u="none" strike="noStrike" cap="none" normalizeH="0" baseline="-30000">
                          <a:ln>
                            <a:noFill/>
                          </a:ln>
                          <a:solidFill>
                            <a:schemeClr val="tx1"/>
                          </a:solidFill>
                          <a:effectLst/>
                          <a:latin typeface="宋体" pitchFamily="2" charset="-122"/>
                          <a:ea typeface="宋体" pitchFamily="2" charset="-122"/>
                          <a:cs typeface="Times New Roman" pitchFamily="18" charset="0"/>
                        </a:rPr>
                        <a:t>SF</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6.7</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食品杂货店仓库</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1.81</a:t>
                      </a:r>
                      <a:endParaRPr kumimoji="1" lang="en-US" altLang="zh-CN" sz="24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5.2</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89</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零售仓库</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2.18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8.7</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137</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办公楼</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9"/>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整个建筑物</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3.54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12.8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320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同一楼层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3.27</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11.2</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238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第</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层西厅</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2.68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8.1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104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第</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层中厅</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4.01</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118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第</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a:t>
                      </a: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层西厅</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3.18</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4.4</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120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4447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办公楼</a:t>
                      </a: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2</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5"/>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整个建筑物</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4.33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13.3</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100</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000" b="1" i="0" u="none" strike="noStrike" cap="none" normalizeH="0" baseline="0">
                          <a:ln>
                            <a:noFill/>
                          </a:ln>
                          <a:solidFill>
                            <a:schemeClr val="tx1"/>
                          </a:solidFill>
                          <a:effectLst/>
                          <a:latin typeface="宋体" pitchFamily="2" charset="-122"/>
                          <a:ea typeface="宋体" pitchFamily="2" charset="-122"/>
                          <a:cs typeface="Times New Roman" pitchFamily="18" charset="0"/>
                        </a:rPr>
                        <a:t>同一楼层</a:t>
                      </a:r>
                      <a:endParaRPr kumimoji="1"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3.25</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a:ln>
                            <a:noFill/>
                          </a:ln>
                          <a:solidFill>
                            <a:schemeClr val="tx1"/>
                          </a:solidFill>
                          <a:effectLst/>
                          <a:latin typeface="宋体" pitchFamily="2" charset="-122"/>
                          <a:ea typeface="宋体" pitchFamily="2" charset="-122"/>
                          <a:cs typeface="Times New Roman" pitchFamily="18" charset="0"/>
                        </a:rPr>
                        <a:t>5.2</a:t>
                      </a:r>
                      <a:endParaRPr kumimoji="1"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37</a:t>
                      </a:r>
                      <a:endParaRPr kumimoji="1" lang="en-US" altLang="zh-CN" sz="24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93</a:t>
            </a:fld>
            <a:endParaRPr lang="en-US" altLang="zh-CN"/>
          </a:p>
        </p:txBody>
      </p:sp>
    </p:spTree>
    <p:extLst>
      <p:ext uri="{BB962C8B-B14F-4D97-AF65-F5344CB8AC3E}">
        <p14:creationId xmlns:p14="http://schemas.microsoft.com/office/powerpoint/2010/main" val="1934866079"/>
      </p:ext>
    </p:extLst>
  </p:cSld>
  <p:clrMapOvr>
    <a:masterClrMapping/>
  </p:clrMapOvr>
  <p:transition>
    <p:cove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a:lnSpc>
                <a:spcPct val="160000"/>
              </a:lnSpc>
            </a:pPr>
            <a:endParaRPr lang="zh-CN" altLang="zh-CN" sz="2400" b="1">
              <a:ea typeface="仿宋_GB2312" pitchFamily="49" charset="-122"/>
            </a:endParaRPr>
          </a:p>
        </p:txBody>
      </p:sp>
      <p:sp>
        <p:nvSpPr>
          <p:cNvPr id="50179" name="Rectangle 3"/>
          <p:cNvSpPr>
            <a:spLocks noGrp="1" noChangeArrowheads="1"/>
          </p:cNvSpPr>
          <p:nvPr>
            <p:ph type="ctrTitle"/>
          </p:nvPr>
        </p:nvSpPr>
        <p:spPr>
          <a:xfrm>
            <a:off x="780240" y="1779756"/>
            <a:ext cx="7772400" cy="952500"/>
          </a:xfrm>
        </p:spPr>
        <p:txBody>
          <a:bodyPr/>
          <a:lstStyle/>
          <a:p>
            <a:pPr eaLnBrk="1" hangingPunct="1"/>
            <a:r>
              <a:rPr lang="zh-CN" altLang="en-US" sz="5400" b="1" dirty="0">
                <a:ea typeface="大黑体" charset="-122"/>
              </a:rPr>
              <a:t>移动传播的小尺度模型</a:t>
            </a:r>
          </a:p>
        </p:txBody>
      </p:sp>
      <p:sp>
        <p:nvSpPr>
          <p:cNvPr id="3" name="灯片编号占位符 2"/>
          <p:cNvSpPr>
            <a:spLocks noGrp="1"/>
          </p:cNvSpPr>
          <p:nvPr>
            <p:ph type="sldNum" sz="quarter" idx="12"/>
          </p:nvPr>
        </p:nvSpPr>
        <p:spPr/>
        <p:txBody>
          <a:bodyPr/>
          <a:lstStyle/>
          <a:p>
            <a:pPr>
              <a:defRPr/>
            </a:pPr>
            <a:fld id="{72B440EF-8F2B-4DC1-A99A-4D5E5739E338}" type="slidenum">
              <a:rPr lang="zh-CN" altLang="en-GB" smtClean="0"/>
              <a:pPr>
                <a:defRPr/>
              </a:pPr>
              <a:t>94</a:t>
            </a:fld>
            <a:endParaRPr lang="en-GB" altLang="zh-CN"/>
          </a:p>
        </p:txBody>
      </p:sp>
    </p:spTree>
    <p:extLst>
      <p:ext uri="{BB962C8B-B14F-4D97-AF65-F5344CB8AC3E}">
        <p14:creationId xmlns:p14="http://schemas.microsoft.com/office/powerpoint/2010/main" val="31532855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xfrm>
            <a:off x="640270" y="1543591"/>
            <a:ext cx="8407400" cy="4114800"/>
          </a:xfrm>
        </p:spPr>
        <p:txBody>
          <a:bodyPr/>
          <a:lstStyle/>
          <a:p>
            <a:pPr marL="0" eaLnBrk="1" hangingPunct="1">
              <a:lnSpc>
                <a:spcPct val="90000"/>
              </a:lnSpc>
              <a:spcBef>
                <a:spcPts val="0"/>
              </a:spcBef>
              <a:buClr>
                <a:schemeClr val="tx1"/>
              </a:buClr>
              <a:buFont typeface="Wingdings" panose="05000000000000000000" pitchFamily="2" charset="2"/>
              <a:buNone/>
            </a:pPr>
            <a:r>
              <a:rPr lang="zh-CN" altLang="en-US" sz="2800" b="1" dirty="0">
                <a:latin typeface="大黑体" charset="-122"/>
                <a:ea typeface="大黑体" charset="-122"/>
              </a:rPr>
              <a:t>小尺度传播模型的一阶统计特性是计算损耗值，即</a:t>
            </a:r>
            <a:endParaRPr lang="en-US" altLang="zh-CN" sz="2800" b="1" dirty="0">
              <a:latin typeface="大黑体" charset="-122"/>
              <a:ea typeface="大黑体" charset="-122"/>
            </a:endParaRPr>
          </a:p>
          <a:p>
            <a:pPr marL="0" eaLnBrk="1" hangingPunct="1">
              <a:lnSpc>
                <a:spcPct val="90000"/>
              </a:lnSpc>
              <a:spcBef>
                <a:spcPts val="0"/>
              </a:spcBef>
              <a:buClr>
                <a:schemeClr val="tx1"/>
              </a:buClr>
              <a:buFont typeface="Wingdings" panose="05000000000000000000" pitchFamily="2" charset="2"/>
              <a:buNone/>
            </a:pPr>
            <a:r>
              <a:rPr lang="zh-CN" altLang="en-US" sz="2800" b="1" dirty="0">
                <a:latin typeface="大黑体" charset="-122"/>
                <a:ea typeface="大黑体" charset="-122"/>
              </a:rPr>
              <a:t>在一个较小空间或较小时间内统计得到的损耗值，</a:t>
            </a:r>
            <a:endParaRPr lang="en-US" altLang="zh-CN" sz="2800" b="1" dirty="0">
              <a:latin typeface="大黑体" charset="-122"/>
              <a:ea typeface="大黑体" charset="-122"/>
            </a:endParaRPr>
          </a:p>
          <a:p>
            <a:pPr marL="0" eaLnBrk="1" hangingPunct="1">
              <a:lnSpc>
                <a:spcPct val="90000"/>
              </a:lnSpc>
              <a:spcBef>
                <a:spcPts val="0"/>
              </a:spcBef>
              <a:buClr>
                <a:schemeClr val="tx1"/>
              </a:buClr>
              <a:buFont typeface="Wingdings" panose="05000000000000000000" pitchFamily="2" charset="2"/>
              <a:buNone/>
            </a:pPr>
            <a:r>
              <a:rPr lang="zh-CN" altLang="en-US" sz="2800" b="1" dirty="0">
                <a:latin typeface="大黑体" charset="-122"/>
                <a:ea typeface="大黑体" charset="-122"/>
              </a:rPr>
              <a:t>主要是由于多径效应及相位干涉引起，统计距离为</a:t>
            </a:r>
            <a:endParaRPr lang="en-US" altLang="zh-CN" sz="2800" b="1" dirty="0">
              <a:latin typeface="大黑体" charset="-122"/>
              <a:ea typeface="大黑体" charset="-122"/>
            </a:endParaRPr>
          </a:p>
          <a:p>
            <a:pPr marL="0" eaLnBrk="1" hangingPunct="1">
              <a:lnSpc>
                <a:spcPct val="90000"/>
              </a:lnSpc>
              <a:spcBef>
                <a:spcPts val="0"/>
              </a:spcBef>
              <a:buClr>
                <a:schemeClr val="tx1"/>
              </a:buClr>
              <a:buFont typeface="Wingdings" panose="05000000000000000000" pitchFamily="2" charset="2"/>
              <a:buNone/>
            </a:pPr>
            <a:r>
              <a:rPr lang="zh-CN" altLang="en-US" sz="2800" b="1">
                <a:solidFill>
                  <a:srgbClr val="FF0000"/>
                </a:solidFill>
                <a:latin typeface="大黑体" charset="-122"/>
                <a:ea typeface="大黑体" charset="-122"/>
              </a:rPr>
              <a:t>几十个波长</a:t>
            </a:r>
            <a:r>
              <a:rPr lang="zh-CN" altLang="en-US" sz="2800" b="1" dirty="0">
                <a:latin typeface="大黑体" charset="-122"/>
                <a:ea typeface="大黑体" charset="-122"/>
              </a:rPr>
              <a:t>以下。包括：</a:t>
            </a:r>
          </a:p>
          <a:p>
            <a:pPr eaLnBrk="1" hangingPunct="1">
              <a:lnSpc>
                <a:spcPct val="80000"/>
              </a:lnSpc>
              <a:spcBef>
                <a:spcPts val="2500"/>
              </a:spcBef>
              <a:spcAft>
                <a:spcPts val="1000"/>
              </a:spcAft>
              <a:buClr>
                <a:srgbClr val="002060"/>
              </a:buClr>
              <a:buFont typeface="Wingdings" panose="05000000000000000000" pitchFamily="2" charset="2"/>
              <a:buChar char="l"/>
            </a:pPr>
            <a:r>
              <a:rPr lang="zh-CN" altLang="en-US" sz="2800" b="1" dirty="0">
                <a:latin typeface="大黑体" charset="-122"/>
                <a:ea typeface="大黑体" charset="-122"/>
              </a:rPr>
              <a:t>理论模型：</a:t>
            </a:r>
            <a:r>
              <a:rPr lang="zh-CN" altLang="en-US" sz="2800" b="1" dirty="0">
                <a:ea typeface="大黑体" charset="-122"/>
              </a:rPr>
              <a:t>瑞利分布、莱斯分布及对数正态分布。</a:t>
            </a:r>
          </a:p>
          <a:p>
            <a:pPr eaLnBrk="1" hangingPunct="1">
              <a:lnSpc>
                <a:spcPct val="80000"/>
              </a:lnSpc>
              <a:spcBef>
                <a:spcPts val="2500"/>
              </a:spcBef>
              <a:spcAft>
                <a:spcPts val="1000"/>
              </a:spcAft>
              <a:buClr>
                <a:srgbClr val="002060"/>
              </a:buClr>
              <a:buFont typeface="Wingdings" panose="05000000000000000000" pitchFamily="2" charset="2"/>
              <a:buChar char="l"/>
            </a:pPr>
            <a:r>
              <a:rPr lang="zh-CN" altLang="en-US" sz="2800" b="1" dirty="0">
                <a:ea typeface="大黑体" charset="-122"/>
              </a:rPr>
              <a:t>经验模型：</a:t>
            </a:r>
            <a:r>
              <a:rPr lang="en-US" altLang="zh-CN" sz="2800" b="1" dirty="0" err="1">
                <a:ea typeface="大黑体" charset="-122"/>
              </a:rPr>
              <a:t>Nakagami</a:t>
            </a:r>
            <a:r>
              <a:rPr lang="en-US" altLang="zh-CN" sz="2800" b="1" dirty="0">
                <a:ea typeface="大黑体" charset="-122"/>
              </a:rPr>
              <a:t>-m</a:t>
            </a:r>
            <a:r>
              <a:rPr lang="zh-CN" altLang="en-US" sz="2800" b="1" dirty="0">
                <a:ea typeface="大黑体" charset="-122"/>
              </a:rPr>
              <a:t>分布。</a:t>
            </a:r>
          </a:p>
        </p:txBody>
      </p:sp>
      <p:sp>
        <p:nvSpPr>
          <p:cNvPr id="51203" name="Rectangle 3"/>
          <p:cNvSpPr>
            <a:spLocks noChangeArrowheads="1"/>
          </p:cNvSpPr>
          <p:nvPr/>
        </p:nvSpPr>
        <p:spPr bwMode="ltGray">
          <a:xfrm>
            <a:off x="3102483" y="35200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204" name="Rectangle 4"/>
          <p:cNvSpPr>
            <a:spLocks noGrp="1" noChangeArrowheads="1"/>
          </p:cNvSpPr>
          <p:nvPr>
            <p:ph type="title"/>
          </p:nvPr>
        </p:nvSpPr>
        <p:spPr>
          <a:xfrm>
            <a:off x="640270" y="829218"/>
            <a:ext cx="7772400" cy="552450"/>
          </a:xfrm>
          <a:noFill/>
        </p:spPr>
        <p:txBody>
          <a:bodyPr anchor="b"/>
          <a:lstStyle/>
          <a:p>
            <a:pPr eaLnBrk="1" hangingPunct="1"/>
            <a:r>
              <a:rPr lang="zh-CN" altLang="en-US" sz="5400" b="1" dirty="0">
                <a:solidFill>
                  <a:srgbClr val="002060"/>
                </a:solidFill>
                <a:latin typeface="大黑体" charset="-122"/>
                <a:ea typeface="大黑体" charset="-122"/>
              </a:rPr>
              <a:t>一阶统计特性</a:t>
            </a:r>
          </a:p>
        </p:txBody>
      </p:sp>
      <p:sp>
        <p:nvSpPr>
          <p:cNvPr id="2" name="灯片编号占位符 1"/>
          <p:cNvSpPr>
            <a:spLocks noGrp="1"/>
          </p:cNvSpPr>
          <p:nvPr>
            <p:ph type="sldNum" sz="quarter" idx="12"/>
          </p:nvPr>
        </p:nvSpPr>
        <p:spPr/>
        <p:txBody>
          <a:bodyPr/>
          <a:lstStyle/>
          <a:p>
            <a:pPr>
              <a:defRPr/>
            </a:pPr>
            <a:fld id="{4057644D-785C-4C3A-8C09-F3C91A6224FB}" type="slidenum">
              <a:rPr lang="zh-CN" altLang="en-GB" smtClean="0"/>
              <a:pPr>
                <a:defRPr/>
              </a:pPr>
              <a:t>95</a:t>
            </a:fld>
            <a:endParaRPr lang="en-GB" altLang="zh-CN"/>
          </a:p>
        </p:txBody>
      </p:sp>
    </p:spTree>
    <p:extLst>
      <p:ext uri="{BB962C8B-B14F-4D97-AF65-F5344CB8AC3E}">
        <p14:creationId xmlns:p14="http://schemas.microsoft.com/office/powerpoint/2010/main" val="2348887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393279" y="775106"/>
            <a:ext cx="7772400" cy="596900"/>
          </a:xfrm>
        </p:spPr>
        <p:txBody>
          <a:bodyPr/>
          <a:lstStyle/>
          <a:p>
            <a:pPr eaLnBrk="1" hangingPunct="1"/>
            <a:r>
              <a:rPr lang="en-US" altLang="zh-CN" sz="3600" b="1" dirty="0">
                <a:solidFill>
                  <a:schemeClr val="tx1"/>
                </a:solidFill>
                <a:latin typeface="大黑体" charset="-122"/>
                <a:ea typeface="大黑体" charset="-122"/>
              </a:rPr>
              <a:t> </a:t>
            </a:r>
            <a:r>
              <a:rPr lang="en-US" altLang="zh-CN" sz="5400" b="1" dirty="0" err="1">
                <a:solidFill>
                  <a:srgbClr val="002060"/>
                </a:solidFill>
                <a:ea typeface="大黑体"/>
              </a:rPr>
              <a:t>Nakagami</a:t>
            </a:r>
            <a:r>
              <a:rPr lang="en-US" altLang="zh-CN" sz="5400" b="1" dirty="0">
                <a:solidFill>
                  <a:srgbClr val="002060"/>
                </a:solidFill>
                <a:ea typeface="大黑体"/>
              </a:rPr>
              <a:t>-m</a:t>
            </a:r>
            <a:r>
              <a:rPr lang="zh-CN" altLang="en-US" sz="5400" b="1" dirty="0">
                <a:solidFill>
                  <a:srgbClr val="002060"/>
                </a:solidFill>
                <a:ea typeface="大黑体"/>
              </a:rPr>
              <a:t>分布</a:t>
            </a:r>
          </a:p>
        </p:txBody>
      </p:sp>
      <p:sp>
        <p:nvSpPr>
          <p:cNvPr id="17413" name="Rectangle 13"/>
          <p:cNvSpPr>
            <a:spLocks noGrp="1" noChangeArrowheads="1"/>
          </p:cNvSpPr>
          <p:nvPr>
            <p:ph type="body" sz="half" idx="1"/>
          </p:nvPr>
        </p:nvSpPr>
        <p:spPr>
          <a:xfrm>
            <a:off x="627435" y="1530755"/>
            <a:ext cx="7810500" cy="4127500"/>
          </a:xfrm>
        </p:spPr>
        <p:txBody>
          <a:bodyPr/>
          <a:lstStyle/>
          <a:p>
            <a:pPr eaLnBrk="1" hangingPunct="1">
              <a:buClr>
                <a:srgbClr val="002060"/>
              </a:buClr>
              <a:buFont typeface="Wingdings" panose="05000000000000000000" pitchFamily="2" charset="2"/>
              <a:buChar char="l"/>
            </a:pPr>
            <a:r>
              <a:rPr lang="en-US" altLang="zh-CN" sz="2400" b="1" dirty="0" err="1">
                <a:ea typeface="大黑体" charset="-122"/>
              </a:rPr>
              <a:t>Nakagami</a:t>
            </a:r>
            <a:r>
              <a:rPr lang="zh-CN" altLang="en-US" sz="2400" b="1" dirty="0">
                <a:ea typeface="大黑体" charset="-122"/>
              </a:rPr>
              <a:t>分布是为了符合经验数据而提出的，因此对于一些实验数据的拟合比理论模型要好。如果满足下面的概率密度函数，则称其服从</a:t>
            </a:r>
            <a:r>
              <a:rPr lang="en-US" altLang="zh-CN" sz="2400" b="1" dirty="0" err="1">
                <a:ea typeface="大黑体" charset="-122"/>
              </a:rPr>
              <a:t>Nakagami</a:t>
            </a:r>
            <a:r>
              <a:rPr lang="en-US" altLang="zh-CN" sz="2400" b="1" dirty="0">
                <a:ea typeface="大黑体" charset="-122"/>
              </a:rPr>
              <a:t>-m</a:t>
            </a:r>
            <a:r>
              <a:rPr lang="zh-CN" altLang="en-US" sz="2400" b="1" dirty="0">
                <a:ea typeface="大黑体" charset="-122"/>
              </a:rPr>
              <a:t>分布。</a:t>
            </a:r>
          </a:p>
          <a:p>
            <a:pPr eaLnBrk="1" hangingPunct="1">
              <a:buFontTx/>
              <a:buNone/>
            </a:pPr>
            <a:r>
              <a:rPr lang="zh-CN" altLang="en-US" sz="2400" b="1" dirty="0">
                <a:ea typeface="大黑体" charset="-122"/>
              </a:rPr>
              <a:t>            </a:t>
            </a:r>
          </a:p>
          <a:p>
            <a:pPr eaLnBrk="1" hangingPunct="1"/>
            <a:endParaRPr lang="zh-CN" altLang="en-US" sz="2400" b="1" dirty="0">
              <a:ea typeface="大黑体" charset="-122"/>
            </a:endParaRPr>
          </a:p>
          <a:p>
            <a:pPr eaLnBrk="1" hangingPunct="1"/>
            <a:endParaRPr lang="zh-CN" altLang="en-US" sz="2400" b="1" dirty="0">
              <a:ea typeface="大黑体" charset="-122"/>
            </a:endParaRPr>
          </a:p>
          <a:p>
            <a:pPr eaLnBrk="1" hangingPunct="1">
              <a:buFontTx/>
              <a:buNone/>
            </a:pPr>
            <a:r>
              <a:rPr lang="zh-CN" altLang="en-US" sz="2400" b="1" dirty="0">
                <a:ea typeface="大黑体" charset="-122"/>
              </a:rPr>
              <a:t>    其中</a:t>
            </a:r>
          </a:p>
          <a:p>
            <a:pPr eaLnBrk="1" hangingPunct="1">
              <a:buFontTx/>
              <a:buNone/>
            </a:pPr>
            <a:r>
              <a:rPr lang="zh-CN" altLang="en-US" sz="2400" b="1" dirty="0">
                <a:ea typeface="大黑体" charset="-122"/>
              </a:rPr>
              <a:t>      </a:t>
            </a:r>
          </a:p>
        </p:txBody>
      </p:sp>
      <p:graphicFrame>
        <p:nvGraphicFramePr>
          <p:cNvPr id="17410" name="Object 20"/>
          <p:cNvGraphicFramePr>
            <a:graphicFrameLocks noGrp="1" noChangeAspect="1"/>
          </p:cNvGraphicFramePr>
          <p:nvPr>
            <p:ph sz="quarter" idx="2"/>
            <p:extLst>
              <p:ext uri="{D42A27DB-BD31-4B8C-83A1-F6EECF244321}">
                <p14:modId xmlns:p14="http://schemas.microsoft.com/office/powerpoint/2010/main" val="1832904353"/>
              </p:ext>
            </p:extLst>
          </p:nvPr>
        </p:nvGraphicFramePr>
        <p:xfrm>
          <a:off x="1769641" y="2893033"/>
          <a:ext cx="5487988" cy="1041400"/>
        </p:xfrm>
        <a:graphic>
          <a:graphicData uri="http://schemas.openxmlformats.org/presentationml/2006/ole">
            <mc:AlternateContent xmlns:mc="http://schemas.openxmlformats.org/markup-compatibility/2006">
              <mc:Choice xmlns:v="urn:schemas-microsoft-com:vml" Requires="v">
                <p:oleObj spid="_x0000_s34286" name="Equation" r:id="rId3" imgW="2476500" imgH="469900" progId="">
                  <p:embed/>
                </p:oleObj>
              </mc:Choice>
              <mc:Fallback>
                <p:oleObj name="Equation" r:id="rId3" imgW="2476500" imgH="469900" progId="">
                  <p:embed/>
                  <p:pic>
                    <p:nvPicPr>
                      <p:cNvPr id="0" name="Picture 9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9641" y="2893033"/>
                        <a:ext cx="5487988"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4" name="Rectangle 9"/>
          <p:cNvSpPr>
            <a:spLocks noChangeArrowheads="1"/>
          </p:cNvSpPr>
          <p:nvPr/>
        </p:nvSpPr>
        <p:spPr bwMode="auto">
          <a:xfrm>
            <a:off x="5313735" y="5391555"/>
            <a:ext cx="590550" cy="36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415" name="Rectangle 15"/>
          <p:cNvSpPr>
            <a:spLocks noChangeArrowheads="1"/>
          </p:cNvSpPr>
          <p:nvPr/>
        </p:nvSpPr>
        <p:spPr bwMode="auto">
          <a:xfrm>
            <a:off x="-58365" y="1945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416" name="Rectangle 17"/>
          <p:cNvSpPr>
            <a:spLocks noChangeArrowheads="1"/>
          </p:cNvSpPr>
          <p:nvPr/>
        </p:nvSpPr>
        <p:spPr bwMode="auto">
          <a:xfrm>
            <a:off x="-58365" y="1945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7411" name="Object 22"/>
          <p:cNvGraphicFramePr>
            <a:graphicFrameLocks noGrp="1" noChangeAspect="1"/>
          </p:cNvGraphicFramePr>
          <p:nvPr>
            <p:ph sz="quarter" idx="3"/>
            <p:extLst>
              <p:ext uri="{D42A27DB-BD31-4B8C-83A1-F6EECF244321}">
                <p14:modId xmlns:p14="http://schemas.microsoft.com/office/powerpoint/2010/main" val="3744215488"/>
              </p:ext>
            </p:extLst>
          </p:nvPr>
        </p:nvGraphicFramePr>
        <p:xfrm>
          <a:off x="3406354" y="4675998"/>
          <a:ext cx="1746250" cy="620713"/>
        </p:xfrm>
        <a:graphic>
          <a:graphicData uri="http://schemas.openxmlformats.org/presentationml/2006/ole">
            <mc:AlternateContent xmlns:mc="http://schemas.openxmlformats.org/markup-compatibility/2006">
              <mc:Choice xmlns:v="urn:schemas-microsoft-com:vml" Requires="v">
                <p:oleObj spid="_x0000_s34287" name="Equation" r:id="rId5" imgW="748975" imgH="266584" progId="">
                  <p:embed/>
                </p:oleObj>
              </mc:Choice>
              <mc:Fallback>
                <p:oleObj name="Equation" r:id="rId5" imgW="748975" imgH="266584" progId="">
                  <p:embed/>
                  <p:pic>
                    <p:nvPicPr>
                      <p:cNvPr id="0" name="Picture 9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6354" y="4675998"/>
                        <a:ext cx="1746250"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FB5766E6-C5A5-4732-8437-513603F15961}" type="slidenum">
              <a:rPr lang="en-US" altLang="zh-CN" smtClean="0"/>
              <a:pPr/>
              <a:t>96</a:t>
            </a:fld>
            <a:endParaRPr lang="en-US" altLang="zh-CN"/>
          </a:p>
        </p:txBody>
      </p:sp>
    </p:spTree>
    <p:extLst>
      <p:ext uri="{BB962C8B-B14F-4D97-AF65-F5344CB8AC3E}">
        <p14:creationId xmlns:p14="http://schemas.microsoft.com/office/powerpoint/2010/main" val="57511151"/>
      </p:ext>
    </p:extLst>
  </p:cSld>
  <p:clrMapOvr>
    <a:masterClrMapping/>
  </p:clrMapOvr>
  <p:transition>
    <p:cove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571500" y="629596"/>
            <a:ext cx="7772400" cy="711200"/>
          </a:xfrm>
        </p:spPr>
        <p:txBody>
          <a:bodyPr/>
          <a:lstStyle/>
          <a:p>
            <a:pPr eaLnBrk="1" hangingPunct="1"/>
            <a:r>
              <a:rPr lang="en-US" altLang="zh-CN" sz="5400" b="1" dirty="0" err="1">
                <a:ea typeface="大黑体" charset="-122"/>
              </a:rPr>
              <a:t>Nakagami</a:t>
            </a:r>
            <a:r>
              <a:rPr lang="en-US" altLang="zh-CN" sz="5400" b="1" dirty="0">
                <a:ea typeface="大黑体" charset="-122"/>
              </a:rPr>
              <a:t>-m</a:t>
            </a:r>
            <a:r>
              <a:rPr lang="zh-CN" altLang="en-US" sz="5400" b="1" dirty="0">
                <a:ea typeface="大黑体" charset="-122"/>
              </a:rPr>
              <a:t>分布（续）</a:t>
            </a:r>
          </a:p>
        </p:txBody>
      </p:sp>
      <p:sp>
        <p:nvSpPr>
          <p:cNvPr id="18436" name="Rectangle 12"/>
          <p:cNvSpPr>
            <a:spLocks noGrp="1" noChangeArrowheads="1"/>
          </p:cNvSpPr>
          <p:nvPr>
            <p:ph type="body" sz="half" idx="1"/>
          </p:nvPr>
        </p:nvSpPr>
        <p:spPr>
          <a:xfrm>
            <a:off x="647700" y="1556696"/>
            <a:ext cx="7696200" cy="4292600"/>
          </a:xfrm>
        </p:spPr>
        <p:txBody>
          <a:bodyPr/>
          <a:lstStyle/>
          <a:p>
            <a:pPr eaLnBrk="1" hangingPunct="1">
              <a:buClr>
                <a:srgbClr val="002060"/>
              </a:buClr>
              <a:buFont typeface="Wingdings" panose="05000000000000000000" pitchFamily="2" charset="2"/>
              <a:buChar char="l"/>
            </a:pPr>
            <a:r>
              <a:rPr lang="zh-CN" altLang="en-US" sz="2400" b="1" dirty="0">
                <a:ea typeface="大黑体" charset="-122"/>
              </a:rPr>
              <a:t>衰落概率的计算可以采用</a:t>
            </a:r>
            <a:r>
              <a:rPr lang="en-US" altLang="zh-CN" sz="2400" b="1" dirty="0" err="1">
                <a:ea typeface="大黑体" charset="-122"/>
              </a:rPr>
              <a:t>Nakagami</a:t>
            </a:r>
            <a:r>
              <a:rPr lang="en-US" altLang="zh-CN" sz="2400" b="1" dirty="0">
                <a:ea typeface="大黑体" charset="-122"/>
              </a:rPr>
              <a:t>-m</a:t>
            </a:r>
            <a:r>
              <a:rPr lang="zh-CN" altLang="en-US" sz="2400" b="1" dirty="0">
                <a:ea typeface="大黑体" charset="-122"/>
              </a:rPr>
              <a:t>分布。采用不同的</a:t>
            </a:r>
            <a:r>
              <a:rPr lang="en-US" altLang="zh-CN" sz="2400" b="1" dirty="0">
                <a:ea typeface="大黑体" charset="-122"/>
              </a:rPr>
              <a:t>m</a:t>
            </a:r>
            <a:r>
              <a:rPr lang="zh-CN" altLang="en-US" sz="2400" b="1" dirty="0">
                <a:ea typeface="大黑体" charset="-122"/>
              </a:rPr>
              <a:t>值，可以比瑞利分布、莱斯分布、对数正态分布更接近于实验数据。</a:t>
            </a:r>
          </a:p>
          <a:p>
            <a:pPr eaLnBrk="1" hangingPunct="1">
              <a:buClr>
                <a:srgbClr val="002060"/>
              </a:buClr>
              <a:buFont typeface="Wingdings" panose="05000000000000000000" pitchFamily="2" charset="2"/>
              <a:buChar char="l"/>
            </a:pPr>
            <a:r>
              <a:rPr lang="zh-CN" altLang="en-US" sz="2400" b="1" dirty="0">
                <a:ea typeface="大黑体" charset="-122"/>
              </a:rPr>
              <a:t>不同的传播情况对应不同的</a:t>
            </a:r>
            <a:r>
              <a:rPr lang="en-US" altLang="zh-CN" sz="2400" b="1" dirty="0">
                <a:ea typeface="大黑体" charset="-122"/>
              </a:rPr>
              <a:t>m</a:t>
            </a:r>
            <a:r>
              <a:rPr lang="zh-CN" altLang="en-US" sz="2400" b="1" dirty="0">
                <a:ea typeface="大黑体" charset="-122"/>
              </a:rPr>
              <a:t>值，如：良好视距</a:t>
            </a:r>
            <a:r>
              <a:rPr lang="en-US" altLang="zh-CN" sz="2400" b="1" dirty="0">
                <a:ea typeface="大黑体" charset="-122"/>
              </a:rPr>
              <a:t>(m=10)</a:t>
            </a:r>
            <a:r>
              <a:rPr lang="zh-CN" altLang="en-US" sz="2400" b="1" dirty="0">
                <a:ea typeface="大黑体" charset="-122"/>
              </a:rPr>
              <a:t>、临界视距</a:t>
            </a:r>
            <a:r>
              <a:rPr lang="en-US" altLang="zh-CN" sz="2400" b="1" dirty="0">
                <a:ea typeface="大黑体" charset="-122"/>
              </a:rPr>
              <a:t>(m=5)</a:t>
            </a:r>
            <a:r>
              <a:rPr lang="zh-CN" altLang="en-US" sz="2400" b="1" dirty="0">
                <a:ea typeface="大黑体" charset="-122"/>
              </a:rPr>
              <a:t>、非视距</a:t>
            </a:r>
            <a:r>
              <a:rPr lang="en-US" altLang="zh-CN" sz="2400" b="1" dirty="0">
                <a:ea typeface="大黑体" charset="-122"/>
              </a:rPr>
              <a:t>(m=1)</a:t>
            </a:r>
            <a:r>
              <a:rPr lang="zh-CN" altLang="en-US" sz="2400" b="1" dirty="0">
                <a:ea typeface="大黑体" charset="-122"/>
              </a:rPr>
              <a:t>、严重非视距</a:t>
            </a:r>
            <a:r>
              <a:rPr lang="en-US" altLang="zh-CN" sz="2400" b="1" dirty="0">
                <a:ea typeface="大黑体" charset="-122"/>
              </a:rPr>
              <a:t>(m=1/2)</a:t>
            </a:r>
            <a:r>
              <a:rPr lang="zh-CN" altLang="en-US" sz="2400" b="1" dirty="0">
                <a:ea typeface="大黑体" charset="-122"/>
              </a:rPr>
              <a:t>。</a:t>
            </a:r>
          </a:p>
          <a:p>
            <a:pPr eaLnBrk="1" hangingPunct="1">
              <a:buClr>
                <a:srgbClr val="002060"/>
              </a:buClr>
              <a:buFont typeface="Wingdings" panose="05000000000000000000" pitchFamily="2" charset="2"/>
              <a:buChar char="l"/>
            </a:pPr>
            <a:r>
              <a:rPr lang="en-US" altLang="zh-CN" sz="2400" b="1" dirty="0" err="1">
                <a:ea typeface="大黑体" charset="-122"/>
              </a:rPr>
              <a:t>Nakagami</a:t>
            </a:r>
            <a:r>
              <a:rPr lang="zh-CN" altLang="en-US" sz="2400" b="1" dirty="0">
                <a:ea typeface="大黑体" charset="-122"/>
              </a:rPr>
              <a:t>因子</a:t>
            </a:r>
            <a:r>
              <a:rPr lang="en-US" altLang="zh-CN" sz="2400" b="1" dirty="0">
                <a:ea typeface="大黑体" charset="-122"/>
              </a:rPr>
              <a:t>m</a:t>
            </a:r>
            <a:r>
              <a:rPr lang="zh-CN" altLang="en-US" sz="2400" b="1" dirty="0">
                <a:ea typeface="大黑体" charset="-122"/>
              </a:rPr>
              <a:t>和莱斯因子</a:t>
            </a:r>
            <a:r>
              <a:rPr lang="en-US" altLang="zh-CN" sz="2400" b="1" dirty="0">
                <a:ea typeface="大黑体" charset="-122"/>
              </a:rPr>
              <a:t>K</a:t>
            </a:r>
            <a:r>
              <a:rPr lang="zh-CN" altLang="en-US" sz="2400" b="1" dirty="0">
                <a:ea typeface="大黑体" charset="-122"/>
              </a:rPr>
              <a:t>存在以下关系：</a:t>
            </a:r>
          </a:p>
        </p:txBody>
      </p:sp>
      <p:sp>
        <p:nvSpPr>
          <p:cNvPr id="18437" name="Rectangle 3"/>
          <p:cNvSpPr>
            <a:spLocks noChangeArrowheads="1"/>
          </p:cNvSpPr>
          <p:nvPr/>
        </p:nvSpPr>
        <p:spPr bwMode="auto">
          <a:xfrm>
            <a:off x="5372100" y="5722296"/>
            <a:ext cx="590550" cy="36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438" name="Rectangle 6"/>
          <p:cNvSpPr>
            <a:spLocks noChangeArrowheads="1"/>
          </p:cNvSpPr>
          <p:nvPr/>
        </p:nvSpPr>
        <p:spPr bwMode="auto">
          <a:xfrm>
            <a:off x="0" y="35019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439" name="Rectangle 8"/>
          <p:cNvSpPr>
            <a:spLocks noChangeArrowheads="1"/>
          </p:cNvSpPr>
          <p:nvPr/>
        </p:nvSpPr>
        <p:spPr bwMode="auto">
          <a:xfrm>
            <a:off x="0" y="35019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8434" name="Object 17"/>
          <p:cNvGraphicFramePr>
            <a:graphicFrameLocks noGrp="1" noChangeAspect="1"/>
          </p:cNvGraphicFramePr>
          <p:nvPr>
            <p:ph sz="half" idx="2"/>
            <p:extLst>
              <p:ext uri="{D42A27DB-BD31-4B8C-83A1-F6EECF244321}">
                <p14:modId xmlns:p14="http://schemas.microsoft.com/office/powerpoint/2010/main" val="271545843"/>
              </p:ext>
            </p:extLst>
          </p:nvPr>
        </p:nvGraphicFramePr>
        <p:xfrm>
          <a:off x="3288490" y="4516067"/>
          <a:ext cx="1574800" cy="879475"/>
        </p:xfrm>
        <a:graphic>
          <a:graphicData uri="http://schemas.openxmlformats.org/presentationml/2006/ole">
            <mc:AlternateContent xmlns:mc="http://schemas.openxmlformats.org/markup-compatibility/2006">
              <mc:Choice xmlns:v="urn:schemas-microsoft-com:vml" Requires="v">
                <p:oleObj spid="_x0000_s35064" name="Equation" r:id="rId3" imgW="749300" imgH="419100" progId="">
                  <p:embed/>
                </p:oleObj>
              </mc:Choice>
              <mc:Fallback>
                <p:oleObj name="Equation" r:id="rId3" imgW="749300" imgH="419100" progId="">
                  <p:embed/>
                  <p:pic>
                    <p:nvPicPr>
                      <p:cNvPr id="0" name="Picture 4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490" y="4516067"/>
                        <a:ext cx="1574800"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40811255"/>
      </p:ext>
    </p:extLst>
  </p:cSld>
  <p:clrMapOvr>
    <a:masterClrMapping/>
  </p:clrMapOvr>
  <p:transition>
    <p:cove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667160" y="578390"/>
            <a:ext cx="7772400" cy="628650"/>
          </a:xfrm>
        </p:spPr>
        <p:txBody>
          <a:bodyPr/>
          <a:lstStyle/>
          <a:p>
            <a:pPr eaLnBrk="1" hangingPunct="1"/>
            <a:r>
              <a:rPr lang="zh-CN" altLang="en-US" sz="5400" b="1" dirty="0">
                <a:solidFill>
                  <a:srgbClr val="002060"/>
                </a:solidFill>
                <a:latin typeface="大黑体" charset="-122"/>
                <a:ea typeface="大黑体" charset="-122"/>
              </a:rPr>
              <a:t>二阶统计特性</a:t>
            </a:r>
          </a:p>
        </p:txBody>
      </p:sp>
      <p:sp>
        <p:nvSpPr>
          <p:cNvPr id="19460" name="Rectangle 3"/>
          <p:cNvSpPr>
            <a:spLocks noGrp="1" noChangeArrowheads="1"/>
          </p:cNvSpPr>
          <p:nvPr>
            <p:ph type="body" sz="half" idx="1"/>
          </p:nvPr>
        </p:nvSpPr>
        <p:spPr>
          <a:xfrm>
            <a:off x="634325" y="1549940"/>
            <a:ext cx="8458200" cy="2114550"/>
          </a:xfrm>
        </p:spPr>
        <p:txBody>
          <a:bodyPr/>
          <a:lstStyle/>
          <a:p>
            <a:pPr marL="324000" eaLnBrk="1" hangingPunct="1">
              <a:lnSpc>
                <a:spcPct val="80000"/>
              </a:lnSpc>
              <a:buClr>
                <a:schemeClr val="tx1"/>
              </a:buClr>
              <a:buFont typeface="Monotype Sorts" pitchFamily="2" charset="2"/>
              <a:buChar char="l"/>
            </a:pPr>
            <a:r>
              <a:rPr lang="zh-CN" altLang="en-US" sz="2000" b="1" dirty="0">
                <a:latin typeface="大黑体" charset="-122"/>
                <a:ea typeface="大黑体" charset="-122"/>
              </a:rPr>
              <a:t>广义平稳信道的二阶统计特性一般用自相关函数或功率谱来描述，二</a:t>
            </a:r>
            <a:endParaRPr lang="en-US" altLang="zh-CN" sz="2000" b="1" dirty="0">
              <a:latin typeface="大黑体" charset="-122"/>
              <a:ea typeface="大黑体" charset="-122"/>
            </a:endParaRPr>
          </a:p>
          <a:p>
            <a:pPr marL="288000" indent="0" eaLnBrk="1" hangingPunct="1">
              <a:lnSpc>
                <a:spcPct val="80000"/>
              </a:lnSpc>
              <a:buClr>
                <a:schemeClr val="tx1"/>
              </a:buClr>
              <a:buNone/>
            </a:pPr>
            <a:r>
              <a:rPr lang="zh-CN" altLang="en-US" sz="2000" b="1" dirty="0">
                <a:latin typeface="大黑体" charset="-122"/>
                <a:ea typeface="大黑体" charset="-122"/>
              </a:rPr>
              <a:t>者互为傅立叶变换。此外，也可以用信道参数随时间、频率、空间变</a:t>
            </a:r>
            <a:endParaRPr lang="en-US" altLang="zh-CN" sz="2000" b="1" dirty="0">
              <a:latin typeface="大黑体" charset="-122"/>
              <a:ea typeface="大黑体" charset="-122"/>
            </a:endParaRPr>
          </a:p>
          <a:p>
            <a:pPr marL="288000" indent="0" eaLnBrk="1" hangingPunct="1">
              <a:lnSpc>
                <a:spcPct val="80000"/>
              </a:lnSpc>
              <a:buClr>
                <a:schemeClr val="tx1"/>
              </a:buClr>
              <a:buNone/>
            </a:pPr>
            <a:r>
              <a:rPr lang="zh-CN" altLang="en-US" sz="2000" b="1" dirty="0">
                <a:latin typeface="大黑体" charset="-122"/>
                <a:ea typeface="大黑体" charset="-122"/>
              </a:rPr>
              <a:t>化的快慢来描述，这种描述对于无线移动通信系统的传输信号设计，</a:t>
            </a:r>
            <a:endParaRPr lang="en-US" altLang="zh-CN" sz="2000" b="1" dirty="0">
              <a:latin typeface="大黑体" charset="-122"/>
              <a:ea typeface="大黑体" charset="-122"/>
            </a:endParaRPr>
          </a:p>
          <a:p>
            <a:pPr marL="288000" indent="0" eaLnBrk="1" hangingPunct="1">
              <a:lnSpc>
                <a:spcPct val="80000"/>
              </a:lnSpc>
              <a:buClr>
                <a:schemeClr val="tx1"/>
              </a:buClr>
              <a:buNone/>
            </a:pPr>
            <a:r>
              <a:rPr lang="zh-CN" altLang="en-US" sz="2000" b="1" dirty="0">
                <a:latin typeface="大黑体" charset="-122"/>
                <a:ea typeface="大黑体" charset="-122"/>
              </a:rPr>
              <a:t>如：纠错编码、空间分集、跳频或其他受到二阶衰落统计参数影响的</a:t>
            </a:r>
            <a:endParaRPr lang="en-US" altLang="zh-CN" sz="2000" b="1" dirty="0">
              <a:latin typeface="大黑体" charset="-122"/>
              <a:ea typeface="大黑体" charset="-122"/>
            </a:endParaRPr>
          </a:p>
          <a:p>
            <a:pPr marL="288000" indent="0" eaLnBrk="1" hangingPunct="1">
              <a:lnSpc>
                <a:spcPct val="80000"/>
              </a:lnSpc>
              <a:spcAft>
                <a:spcPts val="1500"/>
              </a:spcAft>
              <a:buClr>
                <a:schemeClr val="tx1"/>
              </a:buClr>
              <a:buNone/>
            </a:pPr>
            <a:r>
              <a:rPr lang="zh-CN" altLang="en-US" sz="2000" b="1" dirty="0">
                <a:latin typeface="大黑体" charset="-122"/>
                <a:ea typeface="大黑体" charset="-122"/>
              </a:rPr>
              <a:t>无线通信技术来说，是很重要的</a:t>
            </a:r>
            <a:r>
              <a:rPr lang="zh-CN" altLang="en-US" sz="2000" dirty="0">
                <a:latin typeface="大黑体" charset="-122"/>
                <a:ea typeface="大黑体" charset="-122"/>
              </a:rPr>
              <a:t>。</a:t>
            </a:r>
            <a:endParaRPr lang="zh-CN" altLang="en-US" sz="2000" b="1" dirty="0">
              <a:latin typeface="大黑体" charset="-122"/>
              <a:ea typeface="大黑体" charset="-122"/>
            </a:endParaRPr>
          </a:p>
          <a:p>
            <a:pPr marL="324000" eaLnBrk="1" hangingPunct="1">
              <a:lnSpc>
                <a:spcPct val="80000"/>
              </a:lnSpc>
              <a:buClr>
                <a:schemeClr val="tx1"/>
              </a:buClr>
              <a:buFont typeface="Monotype Sorts" pitchFamily="2" charset="2"/>
              <a:buChar char="l"/>
            </a:pPr>
            <a:r>
              <a:rPr lang="zh-CN" altLang="en-US" sz="2000" b="1" dirty="0">
                <a:latin typeface="大黑体" charset="-122"/>
                <a:ea typeface="大黑体" charset="-122"/>
              </a:rPr>
              <a:t>我们先讨论信道参数随时间的变化，即时域的二阶衰落统计特性。引</a:t>
            </a:r>
            <a:endParaRPr lang="en-US" altLang="zh-CN" sz="2000" b="1" dirty="0">
              <a:latin typeface="大黑体" charset="-122"/>
              <a:ea typeface="大黑体" charset="-122"/>
            </a:endParaRPr>
          </a:p>
          <a:p>
            <a:pPr marL="324000" indent="0" eaLnBrk="1" hangingPunct="1">
              <a:lnSpc>
                <a:spcPct val="80000"/>
              </a:lnSpc>
              <a:buClr>
                <a:schemeClr val="tx1"/>
              </a:buClr>
              <a:buNone/>
            </a:pPr>
            <a:r>
              <a:rPr lang="zh-CN" altLang="en-US" sz="2000" b="1" dirty="0">
                <a:latin typeface="大黑体" charset="-122"/>
                <a:ea typeface="大黑体" charset="-122"/>
              </a:rPr>
              <a:t>入两项常用的参数：（</a:t>
            </a:r>
            <a:r>
              <a:rPr lang="en-US" altLang="zh-CN" sz="2000" b="1" dirty="0">
                <a:latin typeface="大黑体" charset="-122"/>
                <a:ea typeface="大黑体" charset="-122"/>
              </a:rPr>
              <a:t>1</a:t>
            </a:r>
            <a:r>
              <a:rPr lang="zh-CN" altLang="en-US" sz="2000" b="1" dirty="0">
                <a:latin typeface="大黑体" charset="-122"/>
                <a:ea typeface="大黑体" charset="-122"/>
              </a:rPr>
              <a:t>）电平交叉率（</a:t>
            </a:r>
            <a:r>
              <a:rPr lang="en-US" altLang="zh-CN" sz="2000" b="1" dirty="0">
                <a:latin typeface="大黑体" charset="-122"/>
                <a:ea typeface="大黑体" charset="-122"/>
              </a:rPr>
              <a:t>LCR</a:t>
            </a:r>
            <a:r>
              <a:rPr lang="zh-CN" altLang="en-US" sz="2000" b="1" dirty="0">
                <a:latin typeface="大黑体" charset="-122"/>
                <a:ea typeface="大黑体" charset="-122"/>
              </a:rPr>
              <a:t>）；（</a:t>
            </a:r>
            <a:r>
              <a:rPr lang="en-US" altLang="zh-CN" sz="2000" b="1" dirty="0">
                <a:latin typeface="大黑体" charset="-122"/>
                <a:ea typeface="大黑体" charset="-122"/>
              </a:rPr>
              <a:t>2</a:t>
            </a:r>
            <a:r>
              <a:rPr lang="zh-CN" altLang="en-US" sz="2000" b="1" dirty="0">
                <a:latin typeface="大黑体" charset="-122"/>
                <a:ea typeface="大黑体" charset="-122"/>
              </a:rPr>
              <a:t>）平均衰落持续</a:t>
            </a:r>
            <a:endParaRPr lang="en-US" altLang="zh-CN" sz="2000" b="1" dirty="0">
              <a:latin typeface="大黑体" charset="-122"/>
              <a:ea typeface="大黑体" charset="-122"/>
            </a:endParaRPr>
          </a:p>
          <a:p>
            <a:pPr marL="324000" indent="0" eaLnBrk="1" hangingPunct="1">
              <a:lnSpc>
                <a:spcPct val="80000"/>
              </a:lnSpc>
              <a:buClr>
                <a:schemeClr val="tx1"/>
              </a:buClr>
              <a:buNone/>
            </a:pPr>
            <a:r>
              <a:rPr lang="zh-CN" altLang="en-US" sz="2000" b="1" dirty="0">
                <a:latin typeface="大黑体" charset="-122"/>
                <a:ea typeface="大黑体" charset="-122"/>
              </a:rPr>
              <a:t>时间（</a:t>
            </a:r>
            <a:r>
              <a:rPr lang="en-US" altLang="zh-CN" sz="2000" b="1" dirty="0">
                <a:latin typeface="大黑体" charset="-122"/>
                <a:ea typeface="大黑体" charset="-122"/>
              </a:rPr>
              <a:t>AFD</a:t>
            </a:r>
            <a:r>
              <a:rPr lang="zh-CN" altLang="en-US" sz="2000" b="1" dirty="0">
                <a:latin typeface="大黑体" charset="-122"/>
                <a:ea typeface="大黑体" charset="-122"/>
              </a:rPr>
              <a:t>）</a:t>
            </a:r>
          </a:p>
        </p:txBody>
      </p:sp>
      <p:sp>
        <p:nvSpPr>
          <p:cNvPr id="19461" name="Rectangle 7"/>
          <p:cNvSpPr>
            <a:spLocks noChangeArrowheads="1"/>
          </p:cNvSpPr>
          <p:nvPr/>
        </p:nvSpPr>
        <p:spPr bwMode="auto">
          <a:xfrm>
            <a:off x="3244175" y="5855240"/>
            <a:ext cx="7239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9462" name="Rectangle 10"/>
          <p:cNvSpPr>
            <a:spLocks noChangeArrowheads="1"/>
          </p:cNvSpPr>
          <p:nvPr/>
        </p:nvSpPr>
        <p:spPr bwMode="auto">
          <a:xfrm>
            <a:off x="2155150" y="219129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9458" name="Object 9"/>
          <p:cNvGraphicFramePr>
            <a:graphicFrameLocks noChangeAspect="1"/>
          </p:cNvGraphicFramePr>
          <p:nvPr>
            <p:extLst>
              <p:ext uri="{D42A27DB-BD31-4B8C-83A1-F6EECF244321}">
                <p14:modId xmlns:p14="http://schemas.microsoft.com/office/powerpoint/2010/main" val="2076889783"/>
              </p:ext>
            </p:extLst>
          </p:nvPr>
        </p:nvGraphicFramePr>
        <p:xfrm>
          <a:off x="2370509" y="3872317"/>
          <a:ext cx="4514850" cy="2509838"/>
        </p:xfrm>
        <a:graphic>
          <a:graphicData uri="http://schemas.openxmlformats.org/presentationml/2006/ole">
            <mc:AlternateContent xmlns:mc="http://schemas.openxmlformats.org/markup-compatibility/2006">
              <mc:Choice xmlns:v="urn:schemas-microsoft-com:vml" Requires="v">
                <p:oleObj spid="_x0000_s36088" r:id="rId3" imgW="5662879" imgH="3155594" progId="">
                  <p:embed/>
                </p:oleObj>
              </mc:Choice>
              <mc:Fallback>
                <p:oleObj r:id="rId3" imgW="5662879" imgH="3155594" progId="">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509" y="3872317"/>
                        <a:ext cx="4514850" cy="250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3" name="Rectangle 11"/>
          <p:cNvSpPr>
            <a:spLocks noChangeArrowheads="1"/>
          </p:cNvSpPr>
          <p:nvPr/>
        </p:nvSpPr>
        <p:spPr bwMode="auto">
          <a:xfrm>
            <a:off x="3244175" y="6145751"/>
            <a:ext cx="27675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zh-CN" altLang="en-US" sz="1400" dirty="0">
                <a:solidFill>
                  <a:srgbClr val="000000"/>
                </a:solidFill>
              </a:rPr>
              <a:t>电平交叉率与平均衰落持续时间</a:t>
            </a:r>
            <a:endParaRPr lang="zh-CN" altLang="en-US" sz="1400" dirty="0">
              <a:ea typeface="仿宋_GB2312" pitchFamily="49"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98</a:t>
            </a:fld>
            <a:endParaRPr lang="en-US" altLang="zh-CN"/>
          </a:p>
        </p:txBody>
      </p:sp>
    </p:spTree>
    <p:extLst>
      <p:ext uri="{BB962C8B-B14F-4D97-AF65-F5344CB8AC3E}">
        <p14:creationId xmlns:p14="http://schemas.microsoft.com/office/powerpoint/2010/main" val="3534130490"/>
      </p:ext>
    </p:extLst>
  </p:cSld>
  <p:clrMapOvr>
    <a:masterClrMapping/>
  </p:clrMapOvr>
  <p:transition>
    <p:cove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defRPr kumimoji="0" lang="en-GB" sz="96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spDef>
    <a:ln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defRPr kumimoji="0" lang="en-GB" sz="96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8_Blueprint">
  <a:themeElements>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a:solidFill>
            <a:schemeClr val="tx2"/>
          </a:solidFill>
          <a:miter lim="800000"/>
          <a:headEnd/>
          <a:tailEnd/>
        </a:ln>
      </a:spPr>
      <a:bodyPr lIns="90000" anchor="ctr"/>
      <a:lstStyle>
        <a:defPPr algn="ctr">
          <a:lnSpc>
            <a:spcPct val="120000"/>
          </a:lnSpc>
          <a:defRPr sz="3200" dirty="0" smtClean="0">
            <a:solidFill>
              <a:srgbClr val="800080"/>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solidFill>
          <a:schemeClr val="tx1"/>
        </a:solidFill>
        <a:ln w="19050" cap="flat" cmpd="sng" algn="ctr">
          <a:solidFill>
            <a:schemeClr val="accent5">
              <a:lumMod val="10000"/>
            </a:schemeClr>
          </a:solidFill>
          <a:prstDash val="solid"/>
          <a:round/>
          <a:headEnd type="none" w="med" len="med"/>
          <a:tailEnd type="arrow"/>
        </a:ln>
        <a:effectLst/>
      </a:spPr>
      <a:bodyPr/>
      <a:lstStyle/>
    </a:lnDef>
    <a:txDef>
      <a:spPr>
        <a:noFill/>
      </a:spPr>
      <a:bodyPr wrap="square" rtlCol="0">
        <a:spAutoFit/>
      </a:bodyPr>
      <a:lstStyle>
        <a:defPPr>
          <a:defRPr sz="2800" dirty="0" smtClean="0">
            <a:solidFill>
              <a:schemeClr val="tx1"/>
            </a:solidFill>
            <a:effectLst>
              <a:outerShdw blurRad="38100" dist="38100" dir="2700000" algn="tl">
                <a:srgbClr val="000000">
                  <a:alpha val="43137"/>
                </a:srgbClr>
              </a:outerShdw>
            </a:effectLst>
            <a:ea typeface="黑体" pitchFamily="49" charset="-122"/>
          </a:defRPr>
        </a:defPPr>
      </a:lstStyle>
    </a:tx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
      <a:clrScheme name="Blueprint 9">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D38F1"/>
        </a:hlink>
        <a:folHlink>
          <a:srgbClr val="CFDBFD"/>
        </a:folHlink>
      </a:clrScheme>
      <a:clrMap bg1="lt1" tx1="dk1" bg2="lt2" tx2="dk2" accent1="accent1" accent2="accent2" accent3="accent3" accent4="accent4" accent5="accent5" accent6="accent6" hlink="hlink" folHlink="folHlink"/>
    </a:extraClrScheme>
    <a:extraClrScheme>
      <a:clrScheme name="Blueprint 10">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DF6AF2"/>
        </a:folHlink>
      </a:clrScheme>
      <a:clrMap bg1="lt1" tx1="dk1" bg2="lt2" tx2="dk2" accent1="accent1" accent2="accent2" accent3="accent3" accent4="accent4" accent5="accent5" accent6="accent6" hlink="hlink" folHlink="folHlink"/>
    </a:extraClrScheme>
    <a:extraClrScheme>
      <a:clrScheme name="Blueprint 11">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748DF8"/>
        </a:hlink>
        <a:folHlink>
          <a:srgbClr val="CFDBFD"/>
        </a:folHlink>
      </a:clrScheme>
      <a:clrMap bg1="lt1" tx1="dk1" bg2="lt2" tx2="dk2" accent1="accent1" accent2="accent2" accent3="accent3" accent4="accent4" accent5="accent5" accent6="accent6" hlink="hlink" folHlink="folHlink"/>
    </a:extraClrScheme>
    <a:extraClrScheme>
      <a:clrScheme name="Blueprint 1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A2FCC"/>
        </a:hlink>
        <a:folHlink>
          <a:srgbClr val="CFDBFD"/>
        </a:folHlink>
      </a:clrScheme>
      <a:clrMap bg1="lt1" tx1="dk1" bg2="lt2" tx2="dk2" accent1="accent1" accent2="accent2" accent3="accent3" accent4="accent4" accent5="accent5" accent6="accent6" hlink="hlink" folHlink="folHlink"/>
    </a:extraClrScheme>
    <a:extraClrScheme>
      <a:clrScheme name="Blueprint 13">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3E61F4"/>
        </a:hlink>
        <a:folHlink>
          <a:srgbClr val="DF6AF2"/>
        </a:folHlink>
      </a:clrScheme>
      <a:clrMap bg1="lt1" tx1="dk1" bg2="lt2" tx2="dk2" accent1="accent1" accent2="accent2" accent3="accent3" accent4="accent4" accent5="accent5" accent6="accent6" hlink="hlink" folHlink="folHlink"/>
    </a:extraClrScheme>
    <a:extraClrScheme>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Q的报告">
  <a:themeElements>
    <a:clrScheme name="报告-标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报告-标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报告-标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报告-标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报告-标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报告-标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报告-标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报告-标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报告-标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报告-标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报告-标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报告-标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报告-标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报告-标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_Blueprint">
  <a:themeElements>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a:solidFill>
            <a:schemeClr val="tx2"/>
          </a:solidFill>
          <a:miter lim="800000"/>
          <a:headEnd/>
          <a:tailEnd/>
        </a:ln>
      </a:spPr>
      <a:bodyPr lIns="90000" anchor="ctr"/>
      <a:lstStyle>
        <a:defPPr algn="ctr">
          <a:lnSpc>
            <a:spcPct val="120000"/>
          </a:lnSpc>
          <a:defRPr sz="3200" dirty="0" smtClean="0">
            <a:solidFill>
              <a:srgbClr val="800080"/>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solidFill>
          <a:schemeClr val="tx1"/>
        </a:solidFill>
        <a:ln w="19050" cap="flat" cmpd="sng" algn="ctr">
          <a:solidFill>
            <a:schemeClr val="accent5">
              <a:lumMod val="10000"/>
            </a:schemeClr>
          </a:solidFill>
          <a:prstDash val="solid"/>
          <a:round/>
          <a:headEnd type="none" w="med" len="med"/>
          <a:tailEnd type="arrow"/>
        </a:ln>
        <a:effectLst/>
      </a:spPr>
      <a:bodyPr/>
      <a:lstStyle/>
    </a:lnDef>
    <a:txDef>
      <a:spPr>
        <a:noFill/>
      </a:spPr>
      <a:bodyPr wrap="square" rtlCol="0">
        <a:spAutoFit/>
      </a:bodyPr>
      <a:lstStyle>
        <a:defPPr>
          <a:defRPr sz="2800" dirty="0" smtClean="0">
            <a:solidFill>
              <a:schemeClr val="tx1"/>
            </a:solidFill>
            <a:effectLst>
              <a:outerShdw blurRad="38100" dist="38100" dir="2700000" algn="tl">
                <a:srgbClr val="000000">
                  <a:alpha val="43137"/>
                </a:srgbClr>
              </a:outerShdw>
            </a:effectLst>
            <a:ea typeface="黑体" pitchFamily="49" charset="-122"/>
          </a:defRPr>
        </a:defPPr>
      </a:lstStyle>
    </a:tx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
      <a:clrScheme name="Blueprint 9">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D38F1"/>
        </a:hlink>
        <a:folHlink>
          <a:srgbClr val="CFDBFD"/>
        </a:folHlink>
      </a:clrScheme>
      <a:clrMap bg1="lt1" tx1="dk1" bg2="lt2" tx2="dk2" accent1="accent1" accent2="accent2" accent3="accent3" accent4="accent4" accent5="accent5" accent6="accent6" hlink="hlink" folHlink="folHlink"/>
    </a:extraClrScheme>
    <a:extraClrScheme>
      <a:clrScheme name="Blueprint 10">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DF6AF2"/>
        </a:folHlink>
      </a:clrScheme>
      <a:clrMap bg1="lt1" tx1="dk1" bg2="lt2" tx2="dk2" accent1="accent1" accent2="accent2" accent3="accent3" accent4="accent4" accent5="accent5" accent6="accent6" hlink="hlink" folHlink="folHlink"/>
    </a:extraClrScheme>
    <a:extraClrScheme>
      <a:clrScheme name="Blueprint 11">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748DF8"/>
        </a:hlink>
        <a:folHlink>
          <a:srgbClr val="CFDBFD"/>
        </a:folHlink>
      </a:clrScheme>
      <a:clrMap bg1="lt1" tx1="dk1" bg2="lt2" tx2="dk2" accent1="accent1" accent2="accent2" accent3="accent3" accent4="accent4" accent5="accent5" accent6="accent6" hlink="hlink" folHlink="folHlink"/>
    </a:extraClrScheme>
    <a:extraClrScheme>
      <a:clrScheme name="Blueprint 1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A2FCC"/>
        </a:hlink>
        <a:folHlink>
          <a:srgbClr val="CFDBFD"/>
        </a:folHlink>
      </a:clrScheme>
      <a:clrMap bg1="lt1" tx1="dk1" bg2="lt2" tx2="dk2" accent1="accent1" accent2="accent2" accent3="accent3" accent4="accent4" accent5="accent5" accent6="accent6" hlink="hlink" folHlink="folHlink"/>
    </a:extraClrScheme>
    <a:extraClrScheme>
      <a:clrScheme name="Blueprint 13">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3E61F4"/>
        </a:hlink>
        <a:folHlink>
          <a:srgbClr val="DF6AF2"/>
        </a:folHlink>
      </a:clrScheme>
      <a:clrMap bg1="lt1" tx1="dk1" bg2="lt2" tx2="dk2" accent1="accent1" accent2="accent2" accent3="accent3" accent4="accent4" accent5="accent5" accent6="accent6" hlink="hlink" folHlink="folHlink"/>
    </a:extraClrScheme>
    <a:extraClrScheme>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26471</TotalTime>
  <Words>9476</Words>
  <Application>Microsoft Office PowerPoint</Application>
  <PresentationFormat>全屏显示(4:3)</PresentationFormat>
  <Paragraphs>1645</Paragraphs>
  <Slides>120</Slides>
  <Notes>10</Notes>
  <HiddenSlides>0</HiddenSlides>
  <MMClips>0</MMClips>
  <ScaleCrop>false</ScaleCrop>
  <HeadingPairs>
    <vt:vector size="8" baseType="variant">
      <vt:variant>
        <vt:lpstr>已用的字体</vt:lpstr>
      </vt:variant>
      <vt:variant>
        <vt:i4>18</vt:i4>
      </vt:variant>
      <vt:variant>
        <vt:lpstr>主题</vt:lpstr>
      </vt:variant>
      <vt:variant>
        <vt:i4>4</vt:i4>
      </vt:variant>
      <vt:variant>
        <vt:lpstr>嵌入 OLE 服务器</vt:lpstr>
      </vt:variant>
      <vt:variant>
        <vt:i4>5</vt:i4>
      </vt:variant>
      <vt:variant>
        <vt:lpstr>幻灯片标题</vt:lpstr>
      </vt:variant>
      <vt:variant>
        <vt:i4>120</vt:i4>
      </vt:variant>
    </vt:vector>
  </HeadingPairs>
  <TitlesOfParts>
    <vt:vector size="147" baseType="lpstr">
      <vt:lpstr>Batang</vt:lpstr>
      <vt:lpstr>Monotype Sorts</vt:lpstr>
      <vt:lpstr>SymbolPS</vt:lpstr>
      <vt:lpstr>大黑体</vt:lpstr>
      <vt:lpstr>仿宋_GB2312</vt:lpstr>
      <vt:lpstr>黑体</vt:lpstr>
      <vt:lpstr>华文彩云</vt:lpstr>
      <vt:lpstr>华文新魏</vt:lpstr>
      <vt:lpstr>楷体_GB2312</vt:lpstr>
      <vt:lpstr>宋体</vt:lpstr>
      <vt:lpstr>微软雅黑</vt:lpstr>
      <vt:lpstr>Arial</vt:lpstr>
      <vt:lpstr>Cambria Math</vt:lpstr>
      <vt:lpstr>Symbol</vt:lpstr>
      <vt:lpstr>Tahoma</vt:lpstr>
      <vt:lpstr>Times New Roman</vt:lpstr>
      <vt:lpstr>Verdana</vt:lpstr>
      <vt:lpstr>Wingdings</vt:lpstr>
      <vt:lpstr>Blueprint</vt:lpstr>
      <vt:lpstr>8_Blueprint</vt:lpstr>
      <vt:lpstr>HQ的报告</vt:lpstr>
      <vt:lpstr>9_Blueprint</vt:lpstr>
      <vt:lpstr>公式</vt:lpstr>
      <vt:lpstr>Equation</vt:lpstr>
      <vt:lpstr>Document</vt:lpstr>
      <vt:lpstr>SmartDraw.2</vt:lpstr>
      <vt:lpstr>Visio</vt:lpstr>
      <vt:lpstr>PowerPoint 演示文稿</vt:lpstr>
      <vt:lpstr>PowerPoint 演示文稿</vt:lpstr>
      <vt:lpstr>无线信道模型-1</vt:lpstr>
      <vt:lpstr>PowerPoint 演示文稿</vt:lpstr>
      <vt:lpstr>引  言</vt:lpstr>
      <vt:lpstr> 什么是无线信道？</vt:lpstr>
      <vt:lpstr> 传播信道模型</vt:lpstr>
      <vt:lpstr> 传播信道的数学描述</vt:lpstr>
      <vt:lpstr> 无线信道的物理过程</vt:lpstr>
      <vt:lpstr>四种基本传播机制</vt:lpstr>
      <vt:lpstr> 无线信道的分类</vt:lpstr>
      <vt:lpstr> 无线信道的参数</vt:lpstr>
      <vt:lpstr>自由空间传播</vt:lpstr>
      <vt:lpstr>什么叫自由空间传播？ </vt:lpstr>
      <vt:lpstr>自由空间传播的能量扩散 </vt:lpstr>
      <vt:lpstr> 自由空间传播衰减</vt:lpstr>
      <vt:lpstr> 自由空间传播衰减（续）</vt:lpstr>
      <vt:lpstr>信道确定性模型</vt:lpstr>
      <vt:lpstr>信道确定性模型的要点</vt:lpstr>
      <vt:lpstr>色散效应－频率选择性衰落 </vt:lpstr>
      <vt:lpstr>时变效应－时间选择性衰落 </vt:lpstr>
      <vt:lpstr>弥散效应－空间选择性衰落 </vt:lpstr>
      <vt:lpstr>弥散效应－空间选择性衰（续） </vt:lpstr>
      <vt:lpstr>色散-时变-弥散信道的传递特性 </vt:lpstr>
      <vt:lpstr>色散-时变-弥散信道的传递特性（续） </vt:lpstr>
      <vt:lpstr>PowerPoint 演示文稿</vt:lpstr>
      <vt:lpstr>对时间扩展的讨论 </vt:lpstr>
      <vt:lpstr>对频率扩展的讨论 </vt:lpstr>
      <vt:lpstr>对角度扩展的讨论 </vt:lpstr>
      <vt:lpstr>典型环境下的扩展值 </vt:lpstr>
      <vt:lpstr>信道随机性一阶模型</vt:lpstr>
      <vt:lpstr>一阶统计特性的要点</vt:lpstr>
      <vt:lpstr> 传播衰减的定义方法</vt:lpstr>
      <vt:lpstr> 幅度平均值</vt:lpstr>
      <vt:lpstr>幅度平均值（续）</vt:lpstr>
      <vt:lpstr>幅度分布函数之一：阴影效应</vt:lpstr>
      <vt:lpstr>幅度分布函数之二：多径效应</vt:lpstr>
      <vt:lpstr>幅度分布函数之二：瑞利衰落</vt:lpstr>
      <vt:lpstr>幅度分布函数之二：莱斯衰落</vt:lpstr>
      <vt:lpstr>幅度分布函数之二：莱斯衰落（续）</vt:lpstr>
      <vt:lpstr>信道随机性二阶模型</vt:lpstr>
      <vt:lpstr>二阶统计特性的要点</vt:lpstr>
      <vt:lpstr>二阶统计特性的要点（续）</vt:lpstr>
      <vt:lpstr>全时域的相关函数</vt:lpstr>
      <vt:lpstr>全时域的相关函数（续）</vt:lpstr>
      <vt:lpstr>全频域的相关函数</vt:lpstr>
      <vt:lpstr>全频域的相关函数（续）</vt:lpstr>
      <vt:lpstr>频率-时间相关函数</vt:lpstr>
      <vt:lpstr>频率相关函数及时延功率谱</vt:lpstr>
      <vt:lpstr>时间相关函数及多普勒功率谱</vt:lpstr>
      <vt:lpstr>信道相关函数及信道参数 总结</vt:lpstr>
      <vt:lpstr>衰落信道的分类</vt:lpstr>
      <vt:lpstr>衰落信道的分类（续）</vt:lpstr>
      <vt:lpstr>作业2</vt:lpstr>
      <vt:lpstr>无线信道模型-2</vt:lpstr>
      <vt:lpstr>PowerPoint 演示文稿</vt:lpstr>
      <vt:lpstr>地面视距传播</vt:lpstr>
      <vt:lpstr> 简 介</vt:lpstr>
      <vt:lpstr>大气效应之一：吸收衰减</vt:lpstr>
      <vt:lpstr>大气效应之二：雨雾衰减</vt:lpstr>
      <vt:lpstr>大气效应之三：大气折射</vt:lpstr>
      <vt:lpstr>地面效应之一：余隙及费涅尔损耗</vt:lpstr>
      <vt:lpstr>地面效应之一： 余隙及费涅尔损耗（续）</vt:lpstr>
      <vt:lpstr>地面效应之二：地面反射</vt:lpstr>
      <vt:lpstr>地面效应之二：地面反射（续）</vt:lpstr>
      <vt:lpstr>地面超视距传播</vt:lpstr>
      <vt:lpstr>对流层散射传播</vt:lpstr>
      <vt:lpstr>电离层反射传播</vt:lpstr>
      <vt:lpstr>电离层反射传播（续）</vt:lpstr>
      <vt:lpstr>流星余迹传播</vt:lpstr>
      <vt:lpstr>超短波散射/折射通信实例</vt:lpstr>
      <vt:lpstr>卫星传播</vt:lpstr>
      <vt:lpstr>移动传播</vt:lpstr>
      <vt:lpstr>说 明</vt:lpstr>
      <vt:lpstr>移动通信的传播模型</vt:lpstr>
      <vt:lpstr>移动通信的传播模型（续）</vt:lpstr>
      <vt:lpstr>移动通信的传播模型（续）</vt:lpstr>
      <vt:lpstr>移动传播的大尺度模型</vt:lpstr>
      <vt:lpstr>大尺度传播损耗的计算</vt:lpstr>
      <vt:lpstr>大尺度传播损耗的计算（续）</vt:lpstr>
      <vt:lpstr>表一：路径损耗指数的典型值</vt:lpstr>
      <vt:lpstr>表二：阴影损耗指数的典型值</vt:lpstr>
      <vt:lpstr>经验模型：Egli（艾格里）模型</vt:lpstr>
      <vt:lpstr>经验模型：Egli模型（续）</vt:lpstr>
      <vt:lpstr>经验模型：Okumura（奥村）模型</vt:lpstr>
      <vt:lpstr>经验模型：Hata(哈塔）模型</vt:lpstr>
      <vt:lpstr>经验模型：Okumura-Hata模型</vt:lpstr>
      <vt:lpstr>经验模型：COST-231 Hata模型</vt:lpstr>
      <vt:lpstr>经验模型：室内模型概述</vt:lpstr>
      <vt:lpstr>经验模型：室内穿透损耗模型</vt:lpstr>
      <vt:lpstr>经验模型： 室内对数距离路径损耗模型</vt:lpstr>
      <vt:lpstr>室内对数距离路径损耗模型（续）</vt:lpstr>
      <vt:lpstr>经验模型：室内衰减因子模型</vt:lpstr>
      <vt:lpstr>室内衰减因子模型（续）</vt:lpstr>
      <vt:lpstr>移动传播的小尺度模型</vt:lpstr>
      <vt:lpstr>一阶统计特性</vt:lpstr>
      <vt:lpstr> Nakagami-m分布</vt:lpstr>
      <vt:lpstr>Nakagami-m分布（续）</vt:lpstr>
      <vt:lpstr>二阶统计特性</vt:lpstr>
      <vt:lpstr>时域的二阶衰落统计特性： 电平交叉率</vt:lpstr>
      <vt:lpstr>时域的二阶衰落统计特性： 平均衰落持续时间</vt:lpstr>
      <vt:lpstr>频域的二阶衰落统计特性</vt:lpstr>
      <vt:lpstr>空域的二阶衰落统计特性</vt:lpstr>
      <vt:lpstr>地面视距/超视距传播链路损耗——工程计算实例</vt:lpstr>
      <vt:lpstr>地波传输：视距（LOS)传输</vt:lpstr>
      <vt:lpstr>地波传输：非视距（NLOS)传输</vt:lpstr>
      <vt:lpstr>链路预算(NLOS)</vt:lpstr>
      <vt:lpstr>外场试验实际场景</vt:lpstr>
      <vt:lpstr>实测数据</vt:lpstr>
      <vt:lpstr>链路预算实例2：微波散射全球布站，为什么？</vt:lpstr>
      <vt:lpstr>一、传输影响因素</vt:lpstr>
      <vt:lpstr>PowerPoint 演示文稿</vt:lpstr>
      <vt:lpstr>PowerPoint 演示文稿</vt:lpstr>
      <vt:lpstr>PowerPoint 演示文稿</vt:lpstr>
      <vt:lpstr>PowerPoint 演示文稿</vt:lpstr>
      <vt:lpstr>插播：《第三讲-无线信道补充-无线信道建模与预测技术》P13-P25</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2LQoS-- Two-Layered QoS For Mobile Ad Hoc Networks</dc:title>
  <dc:creator>Administrator</dc:creator>
  <cp:lastModifiedBy>陈 翔</cp:lastModifiedBy>
  <cp:revision>2130</cp:revision>
  <dcterms:modified xsi:type="dcterms:W3CDTF">2020-10-08T16:12:55Z</dcterms:modified>
</cp:coreProperties>
</file>